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86" r:id="rId2"/>
  </p:sldIdLst>
  <p:sldSz cx="9144000" cy="6858000" type="screen4x3"/>
  <p:notesSz cx="6797675" cy="9926638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b="1" kern="1200">
        <a:solidFill>
          <a:schemeClr val="bg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B0030"/>
    <a:srgbClr val="FFCCFF"/>
    <a:srgbClr val="FFFF66"/>
    <a:srgbClr val="060032"/>
    <a:srgbClr val="780A0D"/>
    <a:srgbClr val="FFEBFF"/>
    <a:srgbClr val="FF9900"/>
    <a:srgbClr val="0D002B"/>
    <a:srgbClr val="0C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9" autoAdjust="0"/>
    <p:restoredTop sz="85575" autoAdjust="0"/>
  </p:normalViewPr>
  <p:slideViewPr>
    <p:cSldViewPr snapToGrid="0">
      <p:cViewPr varScale="1">
        <p:scale>
          <a:sx n="93" d="100"/>
          <a:sy n="93" d="100"/>
        </p:scale>
        <p:origin x="36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0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29305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8F213014-7750-4D8F-96A1-C2C622C856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211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0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714653"/>
            <a:ext cx="5438748" cy="446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429305"/>
            <a:ext cx="2945862" cy="4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spcBef>
                <a:spcPct val="0"/>
              </a:spcBef>
              <a:defRPr sz="13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B8329985-8497-49F7-AE0B-0B97DF8527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5835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29985-8497-49F7-AE0B-0B97DF8527D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19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pace channel test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14" b="16574"/>
          <a:stretch>
            <a:fillRect/>
          </a:stretch>
        </p:blipFill>
        <p:spPr bwMode="auto">
          <a:xfrm>
            <a:off x="1588" y="0"/>
            <a:ext cx="9140825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5875" y="1588"/>
            <a:ext cx="9177338" cy="6856412"/>
          </a:xfrm>
          <a:prstGeom prst="rect">
            <a:avLst/>
          </a:prstGeom>
          <a:solidFill>
            <a:srgbClr val="00001E">
              <a:alpha val="8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sz="900" b="0">
              <a:solidFill>
                <a:srgbClr val="000066"/>
              </a:solidFill>
              <a:latin typeface="Verdana" panose="020B0604030504040204" pitchFamily="34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579438"/>
          </a:xfrm>
        </p:spPr>
        <p:txBody>
          <a:bodyPr/>
          <a:lstStyle>
            <a:lvl1pPr>
              <a:defRPr sz="3200" smtClean="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38550"/>
            <a:ext cx="7088188" cy="366713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655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89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7338"/>
            <a:ext cx="2057400" cy="3000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7338"/>
            <a:ext cx="6019800" cy="3000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28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2000"/>
            <a:ext cx="8229600" cy="428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27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584775"/>
          </a:xfrm>
        </p:spPr>
        <p:txBody>
          <a:bodyPr/>
          <a:lstStyle>
            <a:lvl1pPr algn="l">
              <a:defRPr sz="32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528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68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68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6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1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6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03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546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84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87338"/>
            <a:ext cx="6130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571625"/>
            <a:ext cx="8229600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23" r:id="rId1"/>
    <p:sldLayoutId id="2147485413" r:id="rId2"/>
    <p:sldLayoutId id="2147485414" r:id="rId3"/>
    <p:sldLayoutId id="2147485415" r:id="rId4"/>
    <p:sldLayoutId id="2147485416" r:id="rId5"/>
    <p:sldLayoutId id="2147485417" r:id="rId6"/>
    <p:sldLayoutId id="2147485418" r:id="rId7"/>
    <p:sldLayoutId id="2147485419" r:id="rId8"/>
    <p:sldLayoutId id="2147485420" r:id="rId9"/>
    <p:sldLayoutId id="2147485421" r:id="rId10"/>
    <p:sldLayoutId id="214748542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Lucida Sans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Lucida Sans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Lucida Sans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Lucida Sans" pitchFamily="34" charset="0"/>
          <a:cs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536575" indent="-17462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cs typeface="+mn-cs"/>
        </a:defRPr>
      </a:lvl2pPr>
      <a:lvl3pPr marL="898525" indent="-1825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  <a:cs typeface="+mn-cs"/>
        </a:defRPr>
      </a:lvl3pPr>
      <a:lvl4pPr marL="1255713" indent="-1778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cs typeface="+mn-cs"/>
        </a:defRPr>
      </a:lvl4pPr>
      <a:lvl5pPr marL="1609725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044" y="469608"/>
            <a:ext cx="6578306" cy="461665"/>
          </a:xfrm>
        </p:spPr>
        <p:txBody>
          <a:bodyPr/>
          <a:lstStyle/>
          <a:p>
            <a:r>
              <a:rPr lang="en-US" sz="2400" dirty="0">
                <a:latin typeface="Georgia" panose="02040502050405020303" pitchFamily="18" charset="0"/>
              </a:rPr>
              <a:t>Normal (a) and Andreev (b) Reflections</a:t>
            </a:r>
            <a:endParaRPr lang="en-GB" sz="2400" dirty="0">
              <a:latin typeface="Georgia" panose="02040502050405020303" pitchFamily="18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V="1">
            <a:off x="1533228" y="3343349"/>
            <a:ext cx="1049545" cy="6932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grpSp>
        <p:nvGrpSpPr>
          <p:cNvPr id="44" name="Group 43"/>
          <p:cNvGrpSpPr/>
          <p:nvPr/>
        </p:nvGrpSpPr>
        <p:grpSpPr>
          <a:xfrm>
            <a:off x="1318889" y="3813112"/>
            <a:ext cx="274320" cy="548640"/>
            <a:chOff x="803006" y="2396647"/>
            <a:chExt cx="274320" cy="548640"/>
          </a:xfrm>
        </p:grpSpPr>
        <p:cxnSp>
          <p:nvCxnSpPr>
            <p:cNvPr id="45" name="Straight Arrow Connector 44"/>
            <p:cNvCxnSpPr/>
            <p:nvPr/>
          </p:nvCxnSpPr>
          <p:spPr bwMode="auto">
            <a:xfrm flipV="1">
              <a:off x="938770" y="2396647"/>
              <a:ext cx="0" cy="54864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46" name="Oval 45"/>
            <p:cNvSpPr/>
            <p:nvPr/>
          </p:nvSpPr>
          <p:spPr bwMode="auto">
            <a:xfrm>
              <a:off x="803006" y="2565757"/>
              <a:ext cx="274320" cy="274320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shade val="30000"/>
                    <a:satMod val="115000"/>
                  </a:srgbClr>
                </a:gs>
                <a:gs pos="50000">
                  <a:srgbClr val="FFFF00">
                    <a:shade val="67500"/>
                    <a:satMod val="115000"/>
                  </a:srgbClr>
                </a:gs>
                <a:gs pos="100000">
                  <a:srgbClr val="FFFF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i="0" u="none" strike="noStrike" cap="none" normalizeH="0" baseline="0" dirty="0">
                <a:ln>
                  <a:noFill/>
                </a:ln>
                <a:effectLst/>
                <a:latin typeface="Verdana" pitchFamily="34" charset="0"/>
                <a:cs typeface="Arial" charset="0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>
                  <a:ln>
                    <a:noFill/>
                  </a:ln>
                  <a:effectLst/>
                  <a:latin typeface="Verdana" pitchFamily="34" charset="0"/>
                  <a:cs typeface="Arial" charset="0"/>
                </a:rPr>
                <a:t>e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effectLst/>
                <a:latin typeface="Verdana" pitchFamily="34" charset="0"/>
                <a:cs typeface="Arial" charset="0"/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 bwMode="auto">
          <a:xfrm flipH="1" flipV="1">
            <a:off x="1724004" y="2487475"/>
            <a:ext cx="830905" cy="87345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grpSp>
        <p:nvGrpSpPr>
          <p:cNvPr id="48" name="Group 47"/>
          <p:cNvGrpSpPr/>
          <p:nvPr/>
        </p:nvGrpSpPr>
        <p:grpSpPr>
          <a:xfrm>
            <a:off x="2601348" y="2284159"/>
            <a:ext cx="780193" cy="2023034"/>
            <a:chOff x="2793415" y="881745"/>
            <a:chExt cx="1219200" cy="3790986"/>
          </a:xfrm>
        </p:grpSpPr>
        <p:sp>
          <p:nvSpPr>
            <p:cNvPr id="49" name="Rectangle 48"/>
            <p:cNvSpPr/>
            <p:nvPr/>
          </p:nvSpPr>
          <p:spPr bwMode="auto">
            <a:xfrm>
              <a:off x="2807929" y="881745"/>
              <a:ext cx="1204686" cy="377733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 bwMode="auto">
            <a:xfrm>
              <a:off x="2793415" y="896259"/>
              <a:ext cx="0" cy="377647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TextBox 50"/>
          <p:cNvSpPr txBox="1"/>
          <p:nvPr/>
        </p:nvSpPr>
        <p:spPr>
          <a:xfrm>
            <a:off x="2742059" y="2268081"/>
            <a:ext cx="298480" cy="351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096168" y="2284159"/>
            <a:ext cx="314510" cy="31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773912" y="5016369"/>
            <a:ext cx="444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 flipV="1">
            <a:off x="5943217" y="3342761"/>
            <a:ext cx="1079452" cy="6932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grpSp>
        <p:nvGrpSpPr>
          <p:cNvPr id="55" name="Group 54"/>
          <p:cNvGrpSpPr/>
          <p:nvPr/>
        </p:nvGrpSpPr>
        <p:grpSpPr>
          <a:xfrm>
            <a:off x="5762460" y="3788217"/>
            <a:ext cx="274320" cy="548640"/>
            <a:chOff x="806097" y="3730343"/>
            <a:chExt cx="416802" cy="1028102"/>
          </a:xfrm>
        </p:grpSpPr>
        <p:cxnSp>
          <p:nvCxnSpPr>
            <p:cNvPr id="56" name="Straight Arrow Connector 55"/>
            <p:cNvCxnSpPr/>
            <p:nvPr/>
          </p:nvCxnSpPr>
          <p:spPr bwMode="auto">
            <a:xfrm flipV="1">
              <a:off x="1021126" y="3730343"/>
              <a:ext cx="0" cy="1028102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57" name="Oval 56"/>
            <p:cNvSpPr/>
            <p:nvPr/>
          </p:nvSpPr>
          <p:spPr bwMode="auto">
            <a:xfrm>
              <a:off x="806097" y="4034975"/>
              <a:ext cx="416802" cy="514051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shade val="30000"/>
                    <a:satMod val="115000"/>
                  </a:srgbClr>
                </a:gs>
                <a:gs pos="50000">
                  <a:srgbClr val="FFFF00">
                    <a:shade val="67500"/>
                    <a:satMod val="115000"/>
                  </a:srgbClr>
                </a:gs>
                <a:gs pos="100000">
                  <a:srgbClr val="FFFF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i="0" u="none" strike="noStrike" cap="none" normalizeH="0" baseline="0" dirty="0">
                <a:ln>
                  <a:noFill/>
                </a:ln>
                <a:effectLst/>
                <a:latin typeface="Verdana" pitchFamily="34" charset="0"/>
                <a:cs typeface="Arial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>
                  <a:ln>
                    <a:noFill/>
                  </a:ln>
                  <a:effectLst/>
                  <a:latin typeface="Verdana" pitchFamily="34" charset="0"/>
                  <a:cs typeface="Arial" charset="0"/>
                </a:rPr>
                <a:t>e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041774" y="2268081"/>
            <a:ext cx="792872" cy="2023034"/>
            <a:chOff x="2749873" y="881745"/>
            <a:chExt cx="1204686" cy="3790986"/>
          </a:xfrm>
        </p:grpSpPr>
        <p:sp>
          <p:nvSpPr>
            <p:cNvPr id="59" name="Rectangle 58"/>
            <p:cNvSpPr/>
            <p:nvPr/>
          </p:nvSpPr>
          <p:spPr bwMode="auto">
            <a:xfrm>
              <a:off x="2749873" y="881745"/>
              <a:ext cx="1204686" cy="377733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 bwMode="auto">
            <a:xfrm>
              <a:off x="2764387" y="896259"/>
              <a:ext cx="0" cy="377647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1" name="TextBox 60"/>
          <p:cNvSpPr txBox="1"/>
          <p:nvPr/>
        </p:nvSpPr>
        <p:spPr>
          <a:xfrm>
            <a:off x="7219404" y="225200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09093" y="2268081"/>
            <a:ext cx="206997" cy="164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7151024" y="3068195"/>
            <a:ext cx="611470" cy="595657"/>
            <a:chOff x="4633747" y="1615975"/>
            <a:chExt cx="611470" cy="595657"/>
          </a:xfrm>
        </p:grpSpPr>
        <p:grpSp>
          <p:nvGrpSpPr>
            <p:cNvPr id="64" name="Group 63"/>
            <p:cNvGrpSpPr/>
            <p:nvPr/>
          </p:nvGrpSpPr>
          <p:grpSpPr>
            <a:xfrm>
              <a:off x="4686575" y="1615975"/>
              <a:ext cx="274320" cy="548640"/>
              <a:chOff x="4686575" y="1615975"/>
              <a:chExt cx="274320" cy="548640"/>
            </a:xfrm>
          </p:grpSpPr>
          <p:cxnSp>
            <p:nvCxnSpPr>
              <p:cNvPr id="69" name="Straight Arrow Connector 68"/>
              <p:cNvCxnSpPr/>
              <p:nvPr/>
            </p:nvCxnSpPr>
            <p:spPr bwMode="auto">
              <a:xfrm flipV="1">
                <a:off x="4823164" y="1615975"/>
                <a:ext cx="0" cy="54864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FFFF"/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</p:spPr>
          </p:cxnSp>
          <p:sp>
            <p:nvSpPr>
              <p:cNvPr id="70" name="Oval 69"/>
              <p:cNvSpPr/>
              <p:nvPr/>
            </p:nvSpPr>
            <p:spPr bwMode="auto">
              <a:xfrm>
                <a:off x="4686575" y="1786978"/>
                <a:ext cx="274320" cy="274320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00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4916310" y="1662992"/>
              <a:ext cx="274320" cy="548640"/>
              <a:chOff x="4916310" y="1662992"/>
              <a:chExt cx="274320" cy="548640"/>
            </a:xfrm>
          </p:grpSpPr>
          <p:cxnSp>
            <p:nvCxnSpPr>
              <p:cNvPr id="67" name="Straight Arrow Connector 66"/>
              <p:cNvCxnSpPr/>
              <p:nvPr/>
            </p:nvCxnSpPr>
            <p:spPr bwMode="auto">
              <a:xfrm flipH="1">
                <a:off x="5051063" y="1662992"/>
                <a:ext cx="0" cy="54864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FFFF"/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</p:spPr>
          </p:cxnSp>
          <p:sp>
            <p:nvSpPr>
              <p:cNvPr id="68" name="Oval 67"/>
              <p:cNvSpPr/>
              <p:nvPr/>
            </p:nvSpPr>
            <p:spPr bwMode="auto">
              <a:xfrm>
                <a:off x="4916310" y="1780180"/>
                <a:ext cx="274320" cy="274320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00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cs typeface="Arial" charset="0"/>
                </a:endParaRPr>
              </a:p>
            </p:txBody>
          </p:sp>
        </p:grpSp>
        <p:sp>
          <p:nvSpPr>
            <p:cNvPr id="66" name="Oval 65"/>
            <p:cNvSpPr/>
            <p:nvPr/>
          </p:nvSpPr>
          <p:spPr bwMode="auto">
            <a:xfrm>
              <a:off x="4633747" y="1730865"/>
              <a:ext cx="611470" cy="368160"/>
            </a:xfrm>
            <a:prstGeom prst="ellipse">
              <a:avLst/>
            </a:prstGeom>
            <a:noFill/>
            <a:ln w="19050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797030" y="3321906"/>
            <a:ext cx="274320" cy="548640"/>
            <a:chOff x="4347077" y="1908106"/>
            <a:chExt cx="274320" cy="548640"/>
          </a:xfrm>
        </p:grpSpPr>
        <p:cxnSp>
          <p:nvCxnSpPr>
            <p:cNvPr id="72" name="Straight Arrow Connector 71"/>
            <p:cNvCxnSpPr/>
            <p:nvPr/>
          </p:nvCxnSpPr>
          <p:spPr bwMode="auto">
            <a:xfrm flipH="1">
              <a:off x="4483987" y="1908106"/>
              <a:ext cx="0" cy="54864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73" name="Oval 72"/>
            <p:cNvSpPr/>
            <p:nvPr/>
          </p:nvSpPr>
          <p:spPr bwMode="auto">
            <a:xfrm>
              <a:off x="4347077" y="2000285"/>
              <a:ext cx="274320" cy="274320"/>
            </a:xfrm>
            <a:prstGeom prst="ellipse">
              <a:avLst/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i="0" u="none" strike="noStrike" cap="none" normalizeH="0" baseline="0" dirty="0">
                  <a:ln>
                    <a:noFill/>
                  </a:ln>
                  <a:effectLst/>
                  <a:latin typeface="Verdana" pitchFamily="34" charset="0"/>
                  <a:cs typeface="Arial" charset="0"/>
                </a:rPr>
                <a:t>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i="0" u="none" strike="noStrike" cap="none" normalizeH="0" baseline="0" dirty="0">
                  <a:ln>
                    <a:noFill/>
                  </a:ln>
                  <a:effectLst/>
                  <a:latin typeface="Verdana" pitchFamily="34" charset="0"/>
                  <a:cs typeface="Arial" charset="0"/>
                </a:rPr>
                <a:t> h</a:t>
              </a:r>
            </a:p>
          </p:txBody>
        </p:sp>
      </p:grpSp>
      <p:cxnSp>
        <p:nvCxnSpPr>
          <p:cNvPr id="74" name="Straight Arrow Connector 73"/>
          <p:cNvCxnSpPr/>
          <p:nvPr/>
        </p:nvCxnSpPr>
        <p:spPr bwMode="auto">
          <a:xfrm flipV="1">
            <a:off x="6086890" y="3609977"/>
            <a:ext cx="749507" cy="50287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ot"/>
            <a:round/>
            <a:headEnd type="stealth" w="lg" len="lg"/>
            <a:tailEnd type="none" w="lg" len="lg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7229774" y="5016369"/>
            <a:ext cx="453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64584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81814E-6 L 0.1184 -0.097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0" y="-488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" dur="2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23 -0.09579 L 0.02292 -0.2329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4" y="-687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4" dur="2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9565E-6 L 0.11563 -0.0990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81" y="-495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2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75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60"/>
                            </p:stCondLst>
                            <p:childTnLst>
                              <p:par>
                                <p:cTn id="4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73994E-6 L -0.08368 0.07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4" y="3748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8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Right)">
                                      <p:cBhvr>
                                        <p:cTn id="49" dur="2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anometa presentation template 2">
  <a:themeElements>
    <a:clrScheme name="nanophotonics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nanophotonics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nophotonics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nophotonics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nophotonics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nophotonics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nophotonics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nophotonics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Nanometa presentation template 2</Template>
  <TotalTime>137588</TotalTime>
  <Words>26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Georgia</vt:lpstr>
      <vt:lpstr>Lucida Sans</vt:lpstr>
      <vt:lpstr>Times New Roman</vt:lpstr>
      <vt:lpstr>Trebuchet MS</vt:lpstr>
      <vt:lpstr>Verdana</vt:lpstr>
      <vt:lpstr>Nanometa presentation template 2</vt:lpstr>
      <vt:lpstr>Normal (a) and Andreev (b) Reflections</vt:lpstr>
    </vt:vector>
  </TitlesOfParts>
  <Company>ORC, 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 17.8.2010</dc:title>
  <dc:creator>Optoelectronics Research Centre</dc:creator>
  <cp:lastModifiedBy>K D</cp:lastModifiedBy>
  <cp:revision>2216</cp:revision>
  <cp:lastPrinted>2015-01-21T12:43:17Z</cp:lastPrinted>
  <dcterms:created xsi:type="dcterms:W3CDTF">2010-08-16T17:05:35Z</dcterms:created>
  <dcterms:modified xsi:type="dcterms:W3CDTF">2019-07-06T17:57:03Z</dcterms:modified>
</cp:coreProperties>
</file>