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647" autoAdjust="0"/>
  </p:normalViewPr>
  <p:slideViewPr>
    <p:cSldViewPr snapToGrid="0" snapToObjects="1">
      <p:cViewPr varScale="1">
        <p:scale>
          <a:sx n="153" d="100"/>
          <a:sy n="153" d="100"/>
        </p:scale>
        <p:origin x="-128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ED7937-4D42-5141-94B9-6A1775137155}" type="datetimeFigureOut">
              <a:rPr kumimoji="1" lang="ja-JP" altLang="en-US" smtClean="0"/>
              <a:t>17/12/12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98BD08-E975-1F47-BBF3-86E725A850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5298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98BD08-E975-1F47-BBF3-86E725A850A1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16166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98BD08-E975-1F47-BBF3-86E725A850A1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1616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98BD08-E975-1F47-BBF3-86E725A850A1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220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C60FC-7CF3-4B47-AE72-52310D0A8476}" type="datetimeFigureOut">
              <a:rPr kumimoji="1" lang="ja-JP" altLang="en-US" smtClean="0"/>
              <a:t>17/12/12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56D5A-A70A-D449-B5E4-603304179F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2969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C60FC-7CF3-4B47-AE72-52310D0A8476}" type="datetimeFigureOut">
              <a:rPr kumimoji="1" lang="ja-JP" altLang="en-US" smtClean="0"/>
              <a:t>17/12/12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56D5A-A70A-D449-B5E4-603304179F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6889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C60FC-7CF3-4B47-AE72-52310D0A8476}" type="datetimeFigureOut">
              <a:rPr kumimoji="1" lang="ja-JP" altLang="en-US" smtClean="0"/>
              <a:t>17/12/12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56D5A-A70A-D449-B5E4-603304179F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989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C60FC-7CF3-4B47-AE72-52310D0A8476}" type="datetimeFigureOut">
              <a:rPr kumimoji="1" lang="ja-JP" altLang="en-US" smtClean="0"/>
              <a:t>17/12/12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56D5A-A70A-D449-B5E4-603304179F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0599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C60FC-7CF3-4B47-AE72-52310D0A8476}" type="datetimeFigureOut">
              <a:rPr kumimoji="1" lang="ja-JP" altLang="en-US" smtClean="0"/>
              <a:t>17/12/12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56D5A-A70A-D449-B5E4-603304179F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1345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C60FC-7CF3-4B47-AE72-52310D0A8476}" type="datetimeFigureOut">
              <a:rPr kumimoji="1" lang="ja-JP" altLang="en-US" smtClean="0"/>
              <a:t>17/12/12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56D5A-A70A-D449-B5E4-603304179F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4941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C60FC-7CF3-4B47-AE72-52310D0A8476}" type="datetimeFigureOut">
              <a:rPr kumimoji="1" lang="ja-JP" altLang="en-US" smtClean="0"/>
              <a:t>17/12/12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56D5A-A70A-D449-B5E4-603304179F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341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C60FC-7CF3-4B47-AE72-52310D0A8476}" type="datetimeFigureOut">
              <a:rPr kumimoji="1" lang="ja-JP" altLang="en-US" smtClean="0"/>
              <a:t>17/12/12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56D5A-A70A-D449-B5E4-603304179F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6608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C60FC-7CF3-4B47-AE72-52310D0A8476}" type="datetimeFigureOut">
              <a:rPr kumimoji="1" lang="ja-JP" altLang="en-US" smtClean="0"/>
              <a:t>17/12/12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56D5A-A70A-D449-B5E4-603304179F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3551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C60FC-7CF3-4B47-AE72-52310D0A8476}" type="datetimeFigureOut">
              <a:rPr kumimoji="1" lang="ja-JP" altLang="en-US" smtClean="0"/>
              <a:t>17/12/12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56D5A-A70A-D449-B5E4-603304179F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1643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C60FC-7CF3-4B47-AE72-52310D0A8476}" type="datetimeFigureOut">
              <a:rPr kumimoji="1" lang="ja-JP" altLang="en-US" smtClean="0"/>
              <a:t>17/12/12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56D5A-A70A-D449-B5E4-603304179F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1783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FC60FC-7CF3-4B47-AE72-52310D0A8476}" type="datetimeFigureOut">
              <a:rPr kumimoji="1" lang="ja-JP" altLang="en-US" smtClean="0"/>
              <a:t>17/12/12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756D5A-A70A-D449-B5E4-603304179F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334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 rotWithShape="1">
          <a:blip r:embed="rId3"/>
          <a:srcRect b="6256"/>
          <a:stretch/>
        </p:blipFill>
        <p:spPr>
          <a:xfrm>
            <a:off x="68689" y="630811"/>
            <a:ext cx="9104111" cy="5334069"/>
          </a:xfrm>
          <a:prstGeom prst="rect">
            <a:avLst/>
          </a:prstGeom>
        </p:spPr>
      </p:pic>
      <p:sp>
        <p:nvSpPr>
          <p:cNvPr id="99" name="テキスト ボックス 98"/>
          <p:cNvSpPr txBox="1"/>
          <p:nvPr/>
        </p:nvSpPr>
        <p:spPr>
          <a:xfrm>
            <a:off x="-15629" y="53099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/>
              <a:t>A</a:t>
            </a:r>
            <a:endParaRPr kumimoji="1" lang="ja-JP" altLang="en-US" b="1" dirty="0"/>
          </a:p>
        </p:txBody>
      </p:sp>
      <p:sp>
        <p:nvSpPr>
          <p:cNvPr id="100" name="テキスト ボックス 99"/>
          <p:cNvSpPr txBox="1"/>
          <p:nvPr/>
        </p:nvSpPr>
        <p:spPr>
          <a:xfrm>
            <a:off x="881551" y="939290"/>
            <a:ext cx="4702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solidFill>
                  <a:srgbClr val="FF0000"/>
                </a:solidFill>
              </a:rPr>
              <a:t>(1)</a:t>
            </a:r>
            <a:endParaRPr kumimoji="1" lang="ja-JP" altLang="en-US" sz="2000" dirty="0">
              <a:solidFill>
                <a:srgbClr val="FF0000"/>
              </a:solidFill>
            </a:endParaRPr>
          </a:p>
        </p:txBody>
      </p:sp>
      <p:sp>
        <p:nvSpPr>
          <p:cNvPr id="101" name="テキスト ボックス 100"/>
          <p:cNvSpPr txBox="1"/>
          <p:nvPr/>
        </p:nvSpPr>
        <p:spPr>
          <a:xfrm>
            <a:off x="851065" y="2942717"/>
            <a:ext cx="4702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solidFill>
                  <a:srgbClr val="FF0000"/>
                </a:solidFill>
              </a:rPr>
              <a:t>(2)</a:t>
            </a:r>
            <a:endParaRPr kumimoji="1" lang="ja-JP" altLang="en-US" sz="2000" dirty="0">
              <a:solidFill>
                <a:srgbClr val="FF0000"/>
              </a:solidFill>
            </a:endParaRPr>
          </a:p>
        </p:txBody>
      </p:sp>
      <p:sp>
        <p:nvSpPr>
          <p:cNvPr id="102" name="テキスト ボックス 101"/>
          <p:cNvSpPr txBox="1"/>
          <p:nvPr/>
        </p:nvSpPr>
        <p:spPr>
          <a:xfrm>
            <a:off x="3922494" y="939290"/>
            <a:ext cx="4702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solidFill>
                  <a:srgbClr val="FF0000"/>
                </a:solidFill>
              </a:rPr>
              <a:t>(3)</a:t>
            </a:r>
            <a:endParaRPr kumimoji="1" lang="ja-JP" altLang="en-US" sz="2000" dirty="0">
              <a:solidFill>
                <a:srgbClr val="FF0000"/>
              </a:solidFill>
            </a:endParaRPr>
          </a:p>
        </p:txBody>
      </p:sp>
      <p:sp>
        <p:nvSpPr>
          <p:cNvPr id="103" name="テキスト ボックス 102"/>
          <p:cNvSpPr txBox="1"/>
          <p:nvPr/>
        </p:nvSpPr>
        <p:spPr>
          <a:xfrm>
            <a:off x="8185666" y="1758200"/>
            <a:ext cx="4702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solidFill>
                  <a:srgbClr val="FF0000"/>
                </a:solidFill>
              </a:rPr>
              <a:t>(7)</a:t>
            </a:r>
            <a:endParaRPr kumimoji="1" lang="ja-JP" altLang="en-US" sz="2000" dirty="0">
              <a:solidFill>
                <a:srgbClr val="FF0000"/>
              </a:solidFill>
            </a:endParaRPr>
          </a:p>
        </p:txBody>
      </p:sp>
      <p:sp>
        <p:nvSpPr>
          <p:cNvPr id="104" name="テキスト ボックス 103"/>
          <p:cNvSpPr txBox="1"/>
          <p:nvPr/>
        </p:nvSpPr>
        <p:spPr>
          <a:xfrm>
            <a:off x="4515651" y="2974327"/>
            <a:ext cx="4702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solidFill>
                  <a:srgbClr val="FF0000"/>
                </a:solidFill>
              </a:rPr>
              <a:t>(4)</a:t>
            </a:r>
            <a:endParaRPr kumimoji="1" lang="ja-JP" altLang="en-US" sz="2000" dirty="0">
              <a:solidFill>
                <a:srgbClr val="FF0000"/>
              </a:solidFill>
            </a:endParaRPr>
          </a:p>
        </p:txBody>
      </p:sp>
      <p:sp>
        <p:nvSpPr>
          <p:cNvPr id="105" name="テキスト ボックス 104"/>
          <p:cNvSpPr txBox="1"/>
          <p:nvPr/>
        </p:nvSpPr>
        <p:spPr>
          <a:xfrm>
            <a:off x="7803122" y="2974327"/>
            <a:ext cx="4702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solidFill>
                  <a:srgbClr val="FF0000"/>
                </a:solidFill>
              </a:rPr>
              <a:t>(5)</a:t>
            </a:r>
            <a:endParaRPr kumimoji="1" lang="ja-JP" altLang="en-US" sz="2000" dirty="0">
              <a:solidFill>
                <a:srgbClr val="FF0000"/>
              </a:solidFill>
            </a:endParaRPr>
          </a:p>
        </p:txBody>
      </p:sp>
      <p:sp>
        <p:nvSpPr>
          <p:cNvPr id="106" name="テキスト ボックス 105"/>
          <p:cNvSpPr txBox="1"/>
          <p:nvPr/>
        </p:nvSpPr>
        <p:spPr>
          <a:xfrm>
            <a:off x="5985711" y="1758200"/>
            <a:ext cx="4702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solidFill>
                  <a:srgbClr val="FF0000"/>
                </a:solidFill>
              </a:rPr>
              <a:t>(6)</a:t>
            </a:r>
            <a:endParaRPr kumimoji="1" lang="ja-JP" alt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6214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 rotWithShape="1">
          <a:blip r:embed="rId3"/>
          <a:srcRect l="13035" t="5556" r="51653" b="65943"/>
          <a:stretch/>
        </p:blipFill>
        <p:spPr>
          <a:xfrm>
            <a:off x="2291952" y="4596406"/>
            <a:ext cx="4333220" cy="2185896"/>
          </a:xfrm>
          <a:prstGeom prst="rect">
            <a:avLst/>
          </a:prstGeom>
        </p:spPr>
      </p:pic>
      <p:pic>
        <p:nvPicPr>
          <p:cNvPr id="94" name="図 93"/>
          <p:cNvPicPr>
            <a:picLocks noChangeAspect="1"/>
          </p:cNvPicPr>
          <p:nvPr/>
        </p:nvPicPr>
        <p:blipFill rotWithShape="1">
          <a:blip r:embed="rId3"/>
          <a:srcRect l="403" t="5665" r="86951" b="59318"/>
          <a:stretch/>
        </p:blipFill>
        <p:spPr>
          <a:xfrm>
            <a:off x="454566" y="619428"/>
            <a:ext cx="2116788" cy="3663030"/>
          </a:xfrm>
          <a:prstGeom prst="rect">
            <a:avLst/>
          </a:prstGeom>
        </p:spPr>
      </p:pic>
      <p:pic>
        <p:nvPicPr>
          <p:cNvPr id="95" name="図 94"/>
          <p:cNvPicPr>
            <a:picLocks noChangeAspect="1"/>
          </p:cNvPicPr>
          <p:nvPr/>
        </p:nvPicPr>
        <p:blipFill rotWithShape="1">
          <a:blip r:embed="rId3"/>
          <a:srcRect l="317" t="40674" r="86906" b="18924"/>
          <a:stretch/>
        </p:blipFill>
        <p:spPr>
          <a:xfrm>
            <a:off x="5040574" y="595862"/>
            <a:ext cx="1865368" cy="3686596"/>
          </a:xfrm>
          <a:prstGeom prst="rect">
            <a:avLst/>
          </a:prstGeom>
        </p:spPr>
      </p:pic>
      <p:sp>
        <p:nvSpPr>
          <p:cNvPr id="101" name="テキスト ボックス 100"/>
          <p:cNvSpPr txBox="1"/>
          <p:nvPr/>
        </p:nvSpPr>
        <p:spPr>
          <a:xfrm>
            <a:off x="328442" y="274122"/>
            <a:ext cx="18587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/>
              <a:t>(1</a:t>
            </a:r>
            <a:r>
              <a:rPr kumimoji="1" lang="en-US" altLang="ja-JP" sz="1400" dirty="0" smtClean="0"/>
              <a:t>)</a:t>
            </a:r>
            <a:r>
              <a:rPr kumimoji="1" lang="ja-JP" altLang="en-US" sz="1400" dirty="0" smtClean="0"/>
              <a:t>　</a:t>
            </a:r>
            <a:r>
              <a:rPr kumimoji="1" lang="en-US" altLang="ja-JP" sz="1400" dirty="0" smtClean="0"/>
              <a:t>Acquisition Setting</a:t>
            </a:r>
            <a:endParaRPr kumimoji="1" lang="ja-JP" altLang="en-US" sz="1400" dirty="0"/>
          </a:p>
        </p:txBody>
      </p:sp>
      <p:sp>
        <p:nvSpPr>
          <p:cNvPr id="102" name="テキスト ボックス 101"/>
          <p:cNvSpPr txBox="1"/>
          <p:nvPr/>
        </p:nvSpPr>
        <p:spPr>
          <a:xfrm>
            <a:off x="4990114" y="274122"/>
            <a:ext cx="15960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/>
              <a:t>(2</a:t>
            </a:r>
            <a:r>
              <a:rPr kumimoji="1" lang="en-US" altLang="ja-JP" sz="1400" dirty="0" smtClean="0"/>
              <a:t>)</a:t>
            </a:r>
            <a:r>
              <a:rPr lang="en-US" altLang="en-US" sz="1400" dirty="0"/>
              <a:t> </a:t>
            </a:r>
            <a:r>
              <a:rPr lang="en-US" altLang="en-US" sz="1400" dirty="0" smtClean="0"/>
              <a:t>Stimulus Setting</a:t>
            </a:r>
            <a:endParaRPr kumimoji="1" lang="en-US" altLang="ja-JP" sz="1400" dirty="0" smtClean="0"/>
          </a:p>
        </p:txBody>
      </p:sp>
      <p:sp>
        <p:nvSpPr>
          <p:cNvPr id="103" name="テキスト ボックス 102"/>
          <p:cNvSpPr txBox="1"/>
          <p:nvPr/>
        </p:nvSpPr>
        <p:spPr>
          <a:xfrm>
            <a:off x="2263372" y="4288629"/>
            <a:ext cx="23082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/>
              <a:t>(3</a:t>
            </a:r>
            <a:r>
              <a:rPr kumimoji="1" lang="en-US" altLang="ja-JP" sz="1400" dirty="0" smtClean="0"/>
              <a:t>)</a:t>
            </a:r>
            <a:r>
              <a:rPr kumimoji="1" lang="en-US" altLang="ja-JP" sz="1400" dirty="0" smtClean="0"/>
              <a:t> Image Acquisition Control</a:t>
            </a:r>
            <a:endParaRPr kumimoji="1" lang="ja-JP" altLang="en-US" sz="1400" dirty="0"/>
          </a:p>
        </p:txBody>
      </p:sp>
      <p:sp>
        <p:nvSpPr>
          <p:cNvPr id="105" name="テキスト ボックス 104"/>
          <p:cNvSpPr txBox="1"/>
          <p:nvPr/>
        </p:nvSpPr>
        <p:spPr>
          <a:xfrm>
            <a:off x="2845516" y="2679222"/>
            <a:ext cx="191716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Laser power</a:t>
            </a:r>
          </a:p>
          <a:p>
            <a:r>
              <a:rPr kumimoji="1" lang="en-US" altLang="ja-JP" sz="2000" dirty="0" smtClean="0"/>
              <a:t>gage for imaging</a:t>
            </a:r>
            <a:endParaRPr kumimoji="1" lang="ja-JP" altLang="en-US" sz="2000" dirty="0"/>
          </a:p>
        </p:txBody>
      </p:sp>
      <p:sp>
        <p:nvSpPr>
          <p:cNvPr id="107" name="テキスト ボックス 106"/>
          <p:cNvSpPr txBox="1"/>
          <p:nvPr/>
        </p:nvSpPr>
        <p:spPr>
          <a:xfrm>
            <a:off x="2845516" y="3532089"/>
            <a:ext cx="19788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dirty="0" err="1" smtClean="0"/>
              <a:t>FreeRun</a:t>
            </a:r>
            <a:r>
              <a:rPr lang="en-US" altLang="ja-JP" sz="2000" dirty="0"/>
              <a:t> </a:t>
            </a:r>
            <a:r>
              <a:rPr lang="en-US" altLang="ja-JP" sz="2000" dirty="0" smtClean="0"/>
              <a:t>(</a:t>
            </a:r>
            <a:r>
              <a:rPr lang="en-US" altLang="ja-JP" sz="2000" dirty="0" smtClean="0"/>
              <a:t>1.6 s)</a:t>
            </a:r>
            <a:endParaRPr kumimoji="1" lang="ja-JP" altLang="en-US" sz="2000" dirty="0"/>
          </a:p>
        </p:txBody>
      </p:sp>
      <p:sp>
        <p:nvSpPr>
          <p:cNvPr id="109" name="テキスト ボックス 108"/>
          <p:cNvSpPr txBox="1"/>
          <p:nvPr/>
        </p:nvSpPr>
        <p:spPr>
          <a:xfrm>
            <a:off x="2845516" y="2227076"/>
            <a:ext cx="20923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Digital </a:t>
            </a:r>
            <a:r>
              <a:rPr kumimoji="1" lang="en-US" altLang="ja-JP" sz="2000" dirty="0" smtClean="0"/>
              <a:t>zoom</a:t>
            </a:r>
            <a:r>
              <a:rPr kumimoji="1" lang="en-US" altLang="ja-JP" sz="2000" dirty="0" smtClean="0"/>
              <a:t> </a:t>
            </a:r>
            <a:r>
              <a:rPr lang="en-US" altLang="ja-JP" sz="2000" dirty="0" smtClean="0"/>
              <a:t>scroll</a:t>
            </a:r>
            <a:endParaRPr kumimoji="1" lang="ja-JP" altLang="en-US" sz="2000" dirty="0"/>
          </a:p>
        </p:txBody>
      </p:sp>
      <p:sp>
        <p:nvSpPr>
          <p:cNvPr id="111" name="テキスト ボックス 110"/>
          <p:cNvSpPr txBox="1"/>
          <p:nvPr/>
        </p:nvSpPr>
        <p:spPr>
          <a:xfrm>
            <a:off x="2845516" y="1105952"/>
            <a:ext cx="18006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Scanning speed</a:t>
            </a:r>
            <a:endParaRPr kumimoji="1" lang="ja-JP" altLang="en-US" sz="2000" dirty="0"/>
          </a:p>
        </p:txBody>
      </p:sp>
      <p:sp>
        <p:nvSpPr>
          <p:cNvPr id="123" name="正方形/長方形 122"/>
          <p:cNvSpPr/>
          <p:nvPr/>
        </p:nvSpPr>
        <p:spPr>
          <a:xfrm>
            <a:off x="516874" y="1226189"/>
            <a:ext cx="1373329" cy="288741"/>
          </a:xfrm>
          <a:prstGeom prst="rect">
            <a:avLst/>
          </a:prstGeom>
          <a:noFill/>
          <a:ln w="28575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/>
          </a:p>
        </p:txBody>
      </p:sp>
      <p:cxnSp>
        <p:nvCxnSpPr>
          <p:cNvPr id="124" name="直線コネクタ 123"/>
          <p:cNvCxnSpPr/>
          <p:nvPr/>
        </p:nvCxnSpPr>
        <p:spPr>
          <a:xfrm flipH="1">
            <a:off x="1890203" y="1348483"/>
            <a:ext cx="933686" cy="0"/>
          </a:xfrm>
          <a:prstGeom prst="line">
            <a:avLst/>
          </a:prstGeom>
          <a:ln w="28575" cmpd="sng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テキスト ボックス 124"/>
          <p:cNvSpPr txBox="1"/>
          <p:nvPr/>
        </p:nvSpPr>
        <p:spPr>
          <a:xfrm>
            <a:off x="2845516" y="1781142"/>
            <a:ext cx="5903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Size</a:t>
            </a:r>
            <a:endParaRPr kumimoji="1" lang="ja-JP" altLang="en-US" sz="2000" dirty="0"/>
          </a:p>
        </p:txBody>
      </p:sp>
      <p:sp>
        <p:nvSpPr>
          <p:cNvPr id="126" name="正方形/長方形 125"/>
          <p:cNvSpPr/>
          <p:nvPr/>
        </p:nvSpPr>
        <p:spPr>
          <a:xfrm>
            <a:off x="1757008" y="1875717"/>
            <a:ext cx="291659" cy="238024"/>
          </a:xfrm>
          <a:prstGeom prst="rect">
            <a:avLst/>
          </a:prstGeom>
          <a:noFill/>
          <a:ln w="28575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/>
          </a:p>
        </p:txBody>
      </p:sp>
      <p:cxnSp>
        <p:nvCxnSpPr>
          <p:cNvPr id="127" name="直線コネクタ 126"/>
          <p:cNvCxnSpPr>
            <a:stCxn id="125" idx="1"/>
          </p:cNvCxnSpPr>
          <p:nvPr/>
        </p:nvCxnSpPr>
        <p:spPr>
          <a:xfrm flipH="1">
            <a:off x="2286766" y="1981197"/>
            <a:ext cx="558750" cy="8281"/>
          </a:xfrm>
          <a:prstGeom prst="line">
            <a:avLst/>
          </a:prstGeom>
          <a:ln w="28575" cmpd="sng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9" name="正方形/長方形 128"/>
          <p:cNvSpPr/>
          <p:nvPr/>
        </p:nvSpPr>
        <p:spPr>
          <a:xfrm>
            <a:off x="1953894" y="2181252"/>
            <a:ext cx="258798" cy="707886"/>
          </a:xfrm>
          <a:prstGeom prst="rect">
            <a:avLst/>
          </a:prstGeom>
          <a:noFill/>
          <a:ln w="28575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/>
          </a:p>
        </p:txBody>
      </p:sp>
      <p:cxnSp>
        <p:nvCxnSpPr>
          <p:cNvPr id="130" name="直線コネクタ 129"/>
          <p:cNvCxnSpPr/>
          <p:nvPr/>
        </p:nvCxnSpPr>
        <p:spPr>
          <a:xfrm flipH="1">
            <a:off x="2216960" y="2555565"/>
            <a:ext cx="719856" cy="8281"/>
          </a:xfrm>
          <a:prstGeom prst="line">
            <a:avLst/>
          </a:prstGeom>
          <a:ln w="28575" cmpd="sng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1" name="正方形/長方形 130"/>
          <p:cNvSpPr/>
          <p:nvPr/>
        </p:nvSpPr>
        <p:spPr>
          <a:xfrm>
            <a:off x="505547" y="3198267"/>
            <a:ext cx="1800207" cy="152400"/>
          </a:xfrm>
          <a:prstGeom prst="rect">
            <a:avLst/>
          </a:prstGeom>
          <a:noFill/>
          <a:ln w="28575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/>
          </a:p>
        </p:txBody>
      </p:sp>
      <p:cxnSp>
        <p:nvCxnSpPr>
          <p:cNvPr id="132" name="直線コネクタ 131"/>
          <p:cNvCxnSpPr>
            <a:stCxn id="105" idx="1"/>
          </p:cNvCxnSpPr>
          <p:nvPr/>
        </p:nvCxnSpPr>
        <p:spPr>
          <a:xfrm flipH="1">
            <a:off x="2305754" y="3033165"/>
            <a:ext cx="539762" cy="165102"/>
          </a:xfrm>
          <a:prstGeom prst="line">
            <a:avLst/>
          </a:prstGeom>
          <a:ln w="28575" cmpd="sng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4" name="テキスト ボックス 133"/>
          <p:cNvSpPr txBox="1"/>
          <p:nvPr/>
        </p:nvSpPr>
        <p:spPr>
          <a:xfrm>
            <a:off x="2845516" y="3897200"/>
            <a:ext cx="17197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No. of pictures</a:t>
            </a:r>
            <a:endParaRPr kumimoji="1" lang="ja-JP" altLang="en-US" sz="2000" dirty="0"/>
          </a:p>
        </p:txBody>
      </p:sp>
      <p:sp>
        <p:nvSpPr>
          <p:cNvPr id="135" name="正方形/長方形 134"/>
          <p:cNvSpPr/>
          <p:nvPr/>
        </p:nvSpPr>
        <p:spPr>
          <a:xfrm>
            <a:off x="532159" y="4057961"/>
            <a:ext cx="754721" cy="152400"/>
          </a:xfrm>
          <a:prstGeom prst="rect">
            <a:avLst/>
          </a:prstGeom>
          <a:noFill/>
          <a:ln w="28575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/>
          </a:p>
        </p:txBody>
      </p:sp>
      <p:sp>
        <p:nvSpPr>
          <p:cNvPr id="136" name="正方形/長方形 135"/>
          <p:cNvSpPr/>
          <p:nvPr/>
        </p:nvSpPr>
        <p:spPr>
          <a:xfrm>
            <a:off x="1445060" y="4059734"/>
            <a:ext cx="547879" cy="152400"/>
          </a:xfrm>
          <a:prstGeom prst="rect">
            <a:avLst/>
          </a:prstGeom>
          <a:noFill/>
          <a:ln w="28575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/>
          </a:p>
        </p:txBody>
      </p:sp>
      <p:cxnSp>
        <p:nvCxnSpPr>
          <p:cNvPr id="137" name="直線コネクタ 136"/>
          <p:cNvCxnSpPr/>
          <p:nvPr/>
        </p:nvCxnSpPr>
        <p:spPr>
          <a:xfrm flipH="1">
            <a:off x="1286880" y="3811159"/>
            <a:ext cx="1605545" cy="246802"/>
          </a:xfrm>
          <a:prstGeom prst="line">
            <a:avLst/>
          </a:prstGeom>
          <a:ln w="28575" cmpd="sng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9" name="直線コネクタ 138"/>
          <p:cNvCxnSpPr/>
          <p:nvPr/>
        </p:nvCxnSpPr>
        <p:spPr>
          <a:xfrm flipH="1">
            <a:off x="2032036" y="4130899"/>
            <a:ext cx="903130" cy="0"/>
          </a:xfrm>
          <a:prstGeom prst="line">
            <a:avLst/>
          </a:prstGeom>
          <a:ln w="28575" cmpd="sng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1" name="テキスト ボックス 140"/>
          <p:cNvSpPr txBox="1"/>
          <p:nvPr/>
        </p:nvSpPr>
        <p:spPr>
          <a:xfrm>
            <a:off x="7160742" y="1961332"/>
            <a:ext cx="20776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dirty="0" smtClean="0"/>
              <a:t>Laser power gage </a:t>
            </a:r>
            <a:r>
              <a:rPr kumimoji="1" lang="en-US" altLang="ja-JP" sz="2000" dirty="0" smtClean="0"/>
              <a:t>for</a:t>
            </a:r>
            <a:r>
              <a:rPr kumimoji="1" lang="en-US" altLang="ja-JP" sz="2000" dirty="0" smtClean="0"/>
              <a:t> </a:t>
            </a:r>
            <a:r>
              <a:rPr lang="en-US" altLang="ja-JP" sz="2000" dirty="0" smtClean="0"/>
              <a:t>bleachin</a:t>
            </a:r>
            <a:r>
              <a:rPr kumimoji="1" lang="en-US" altLang="ja-JP" sz="2000" dirty="0" smtClean="0"/>
              <a:t>g</a:t>
            </a:r>
            <a:endParaRPr kumimoji="1" lang="ja-JP" altLang="en-US" sz="2000" dirty="0"/>
          </a:p>
        </p:txBody>
      </p:sp>
      <p:sp>
        <p:nvSpPr>
          <p:cNvPr id="142" name="テキスト ボックス 141"/>
          <p:cNvSpPr txBox="1"/>
          <p:nvPr/>
        </p:nvSpPr>
        <p:spPr>
          <a:xfrm>
            <a:off x="7160742" y="619427"/>
            <a:ext cx="14157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err="1" smtClean="0"/>
              <a:t>UseScanner</a:t>
            </a:r>
            <a:endParaRPr kumimoji="1" lang="ja-JP" altLang="en-US" sz="2000" dirty="0"/>
          </a:p>
        </p:txBody>
      </p:sp>
      <p:sp>
        <p:nvSpPr>
          <p:cNvPr id="143" name="テキスト ボックス 142"/>
          <p:cNvSpPr txBox="1"/>
          <p:nvPr/>
        </p:nvSpPr>
        <p:spPr>
          <a:xfrm>
            <a:off x="7160742" y="3312918"/>
            <a:ext cx="15855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err="1" smtClean="0"/>
              <a:t>PreActivation</a:t>
            </a:r>
            <a:endParaRPr kumimoji="1" lang="ja-JP" altLang="en-US" sz="2000" dirty="0"/>
          </a:p>
        </p:txBody>
      </p:sp>
      <p:sp>
        <p:nvSpPr>
          <p:cNvPr id="145" name="テキスト ボックス 144"/>
          <p:cNvSpPr txBox="1"/>
          <p:nvPr/>
        </p:nvSpPr>
        <p:spPr>
          <a:xfrm>
            <a:off x="7160742" y="1254997"/>
            <a:ext cx="10931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Clip </a:t>
            </a:r>
            <a:r>
              <a:rPr kumimoji="1" lang="en-US" altLang="ja-JP" sz="2000" dirty="0" err="1" smtClean="0"/>
              <a:t>Rect</a:t>
            </a:r>
            <a:endParaRPr kumimoji="1" lang="ja-JP" altLang="en-US" sz="2000" dirty="0"/>
          </a:p>
        </p:txBody>
      </p:sp>
      <p:sp>
        <p:nvSpPr>
          <p:cNvPr id="146" name="正方形/長方形 145"/>
          <p:cNvSpPr/>
          <p:nvPr/>
        </p:nvSpPr>
        <p:spPr>
          <a:xfrm>
            <a:off x="6060898" y="1075498"/>
            <a:ext cx="164698" cy="152400"/>
          </a:xfrm>
          <a:prstGeom prst="rect">
            <a:avLst/>
          </a:prstGeom>
          <a:noFill/>
          <a:ln w="28575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/>
          </a:p>
        </p:txBody>
      </p:sp>
      <p:cxnSp>
        <p:nvCxnSpPr>
          <p:cNvPr id="147" name="直線コネクタ 146"/>
          <p:cNvCxnSpPr>
            <a:stCxn id="145" idx="1"/>
          </p:cNvCxnSpPr>
          <p:nvPr/>
        </p:nvCxnSpPr>
        <p:spPr>
          <a:xfrm flipH="1" flipV="1">
            <a:off x="6221278" y="1214634"/>
            <a:ext cx="939464" cy="240418"/>
          </a:xfrm>
          <a:prstGeom prst="line">
            <a:avLst/>
          </a:prstGeom>
          <a:ln w="28575" cmpd="sng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9" name="正方形/長方形 148"/>
          <p:cNvSpPr/>
          <p:nvPr/>
        </p:nvSpPr>
        <p:spPr>
          <a:xfrm>
            <a:off x="5120495" y="1936224"/>
            <a:ext cx="1516375" cy="134694"/>
          </a:xfrm>
          <a:prstGeom prst="rect">
            <a:avLst/>
          </a:prstGeom>
          <a:noFill/>
          <a:ln w="28575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/>
          </a:p>
        </p:txBody>
      </p:sp>
      <p:cxnSp>
        <p:nvCxnSpPr>
          <p:cNvPr id="150" name="直線コネクタ 149"/>
          <p:cNvCxnSpPr/>
          <p:nvPr/>
        </p:nvCxnSpPr>
        <p:spPr>
          <a:xfrm flipH="1">
            <a:off x="6818400" y="758197"/>
            <a:ext cx="384368" cy="128670"/>
          </a:xfrm>
          <a:prstGeom prst="line">
            <a:avLst/>
          </a:prstGeom>
          <a:ln w="28575" cmpd="sng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5" name="直線コネクタ 154"/>
          <p:cNvCxnSpPr/>
          <p:nvPr/>
        </p:nvCxnSpPr>
        <p:spPr>
          <a:xfrm flipH="1" flipV="1">
            <a:off x="6678863" y="2024978"/>
            <a:ext cx="567395" cy="202098"/>
          </a:xfrm>
          <a:prstGeom prst="line">
            <a:avLst/>
          </a:prstGeom>
          <a:ln w="28575" cmpd="sng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8" name="正方形/長方形 157"/>
          <p:cNvSpPr/>
          <p:nvPr/>
        </p:nvSpPr>
        <p:spPr>
          <a:xfrm>
            <a:off x="5162487" y="3768869"/>
            <a:ext cx="411705" cy="134694"/>
          </a:xfrm>
          <a:prstGeom prst="rect">
            <a:avLst/>
          </a:prstGeom>
          <a:noFill/>
          <a:ln w="28575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/>
          </a:p>
        </p:txBody>
      </p:sp>
      <p:sp>
        <p:nvSpPr>
          <p:cNvPr id="159" name="テキスト ボックス 158"/>
          <p:cNvSpPr txBox="1"/>
          <p:nvPr/>
        </p:nvSpPr>
        <p:spPr>
          <a:xfrm>
            <a:off x="7160742" y="3835225"/>
            <a:ext cx="1610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Activation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time</a:t>
            </a:r>
            <a:endParaRPr kumimoji="1" lang="ja-JP" altLang="en-US" dirty="0"/>
          </a:p>
        </p:txBody>
      </p:sp>
      <p:sp>
        <p:nvSpPr>
          <p:cNvPr id="160" name="正方形/長方形 159"/>
          <p:cNvSpPr/>
          <p:nvPr/>
        </p:nvSpPr>
        <p:spPr>
          <a:xfrm>
            <a:off x="5958542" y="3768869"/>
            <a:ext cx="411705" cy="134694"/>
          </a:xfrm>
          <a:prstGeom prst="rect">
            <a:avLst/>
          </a:prstGeom>
          <a:noFill/>
          <a:ln w="28575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/>
          </a:p>
        </p:txBody>
      </p:sp>
      <p:cxnSp>
        <p:nvCxnSpPr>
          <p:cNvPr id="161" name="直線コネクタ 160"/>
          <p:cNvCxnSpPr>
            <a:stCxn id="159" idx="1"/>
          </p:cNvCxnSpPr>
          <p:nvPr/>
        </p:nvCxnSpPr>
        <p:spPr>
          <a:xfrm flipH="1" flipV="1">
            <a:off x="6374095" y="3811159"/>
            <a:ext cx="786647" cy="208732"/>
          </a:xfrm>
          <a:prstGeom prst="line">
            <a:avLst/>
          </a:prstGeom>
          <a:ln w="28575" cmpd="sng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3" name="直線コネクタ 162"/>
          <p:cNvCxnSpPr/>
          <p:nvPr/>
        </p:nvCxnSpPr>
        <p:spPr>
          <a:xfrm flipV="1">
            <a:off x="5511509" y="3538453"/>
            <a:ext cx="1706579" cy="230416"/>
          </a:xfrm>
          <a:prstGeom prst="line">
            <a:avLst/>
          </a:prstGeom>
          <a:ln w="28575" cmpd="sng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7" name="正方形/長方形 166"/>
          <p:cNvSpPr/>
          <p:nvPr/>
        </p:nvSpPr>
        <p:spPr>
          <a:xfrm>
            <a:off x="5080138" y="721359"/>
            <a:ext cx="1738262" cy="288416"/>
          </a:xfrm>
          <a:prstGeom prst="rect">
            <a:avLst/>
          </a:prstGeom>
          <a:noFill/>
          <a:ln w="28575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/>
          </a:p>
        </p:txBody>
      </p:sp>
      <p:sp>
        <p:nvSpPr>
          <p:cNvPr id="170" name="テキスト ボックス 169"/>
          <p:cNvSpPr txBox="1"/>
          <p:nvPr/>
        </p:nvSpPr>
        <p:spPr>
          <a:xfrm>
            <a:off x="-25230" y="5500433"/>
            <a:ext cx="21502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 smtClean="0"/>
              <a:t> </a:t>
            </a:r>
            <a:r>
              <a:rPr kumimoji="1" lang="en-US" altLang="ja-JP" sz="2000" dirty="0" smtClean="0"/>
              <a:t>“Stimulus Setting” </a:t>
            </a:r>
            <a:endParaRPr kumimoji="1" lang="en-US" altLang="ja-JP" sz="2000" dirty="0" smtClean="0"/>
          </a:p>
          <a:p>
            <a:r>
              <a:rPr kumimoji="1" lang="en-US" altLang="ja-JP" sz="2000" dirty="0" smtClean="0"/>
              <a:t>start </a:t>
            </a:r>
            <a:r>
              <a:rPr kumimoji="1" lang="en-US" altLang="ja-JP" sz="2000" dirty="0" smtClean="0"/>
              <a:t>button</a:t>
            </a:r>
            <a:endParaRPr kumimoji="1" lang="ja-JP" altLang="en-US" sz="2000" dirty="0"/>
          </a:p>
        </p:txBody>
      </p:sp>
      <p:sp>
        <p:nvSpPr>
          <p:cNvPr id="171" name="テキスト ボックス 170"/>
          <p:cNvSpPr txBox="1"/>
          <p:nvPr/>
        </p:nvSpPr>
        <p:spPr>
          <a:xfrm>
            <a:off x="1010006" y="4596406"/>
            <a:ext cx="11383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Focus x 2</a:t>
            </a:r>
            <a:endParaRPr kumimoji="1" lang="ja-JP" altLang="en-US" sz="2000" dirty="0"/>
          </a:p>
        </p:txBody>
      </p:sp>
      <p:sp>
        <p:nvSpPr>
          <p:cNvPr id="172" name="テキスト ボックス 171"/>
          <p:cNvSpPr txBox="1"/>
          <p:nvPr/>
        </p:nvSpPr>
        <p:spPr>
          <a:xfrm>
            <a:off x="6753059" y="6382192"/>
            <a:ext cx="17682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HV power gage</a:t>
            </a:r>
            <a:endParaRPr kumimoji="1" lang="ja-JP" altLang="en-US" sz="2000" dirty="0"/>
          </a:p>
        </p:txBody>
      </p:sp>
      <p:sp>
        <p:nvSpPr>
          <p:cNvPr id="174" name="テキスト ボックス 173"/>
          <p:cNvSpPr txBox="1"/>
          <p:nvPr/>
        </p:nvSpPr>
        <p:spPr>
          <a:xfrm>
            <a:off x="6803484" y="6058730"/>
            <a:ext cx="4427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XY</a:t>
            </a:r>
            <a:endParaRPr kumimoji="1" lang="ja-JP" altLang="en-US" sz="2000" dirty="0"/>
          </a:p>
        </p:txBody>
      </p:sp>
      <p:sp>
        <p:nvSpPr>
          <p:cNvPr id="175" name="テキスト ボックス 174"/>
          <p:cNvSpPr txBox="1"/>
          <p:nvPr/>
        </p:nvSpPr>
        <p:spPr>
          <a:xfrm>
            <a:off x="6795639" y="5232456"/>
            <a:ext cx="6584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Stop</a:t>
            </a:r>
            <a:endParaRPr kumimoji="1" lang="ja-JP" altLang="en-US" sz="2000" dirty="0"/>
          </a:p>
        </p:txBody>
      </p:sp>
      <p:sp>
        <p:nvSpPr>
          <p:cNvPr id="176" name="テキスト ボックス 175"/>
          <p:cNvSpPr txBox="1"/>
          <p:nvPr/>
        </p:nvSpPr>
        <p:spPr>
          <a:xfrm>
            <a:off x="1093064" y="4944577"/>
            <a:ext cx="9480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Dye list</a:t>
            </a:r>
            <a:endParaRPr kumimoji="1" lang="ja-JP" altLang="en-US" sz="2000" dirty="0"/>
          </a:p>
        </p:txBody>
      </p:sp>
      <p:sp>
        <p:nvSpPr>
          <p:cNvPr id="177" name="テキスト ボックス 176"/>
          <p:cNvSpPr txBox="1"/>
          <p:nvPr/>
        </p:nvSpPr>
        <p:spPr>
          <a:xfrm>
            <a:off x="6753059" y="5671614"/>
            <a:ext cx="7010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Time</a:t>
            </a:r>
            <a:endParaRPr kumimoji="1" lang="ja-JP" altLang="en-US" sz="2000" dirty="0"/>
          </a:p>
        </p:txBody>
      </p:sp>
      <p:sp>
        <p:nvSpPr>
          <p:cNvPr id="178" name="正方形/長方形 177"/>
          <p:cNvSpPr/>
          <p:nvPr/>
        </p:nvSpPr>
        <p:spPr>
          <a:xfrm>
            <a:off x="2291952" y="5052318"/>
            <a:ext cx="231111" cy="204260"/>
          </a:xfrm>
          <a:prstGeom prst="rect">
            <a:avLst/>
          </a:prstGeom>
          <a:noFill/>
          <a:ln w="28575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/>
          </a:p>
        </p:txBody>
      </p:sp>
      <p:sp>
        <p:nvSpPr>
          <p:cNvPr id="179" name="正方形/長方形 178"/>
          <p:cNvSpPr/>
          <p:nvPr/>
        </p:nvSpPr>
        <p:spPr>
          <a:xfrm>
            <a:off x="2305754" y="5632566"/>
            <a:ext cx="231111" cy="204260"/>
          </a:xfrm>
          <a:prstGeom prst="rect">
            <a:avLst/>
          </a:prstGeom>
          <a:noFill/>
          <a:ln w="28575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/>
          </a:p>
        </p:txBody>
      </p:sp>
      <p:sp>
        <p:nvSpPr>
          <p:cNvPr id="180" name="正方形/長方形 179"/>
          <p:cNvSpPr/>
          <p:nvPr/>
        </p:nvSpPr>
        <p:spPr>
          <a:xfrm>
            <a:off x="2571750" y="4746149"/>
            <a:ext cx="320675" cy="134694"/>
          </a:xfrm>
          <a:prstGeom prst="rect">
            <a:avLst/>
          </a:prstGeom>
          <a:noFill/>
          <a:ln w="28575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/>
          </a:p>
        </p:txBody>
      </p:sp>
      <p:sp>
        <p:nvSpPr>
          <p:cNvPr id="181" name="正方形/長方形 180"/>
          <p:cNvSpPr/>
          <p:nvPr/>
        </p:nvSpPr>
        <p:spPr>
          <a:xfrm>
            <a:off x="3228577" y="4746345"/>
            <a:ext cx="330598" cy="270351"/>
          </a:xfrm>
          <a:prstGeom prst="rect">
            <a:avLst/>
          </a:prstGeom>
          <a:noFill/>
          <a:ln w="28575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/>
          </a:p>
        </p:txBody>
      </p:sp>
      <p:sp>
        <p:nvSpPr>
          <p:cNvPr id="182" name="正方形/長方形 181"/>
          <p:cNvSpPr/>
          <p:nvPr/>
        </p:nvSpPr>
        <p:spPr>
          <a:xfrm>
            <a:off x="3666502" y="5016696"/>
            <a:ext cx="243674" cy="91879"/>
          </a:xfrm>
          <a:prstGeom prst="rect">
            <a:avLst/>
          </a:prstGeom>
          <a:noFill/>
          <a:ln w="28575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/>
          </a:p>
        </p:txBody>
      </p:sp>
      <p:sp>
        <p:nvSpPr>
          <p:cNvPr id="183" name="正方形/長方形 182"/>
          <p:cNvSpPr/>
          <p:nvPr/>
        </p:nvSpPr>
        <p:spPr>
          <a:xfrm>
            <a:off x="3099178" y="5353304"/>
            <a:ext cx="258798" cy="820263"/>
          </a:xfrm>
          <a:prstGeom prst="rect">
            <a:avLst/>
          </a:prstGeom>
          <a:noFill/>
          <a:ln w="28575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/>
          </a:p>
        </p:txBody>
      </p:sp>
      <p:cxnSp>
        <p:nvCxnSpPr>
          <p:cNvPr id="184" name="直線コネクタ 183"/>
          <p:cNvCxnSpPr/>
          <p:nvPr/>
        </p:nvCxnSpPr>
        <p:spPr>
          <a:xfrm flipH="1">
            <a:off x="2026738" y="5156241"/>
            <a:ext cx="253885" cy="0"/>
          </a:xfrm>
          <a:prstGeom prst="line">
            <a:avLst/>
          </a:prstGeom>
          <a:ln w="28575" cmpd="sng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6" name="直線コネクタ 185"/>
          <p:cNvCxnSpPr/>
          <p:nvPr/>
        </p:nvCxnSpPr>
        <p:spPr>
          <a:xfrm flipH="1">
            <a:off x="2043785" y="5731883"/>
            <a:ext cx="253885" cy="0"/>
          </a:xfrm>
          <a:prstGeom prst="line">
            <a:avLst/>
          </a:prstGeom>
          <a:ln w="28575" cmpd="sng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7" name="直線コネクタ 186"/>
          <p:cNvCxnSpPr/>
          <p:nvPr/>
        </p:nvCxnSpPr>
        <p:spPr>
          <a:xfrm flipH="1" flipV="1">
            <a:off x="3357976" y="5731883"/>
            <a:ext cx="3493493" cy="887331"/>
          </a:xfrm>
          <a:prstGeom prst="line">
            <a:avLst/>
          </a:prstGeom>
          <a:ln w="28575" cmpd="sng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9" name="直線コネクタ 188"/>
          <p:cNvCxnSpPr/>
          <p:nvPr/>
        </p:nvCxnSpPr>
        <p:spPr>
          <a:xfrm flipH="1" flipV="1">
            <a:off x="3393876" y="5038921"/>
            <a:ext cx="3506313" cy="1223940"/>
          </a:xfrm>
          <a:prstGeom prst="line">
            <a:avLst/>
          </a:prstGeom>
          <a:ln w="28575" cmpd="sng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1" name="直線コネクタ 190"/>
          <p:cNvCxnSpPr>
            <a:stCxn id="177" idx="1"/>
            <a:endCxn id="182" idx="3"/>
          </p:cNvCxnSpPr>
          <p:nvPr/>
        </p:nvCxnSpPr>
        <p:spPr>
          <a:xfrm flipH="1" flipV="1">
            <a:off x="3910176" y="5062636"/>
            <a:ext cx="2842883" cy="809033"/>
          </a:xfrm>
          <a:prstGeom prst="line">
            <a:avLst/>
          </a:prstGeom>
          <a:ln w="28575" cmpd="sng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5" name="正方形/長方形 194"/>
          <p:cNvSpPr/>
          <p:nvPr/>
        </p:nvSpPr>
        <p:spPr>
          <a:xfrm>
            <a:off x="3571676" y="4741366"/>
            <a:ext cx="330598" cy="270351"/>
          </a:xfrm>
          <a:prstGeom prst="rect">
            <a:avLst/>
          </a:prstGeom>
          <a:noFill/>
          <a:ln w="28575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/>
          </a:p>
        </p:txBody>
      </p:sp>
      <p:cxnSp>
        <p:nvCxnSpPr>
          <p:cNvPr id="199" name="直線コネクタ 198"/>
          <p:cNvCxnSpPr>
            <a:endCxn id="195" idx="3"/>
          </p:cNvCxnSpPr>
          <p:nvPr/>
        </p:nvCxnSpPr>
        <p:spPr>
          <a:xfrm flipH="1" flipV="1">
            <a:off x="3902274" y="4876542"/>
            <a:ext cx="2939664" cy="566896"/>
          </a:xfrm>
          <a:prstGeom prst="line">
            <a:avLst/>
          </a:prstGeom>
          <a:ln w="28575" cmpd="sng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1" name="直線コネクタ 200"/>
          <p:cNvCxnSpPr/>
          <p:nvPr/>
        </p:nvCxnSpPr>
        <p:spPr>
          <a:xfrm flipH="1">
            <a:off x="2201875" y="4813496"/>
            <a:ext cx="366355" cy="0"/>
          </a:xfrm>
          <a:prstGeom prst="line">
            <a:avLst/>
          </a:prstGeom>
          <a:ln w="28575" cmpd="sng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0" name="テキスト ボックス 209"/>
          <p:cNvSpPr txBox="1"/>
          <p:nvPr/>
        </p:nvSpPr>
        <p:spPr>
          <a:xfrm>
            <a:off x="49121" y="-19895"/>
            <a:ext cx="3140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/>
              <a:t>B</a:t>
            </a:r>
            <a:endParaRPr kumimoji="1" lang="ja-JP" altLang="en-US" b="1" dirty="0"/>
          </a:p>
        </p:txBody>
      </p:sp>
    </p:spTree>
    <p:extLst>
      <p:ext uri="{BB962C8B-B14F-4D97-AF65-F5344CB8AC3E}">
        <p14:creationId xmlns:p14="http://schemas.microsoft.com/office/powerpoint/2010/main" val="31728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 rotWithShape="1">
          <a:blip r:embed="rId3"/>
          <a:srcRect l="48401" t="5787" r="29490" b="62225"/>
          <a:stretch/>
        </p:blipFill>
        <p:spPr>
          <a:xfrm>
            <a:off x="354253" y="3415286"/>
            <a:ext cx="3522052" cy="3184738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 rotWithShape="1">
          <a:blip r:embed="rId3"/>
          <a:srcRect l="70596" t="5630" r="5751" b="62381"/>
          <a:stretch/>
        </p:blipFill>
        <p:spPr>
          <a:xfrm>
            <a:off x="4524352" y="3415284"/>
            <a:ext cx="3767799" cy="3184739"/>
          </a:xfrm>
          <a:prstGeom prst="rect">
            <a:avLst/>
          </a:prstGeom>
        </p:spPr>
      </p:pic>
      <p:grpSp>
        <p:nvGrpSpPr>
          <p:cNvPr id="23" name="図形グループ 22"/>
          <p:cNvGrpSpPr/>
          <p:nvPr/>
        </p:nvGrpSpPr>
        <p:grpSpPr>
          <a:xfrm>
            <a:off x="354253" y="435032"/>
            <a:ext cx="3183685" cy="2645615"/>
            <a:chOff x="130153" y="260732"/>
            <a:chExt cx="3856286" cy="3204540"/>
          </a:xfrm>
        </p:grpSpPr>
        <p:pic>
          <p:nvPicPr>
            <p:cNvPr id="5" name="図 4"/>
            <p:cNvPicPr>
              <a:picLocks noChangeAspect="1"/>
            </p:cNvPicPr>
            <p:nvPr/>
          </p:nvPicPr>
          <p:blipFill rotWithShape="1">
            <a:blip r:embed="rId3"/>
            <a:srcRect l="13110" t="38590" r="45408" b="6256"/>
            <a:stretch/>
          </p:blipFill>
          <p:spPr>
            <a:xfrm>
              <a:off x="130153" y="260732"/>
              <a:ext cx="3856286" cy="3204540"/>
            </a:xfrm>
            <a:prstGeom prst="rect">
              <a:avLst/>
            </a:prstGeom>
          </p:spPr>
        </p:pic>
        <p:sp>
          <p:nvSpPr>
            <p:cNvPr id="7" name="テキスト ボックス 6"/>
            <p:cNvSpPr txBox="1"/>
            <p:nvPr/>
          </p:nvSpPr>
          <p:spPr>
            <a:xfrm>
              <a:off x="1704998" y="1017359"/>
              <a:ext cx="521907" cy="3599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>
                  <a:solidFill>
                    <a:srgbClr val="FF0000"/>
                  </a:solidFill>
                </a:rPr>
                <a:t>ROI</a:t>
              </a:r>
              <a:endParaRPr kumimoji="1" lang="ja-JP" altLang="en-US" sz="1400" dirty="0">
                <a:solidFill>
                  <a:srgbClr val="FF0000"/>
                </a:solidFill>
              </a:endParaRPr>
            </a:p>
          </p:txBody>
        </p:sp>
        <p:sp>
          <p:nvSpPr>
            <p:cNvPr id="8" name="テキスト ボックス 7"/>
            <p:cNvSpPr txBox="1"/>
            <p:nvPr/>
          </p:nvSpPr>
          <p:spPr>
            <a:xfrm>
              <a:off x="2444505" y="1758069"/>
              <a:ext cx="528982" cy="3599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>
                  <a:solidFill>
                    <a:srgbClr val="5BFF46"/>
                  </a:solidFill>
                </a:rPr>
                <a:t>REF</a:t>
              </a:r>
              <a:endParaRPr kumimoji="1" lang="ja-JP" altLang="en-US" sz="1400" dirty="0">
                <a:solidFill>
                  <a:srgbClr val="5BFF46"/>
                </a:solidFill>
              </a:endParaRPr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2424948" y="2413864"/>
              <a:ext cx="462647" cy="3599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>
                  <a:solidFill>
                    <a:srgbClr val="00FFF8"/>
                  </a:solidFill>
                </a:rPr>
                <a:t>BG</a:t>
              </a:r>
              <a:endParaRPr kumimoji="1" lang="ja-JP" altLang="en-US" sz="1400" dirty="0">
                <a:solidFill>
                  <a:srgbClr val="00FFF8"/>
                </a:solidFill>
              </a:endParaRPr>
            </a:p>
          </p:txBody>
        </p:sp>
        <p:sp>
          <p:nvSpPr>
            <p:cNvPr id="10" name="二等辺三角形 9"/>
            <p:cNvSpPr/>
            <p:nvPr/>
          </p:nvSpPr>
          <p:spPr>
            <a:xfrm rot="10800000" flipH="1">
              <a:off x="1914929" y="1318019"/>
              <a:ext cx="53469" cy="82207"/>
            </a:xfrm>
            <a:prstGeom prst="triangl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二等辺三角形 10"/>
            <p:cNvSpPr/>
            <p:nvPr/>
          </p:nvSpPr>
          <p:spPr>
            <a:xfrm rot="16200000" flipH="1">
              <a:off x="2444808" y="1908526"/>
              <a:ext cx="53469" cy="82207"/>
            </a:xfrm>
            <a:prstGeom prst="triangle">
              <a:avLst/>
            </a:prstGeom>
            <a:solidFill>
              <a:srgbClr val="5BFF46"/>
            </a:solidFill>
            <a:ln>
              <a:solidFill>
                <a:srgbClr val="5BFF46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二等辺三角形 11"/>
            <p:cNvSpPr/>
            <p:nvPr/>
          </p:nvSpPr>
          <p:spPr>
            <a:xfrm flipH="1">
              <a:off x="2616981" y="2398554"/>
              <a:ext cx="53469" cy="82207"/>
            </a:xfrm>
            <a:prstGeom prst="triangle">
              <a:avLst/>
            </a:prstGeom>
            <a:solidFill>
              <a:srgbClr val="00FFF8"/>
            </a:solidFill>
            <a:ln>
              <a:solidFill>
                <a:srgbClr val="00FFF8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15" name="図 14"/>
          <p:cNvPicPr>
            <a:picLocks noChangeAspect="1"/>
          </p:cNvPicPr>
          <p:nvPr/>
        </p:nvPicPr>
        <p:blipFill rotWithShape="1">
          <a:blip r:embed="rId3"/>
          <a:srcRect l="54580" t="38590" r="9414" b="6256"/>
          <a:stretch/>
        </p:blipFill>
        <p:spPr>
          <a:xfrm>
            <a:off x="4524352" y="435032"/>
            <a:ext cx="2763443" cy="2645614"/>
          </a:xfrm>
          <a:prstGeom prst="rect">
            <a:avLst/>
          </a:prstGeom>
        </p:spPr>
      </p:pic>
      <p:sp>
        <p:nvSpPr>
          <p:cNvPr id="24" name="テキスト ボックス 23"/>
          <p:cNvSpPr txBox="1"/>
          <p:nvPr/>
        </p:nvSpPr>
        <p:spPr>
          <a:xfrm>
            <a:off x="286942" y="191122"/>
            <a:ext cx="11135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/>
              <a:t>(</a:t>
            </a:r>
            <a:r>
              <a:rPr kumimoji="1" lang="en-US" altLang="ja-JP" sz="1400" dirty="0" smtClean="0"/>
              <a:t>4</a:t>
            </a:r>
            <a:r>
              <a:rPr kumimoji="1" lang="en-US" altLang="ja-JP" sz="1400" dirty="0" smtClean="0"/>
              <a:t>)</a:t>
            </a:r>
            <a:r>
              <a:rPr kumimoji="1" lang="ja-JP" altLang="en-US" sz="1400" dirty="0" smtClean="0"/>
              <a:t> </a:t>
            </a:r>
            <a:r>
              <a:rPr kumimoji="1" lang="en-US" altLang="ja-JP" sz="1400" dirty="0" smtClean="0"/>
              <a:t>Live</a:t>
            </a:r>
            <a:r>
              <a:rPr kumimoji="1" lang="ja-JP" altLang="en-US" sz="1400" dirty="0" smtClean="0"/>
              <a:t> </a:t>
            </a:r>
            <a:r>
              <a:rPr kumimoji="1" lang="en-US" altLang="ja-JP" sz="1400" dirty="0" smtClean="0"/>
              <a:t>View</a:t>
            </a:r>
            <a:endParaRPr kumimoji="1" lang="ja-JP" altLang="en-US" sz="1400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4425714" y="191122"/>
            <a:ext cx="10319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/>
              <a:t>(</a:t>
            </a:r>
            <a:r>
              <a:rPr kumimoji="1" lang="en-US" altLang="ja-JP" sz="1400" dirty="0" smtClean="0"/>
              <a:t>5</a:t>
            </a:r>
            <a:r>
              <a:rPr kumimoji="1" lang="en-US" altLang="ja-JP" sz="1400" dirty="0" smtClean="0"/>
              <a:t>)</a:t>
            </a:r>
            <a:r>
              <a:rPr kumimoji="1" lang="en-US" altLang="ja-JP" sz="1400" dirty="0" smtClean="0"/>
              <a:t> 2D </a:t>
            </a:r>
            <a:r>
              <a:rPr kumimoji="1" lang="en-US" altLang="ja-JP" sz="1400" dirty="0" err="1" smtClean="0"/>
              <a:t>VIew</a:t>
            </a:r>
            <a:endParaRPr kumimoji="1" lang="ja-JP" altLang="en-US" sz="1400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286942" y="3137622"/>
            <a:ext cx="10415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/>
              <a:t>(</a:t>
            </a:r>
            <a:r>
              <a:rPr kumimoji="1" lang="en-US" altLang="ja-JP" sz="1400" dirty="0" smtClean="0"/>
              <a:t>6</a:t>
            </a:r>
            <a:r>
              <a:rPr kumimoji="1" lang="en-US" altLang="ja-JP" sz="1400" dirty="0" smtClean="0"/>
              <a:t>)</a:t>
            </a:r>
            <a:r>
              <a:rPr lang="ja-JP" altLang="en-US" sz="1400" dirty="0"/>
              <a:t> </a:t>
            </a:r>
            <a:r>
              <a:rPr lang="en-US" altLang="ja-JP" sz="1400" dirty="0" smtClean="0"/>
              <a:t>Live</a:t>
            </a:r>
            <a:r>
              <a:rPr lang="ja-JP" altLang="en-US" sz="1400" dirty="0" smtClean="0"/>
              <a:t> </a:t>
            </a:r>
            <a:r>
              <a:rPr lang="en-US" altLang="ja-JP" sz="1400" dirty="0" smtClean="0"/>
              <a:t>Plot</a:t>
            </a:r>
            <a:endParaRPr kumimoji="1" lang="ja-JP" altLang="en-US" sz="1400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4425714" y="3137622"/>
            <a:ext cx="14891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/>
              <a:t>(</a:t>
            </a:r>
            <a:r>
              <a:rPr lang="en-US" altLang="ja-JP" sz="1400" dirty="0"/>
              <a:t>7</a:t>
            </a:r>
            <a:r>
              <a:rPr kumimoji="1" lang="en-US" altLang="ja-JP" sz="1400" dirty="0" smtClean="0"/>
              <a:t>)</a:t>
            </a:r>
            <a:r>
              <a:rPr kumimoji="1" lang="ja-JP" altLang="en-US" sz="1400" dirty="0" smtClean="0"/>
              <a:t> </a:t>
            </a:r>
            <a:r>
              <a:rPr kumimoji="1" lang="en-US" altLang="ja-JP" sz="1400" dirty="0" smtClean="0"/>
              <a:t>Series</a:t>
            </a:r>
            <a:r>
              <a:rPr kumimoji="1" lang="ja-JP" altLang="en-US" sz="1400" dirty="0" smtClean="0"/>
              <a:t> </a:t>
            </a:r>
            <a:r>
              <a:rPr kumimoji="1" lang="en-US" altLang="ja-JP" sz="1400" dirty="0" smtClean="0"/>
              <a:t>Analysis</a:t>
            </a:r>
            <a:endParaRPr kumimoji="1" lang="ja-JP" altLang="en-US" sz="1400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7383503" y="2479785"/>
            <a:ext cx="17047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Series Analysis</a:t>
            </a:r>
            <a:endParaRPr kumimoji="1" lang="ja-JP" altLang="en-US" sz="2000" dirty="0"/>
          </a:p>
        </p:txBody>
      </p:sp>
      <p:sp>
        <p:nvSpPr>
          <p:cNvPr id="30" name="円/楕円 29"/>
          <p:cNvSpPr/>
          <p:nvPr/>
        </p:nvSpPr>
        <p:spPr>
          <a:xfrm>
            <a:off x="5050320" y="623906"/>
            <a:ext cx="128976" cy="130523"/>
          </a:xfrm>
          <a:prstGeom prst="ellipse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/>
          </a:p>
        </p:txBody>
      </p:sp>
      <p:cxnSp>
        <p:nvCxnSpPr>
          <p:cNvPr id="31" name="直線コネクタ 30"/>
          <p:cNvCxnSpPr/>
          <p:nvPr/>
        </p:nvCxnSpPr>
        <p:spPr>
          <a:xfrm flipH="1" flipV="1">
            <a:off x="5179296" y="754429"/>
            <a:ext cx="2354045" cy="490070"/>
          </a:xfrm>
          <a:prstGeom prst="line">
            <a:avLst/>
          </a:prstGeom>
          <a:ln w="28575" cmpd="sng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" name="図 32"/>
          <p:cNvPicPr>
            <a:picLocks noChangeAspect="1"/>
          </p:cNvPicPr>
          <p:nvPr/>
        </p:nvPicPr>
        <p:blipFill rotWithShape="1">
          <a:blip r:embed="rId3"/>
          <a:srcRect l="61721" t="42853" r="37213" b="55476"/>
          <a:stretch/>
        </p:blipFill>
        <p:spPr>
          <a:xfrm>
            <a:off x="7558045" y="1011958"/>
            <a:ext cx="1355680" cy="1329123"/>
          </a:xfrm>
          <a:prstGeom prst="rect">
            <a:avLst/>
          </a:prstGeom>
        </p:spPr>
      </p:pic>
      <p:sp>
        <p:nvSpPr>
          <p:cNvPr id="34" name="テキスト ボックス 33"/>
          <p:cNvSpPr txBox="1"/>
          <p:nvPr/>
        </p:nvSpPr>
        <p:spPr>
          <a:xfrm>
            <a:off x="2862144" y="6517023"/>
            <a:ext cx="25186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Fluorescence intensity</a:t>
            </a:r>
            <a:endParaRPr kumimoji="1" lang="ja-JP" altLang="en-US" sz="2000" dirty="0"/>
          </a:p>
        </p:txBody>
      </p:sp>
      <p:cxnSp>
        <p:nvCxnSpPr>
          <p:cNvPr id="35" name="直線コネクタ 34"/>
          <p:cNvCxnSpPr/>
          <p:nvPr/>
        </p:nvCxnSpPr>
        <p:spPr>
          <a:xfrm flipH="1" flipV="1">
            <a:off x="771931" y="5494697"/>
            <a:ext cx="3236534" cy="1105326"/>
          </a:xfrm>
          <a:prstGeom prst="line">
            <a:avLst/>
          </a:prstGeom>
          <a:ln w="28575" cmpd="sng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直線コネクタ 36"/>
          <p:cNvCxnSpPr/>
          <p:nvPr/>
        </p:nvCxnSpPr>
        <p:spPr>
          <a:xfrm flipV="1">
            <a:off x="4008465" y="5494697"/>
            <a:ext cx="911440" cy="1105327"/>
          </a:xfrm>
          <a:prstGeom prst="line">
            <a:avLst/>
          </a:prstGeom>
          <a:ln w="28575" cmpd="sng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正方形/長方形 39"/>
          <p:cNvSpPr/>
          <p:nvPr/>
        </p:nvSpPr>
        <p:spPr>
          <a:xfrm>
            <a:off x="501145" y="3826370"/>
            <a:ext cx="370719" cy="1668328"/>
          </a:xfrm>
          <a:prstGeom prst="rect">
            <a:avLst/>
          </a:prstGeom>
          <a:noFill/>
          <a:ln w="28575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/>
          </a:p>
        </p:txBody>
      </p:sp>
      <p:sp>
        <p:nvSpPr>
          <p:cNvPr id="41" name="正方形/長方形 40"/>
          <p:cNvSpPr/>
          <p:nvPr/>
        </p:nvSpPr>
        <p:spPr>
          <a:xfrm>
            <a:off x="4704831" y="3826370"/>
            <a:ext cx="370719" cy="1668328"/>
          </a:xfrm>
          <a:prstGeom prst="rect">
            <a:avLst/>
          </a:prstGeom>
          <a:noFill/>
          <a:ln w="28575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/>
          </a:p>
        </p:txBody>
      </p:sp>
      <p:sp>
        <p:nvSpPr>
          <p:cNvPr id="42" name="円/楕円 41"/>
          <p:cNvSpPr/>
          <p:nvPr/>
        </p:nvSpPr>
        <p:spPr>
          <a:xfrm>
            <a:off x="7448614" y="874495"/>
            <a:ext cx="1574542" cy="1593428"/>
          </a:xfrm>
          <a:prstGeom prst="ellipse">
            <a:avLst/>
          </a:prstGeom>
          <a:noFill/>
          <a:ln w="28575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/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7621" y="-69695"/>
            <a:ext cx="14775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/>
              <a:t>B</a:t>
            </a:r>
            <a:r>
              <a:rPr kumimoji="1" lang="ja-JP" altLang="en-US" b="1" dirty="0" smtClean="0"/>
              <a:t> </a:t>
            </a:r>
            <a:r>
              <a:rPr kumimoji="1" lang="en-US" altLang="ja-JP" b="1" dirty="0" smtClean="0"/>
              <a:t>(continued)</a:t>
            </a:r>
            <a:endParaRPr kumimoji="1" lang="ja-JP" altLang="en-US" b="1" dirty="0"/>
          </a:p>
        </p:txBody>
      </p:sp>
    </p:spTree>
    <p:extLst>
      <p:ext uri="{BB962C8B-B14F-4D97-AF65-F5344CB8AC3E}">
        <p14:creationId xmlns:p14="http://schemas.microsoft.com/office/powerpoint/2010/main" val="6088278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458</TotalTime>
  <Words>120</Words>
  <Application>Microsoft Macintosh PowerPoint</Application>
  <PresentationFormat>画面に合わせる (4:3)</PresentationFormat>
  <Paragraphs>45</Paragraphs>
  <Slides>3</Slides>
  <Notes>3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4" baseType="lpstr">
      <vt:lpstr>ホワイト</vt:lpstr>
      <vt:lpstr>PowerPoint プレゼンテーション</vt:lpstr>
      <vt:lpstr>PowerPoint プレゼンテーション</vt:lpstr>
      <vt:lpstr>PowerPoint プレゼンテーション</vt:lpstr>
    </vt:vector>
  </TitlesOfParts>
  <Company>東京大学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大我 政敏</dc:creator>
  <cp:lastModifiedBy>大我 政敏</cp:lastModifiedBy>
  <cp:revision>38</cp:revision>
  <dcterms:created xsi:type="dcterms:W3CDTF">2017-11-18T15:43:36Z</dcterms:created>
  <dcterms:modified xsi:type="dcterms:W3CDTF">2017-12-12T11:03:42Z</dcterms:modified>
</cp:coreProperties>
</file>