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40" d="100"/>
          <a:sy n="140" d="100"/>
        </p:scale>
        <p:origin x="-85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879D7-C598-DF4A-A2FD-C87879DAEB57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E7467-E6F6-4146-A224-34DB7B0D9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002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879D7-C598-DF4A-A2FD-C87879DAEB57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E7467-E6F6-4146-A224-34DB7B0D9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250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879D7-C598-DF4A-A2FD-C87879DAEB57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E7467-E6F6-4146-A224-34DB7B0D9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937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879D7-C598-DF4A-A2FD-C87879DAEB57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E7467-E6F6-4146-A224-34DB7B0D9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550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879D7-C598-DF4A-A2FD-C87879DAEB57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E7467-E6F6-4146-A224-34DB7B0D9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151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879D7-C598-DF4A-A2FD-C87879DAEB57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E7467-E6F6-4146-A224-34DB7B0D9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103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879D7-C598-DF4A-A2FD-C87879DAEB57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E7467-E6F6-4146-A224-34DB7B0D9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197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879D7-C598-DF4A-A2FD-C87879DAEB57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E7467-E6F6-4146-A224-34DB7B0D9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910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879D7-C598-DF4A-A2FD-C87879DAEB57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E7467-E6F6-4146-A224-34DB7B0D9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466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879D7-C598-DF4A-A2FD-C87879DAEB57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E7467-E6F6-4146-A224-34DB7B0D9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623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879D7-C598-DF4A-A2FD-C87879DAEB57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E7467-E6F6-4146-A224-34DB7B0D9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097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5879D7-C598-DF4A-A2FD-C87879DAEB57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E7467-E6F6-4146-A224-34DB7B0D9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185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450723" y="4083048"/>
            <a:ext cx="1693314" cy="4693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50" dirty="0" smtClean="0"/>
              <a:t> </a:t>
            </a:r>
            <a:endParaRPr lang="en-US" sz="850" dirty="0"/>
          </a:p>
          <a:p>
            <a:r>
              <a:rPr lang="en-US" sz="800" dirty="0" smtClean="0"/>
              <a:t>ATTAGAWACCCBDGTAGTC</a:t>
            </a:r>
            <a:endParaRPr lang="en-US" sz="800" dirty="0"/>
          </a:p>
          <a:p>
            <a:endParaRPr lang="en-US" sz="800" dirty="0"/>
          </a:p>
        </p:txBody>
      </p:sp>
      <p:sp>
        <p:nvSpPr>
          <p:cNvPr id="5" name="Rectangle 4"/>
          <p:cNvSpPr/>
          <p:nvPr/>
        </p:nvSpPr>
        <p:spPr>
          <a:xfrm>
            <a:off x="4462173" y="4068451"/>
            <a:ext cx="435829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 smtClean="0">
                <a:solidFill>
                  <a:srgbClr val="FF0000"/>
                </a:solidFill>
              </a:rPr>
              <a:t>TAATCTWTGGGVHCATCAG </a:t>
            </a:r>
            <a:r>
              <a:rPr lang="en-US" sz="800" dirty="0" smtClean="0">
                <a:solidFill>
                  <a:srgbClr val="FFC000"/>
                </a:solidFill>
              </a:rPr>
              <a:t>CC</a:t>
            </a:r>
            <a:r>
              <a:rPr lang="en-US" sz="800" dirty="0" smtClean="0"/>
              <a:t> </a:t>
            </a:r>
            <a:r>
              <a:rPr lang="en-US" sz="800" dirty="0">
                <a:solidFill>
                  <a:srgbClr val="00B0F0"/>
                </a:solidFill>
              </a:rPr>
              <a:t>GACTGACTGA</a:t>
            </a:r>
            <a:r>
              <a:rPr lang="en-US" sz="800" dirty="0"/>
              <a:t> XXXXXXXXXXXX </a:t>
            </a:r>
            <a:r>
              <a:rPr lang="en-US" sz="800" dirty="0">
                <a:solidFill>
                  <a:srgbClr val="92D050"/>
                </a:solidFill>
              </a:rPr>
              <a:t>TAGAGCATACGGCAGAAGACGAAC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711564" y="4042744"/>
            <a:ext cx="886781" cy="400110"/>
          </a:xfrm>
          <a:prstGeom prst="rect">
            <a:avLst/>
          </a:prstGeom>
          <a:noFill/>
          <a:ln w="12700"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>
                <a:solidFill>
                  <a:schemeClr val="tx2"/>
                </a:solidFill>
              </a:rPr>
              <a:t>  RC </a:t>
            </a:r>
            <a:r>
              <a:rPr lang="en-US" sz="1000" dirty="0" err="1" smtClean="0">
                <a:solidFill>
                  <a:schemeClr val="tx2"/>
                </a:solidFill>
              </a:rPr>
              <a:t>amplicon</a:t>
            </a:r>
            <a:endParaRPr lang="en-US" sz="1000" dirty="0" smtClean="0">
              <a:solidFill>
                <a:schemeClr val="tx2"/>
              </a:solidFill>
            </a:endParaRPr>
          </a:p>
          <a:p>
            <a:pPr algn="ctr"/>
            <a:r>
              <a:rPr lang="en-US" sz="1000" dirty="0" err="1" smtClean="0">
                <a:solidFill>
                  <a:schemeClr val="tx2"/>
                </a:solidFill>
              </a:rPr>
              <a:t>amplicon</a:t>
            </a:r>
            <a:r>
              <a:rPr lang="en-US" sz="1000" dirty="0" smtClean="0">
                <a:solidFill>
                  <a:schemeClr val="tx2"/>
                </a:solidFill>
              </a:rPr>
              <a:t> </a:t>
            </a:r>
            <a:endParaRPr lang="en-US" sz="1000" dirty="0">
              <a:solidFill>
                <a:schemeClr val="tx2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579399" y="4210613"/>
            <a:ext cx="2920874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 smtClean="0"/>
              <a:t>GG CTGACTGACT XXXXXXXXXXXX  ATCTCGTATGCCGTCTTCTGCTTG</a:t>
            </a:r>
            <a:endParaRPr lang="en-US" sz="800" dirty="0"/>
          </a:p>
        </p:txBody>
      </p:sp>
      <p:grpSp>
        <p:nvGrpSpPr>
          <p:cNvPr id="70" name="Group 69"/>
          <p:cNvGrpSpPr/>
          <p:nvPr/>
        </p:nvGrpSpPr>
        <p:grpSpPr>
          <a:xfrm>
            <a:off x="1886718" y="3793813"/>
            <a:ext cx="2045670" cy="333087"/>
            <a:chOff x="1866246" y="3711925"/>
            <a:chExt cx="2045670" cy="333087"/>
          </a:xfrm>
        </p:grpSpPr>
        <p:sp>
          <p:nvSpPr>
            <p:cNvPr id="12" name="Rectangle 11"/>
            <p:cNvSpPr/>
            <p:nvPr/>
          </p:nvSpPr>
          <p:spPr>
            <a:xfrm>
              <a:off x="1872575" y="3829568"/>
              <a:ext cx="2039341" cy="21544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800" dirty="0">
                  <a:solidFill>
                    <a:srgbClr val="7030A0"/>
                  </a:solidFill>
                </a:rPr>
                <a:t>TATGGTAATT GT GTGCCAGCMGCCGCGGTAA</a:t>
              </a:r>
            </a:p>
          </p:txBody>
        </p:sp>
        <p:grpSp>
          <p:nvGrpSpPr>
            <p:cNvPr id="69" name="Group 68"/>
            <p:cNvGrpSpPr/>
            <p:nvPr/>
          </p:nvGrpSpPr>
          <p:grpSpPr>
            <a:xfrm>
              <a:off x="1866246" y="3711925"/>
              <a:ext cx="1724041" cy="215444"/>
              <a:chOff x="1866246" y="3937117"/>
              <a:chExt cx="1724041" cy="215444"/>
            </a:xfrm>
          </p:grpSpPr>
          <p:cxnSp>
            <p:nvCxnSpPr>
              <p:cNvPr id="13" name="Straight Arrow Connector 12"/>
              <p:cNvCxnSpPr/>
              <p:nvPr/>
            </p:nvCxnSpPr>
            <p:spPr>
              <a:xfrm>
                <a:off x="3131840" y="4048880"/>
                <a:ext cx="458447" cy="0"/>
              </a:xfrm>
              <a:prstGeom prst="straightConnector1">
                <a:avLst/>
              </a:prstGeom>
              <a:ln>
                <a:solidFill>
                  <a:srgbClr val="00206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Rectangle 13"/>
              <p:cNvSpPr/>
              <p:nvPr/>
            </p:nvSpPr>
            <p:spPr>
              <a:xfrm>
                <a:off x="1866246" y="3937117"/>
                <a:ext cx="1308371" cy="2154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800" b="1" dirty="0"/>
                  <a:t>Read 1 sequencing primer </a:t>
                </a:r>
                <a:endParaRPr lang="en-US" sz="800" dirty="0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4452869" y="4359283"/>
            <a:ext cx="2340853" cy="318726"/>
            <a:chOff x="4452869" y="4407051"/>
            <a:chExt cx="2340853" cy="318726"/>
          </a:xfrm>
        </p:grpSpPr>
        <p:sp>
          <p:nvSpPr>
            <p:cNvPr id="11" name="Rectangle 10"/>
            <p:cNvSpPr/>
            <p:nvPr/>
          </p:nvSpPr>
          <p:spPr>
            <a:xfrm>
              <a:off x="4452869" y="4407051"/>
              <a:ext cx="2340853" cy="21544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800" dirty="0">
                  <a:solidFill>
                    <a:srgbClr val="7030A0"/>
                  </a:solidFill>
                </a:rPr>
                <a:t>TAATCTWTGGGVHCATCAG CC GACTGACTGA </a:t>
              </a:r>
            </a:p>
          </p:txBody>
        </p:sp>
        <p:cxnSp>
          <p:nvCxnSpPr>
            <p:cNvPr id="15" name="Straight Arrow Connector 14"/>
            <p:cNvCxnSpPr/>
            <p:nvPr/>
          </p:nvCxnSpPr>
          <p:spPr>
            <a:xfrm flipH="1">
              <a:off x="4689617" y="4622096"/>
              <a:ext cx="458447" cy="0"/>
            </a:xfrm>
            <a:prstGeom prst="straightConnector1">
              <a:avLst/>
            </a:prstGeom>
            <a:ln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15"/>
            <p:cNvSpPr/>
            <p:nvPr/>
          </p:nvSpPr>
          <p:spPr>
            <a:xfrm>
              <a:off x="5171917" y="4510333"/>
              <a:ext cx="1308371" cy="21544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800" b="1" dirty="0"/>
                <a:t>Read 2</a:t>
              </a:r>
              <a:r>
                <a:rPr lang="en-US" sz="800" b="1" dirty="0" smtClean="0"/>
                <a:t> </a:t>
              </a:r>
              <a:r>
                <a:rPr lang="en-US" sz="800" b="1" dirty="0"/>
                <a:t>sequencing primer </a:t>
              </a:r>
              <a:endParaRPr lang="en-US" sz="800" dirty="0"/>
            </a:p>
          </p:txBody>
        </p:sp>
      </p:grpSp>
      <p:sp>
        <p:nvSpPr>
          <p:cNvPr id="17" name="Rectangle 16"/>
          <p:cNvSpPr/>
          <p:nvPr/>
        </p:nvSpPr>
        <p:spPr>
          <a:xfrm>
            <a:off x="4458947" y="3786389"/>
            <a:ext cx="1176925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b="1" dirty="0"/>
              <a:t>Index sequence primer</a:t>
            </a:r>
            <a:r>
              <a:rPr lang="en-US" sz="800" dirty="0"/>
              <a:t> 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5596878" y="3899757"/>
            <a:ext cx="458447" cy="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90682" y="3427368"/>
            <a:ext cx="3767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B.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38868" y="3488923"/>
            <a:ext cx="16274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Sequencing primers</a:t>
            </a:r>
            <a:endParaRPr lang="en-US" sz="1400" dirty="0"/>
          </a:p>
        </p:txBody>
      </p:sp>
      <p:grpSp>
        <p:nvGrpSpPr>
          <p:cNvPr id="38" name="Group 37"/>
          <p:cNvGrpSpPr/>
          <p:nvPr/>
        </p:nvGrpSpPr>
        <p:grpSpPr>
          <a:xfrm>
            <a:off x="53953" y="764704"/>
            <a:ext cx="8694511" cy="1961713"/>
            <a:chOff x="-175527" y="2627799"/>
            <a:chExt cx="8694511" cy="1961713"/>
          </a:xfrm>
        </p:grpSpPr>
        <p:sp>
          <p:nvSpPr>
            <p:cNvPr id="39" name="Rectangle 38"/>
            <p:cNvSpPr/>
            <p:nvPr/>
          </p:nvSpPr>
          <p:spPr>
            <a:xfrm>
              <a:off x="2630747" y="3986384"/>
              <a:ext cx="861133" cy="215444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r>
                <a:rPr lang="en-US" sz="800" dirty="0">
                  <a:solidFill>
                    <a:srgbClr val="FF0000"/>
                  </a:solidFill>
                </a:rPr>
                <a:t>Forward primer </a:t>
              </a:r>
            </a:p>
          </p:txBody>
        </p:sp>
        <p:grpSp>
          <p:nvGrpSpPr>
            <p:cNvPr id="40" name="Group 39"/>
            <p:cNvGrpSpPr/>
            <p:nvPr/>
          </p:nvGrpSpPr>
          <p:grpSpPr>
            <a:xfrm>
              <a:off x="2131679" y="3513260"/>
              <a:ext cx="5400192" cy="371617"/>
              <a:chOff x="2131679" y="3513260"/>
              <a:chExt cx="5400192" cy="371617"/>
            </a:xfrm>
          </p:grpSpPr>
          <p:sp>
            <p:nvSpPr>
              <p:cNvPr id="52" name="Rectangle 51"/>
              <p:cNvSpPr/>
              <p:nvPr/>
            </p:nvSpPr>
            <p:spPr>
              <a:xfrm>
                <a:off x="2163483" y="3513260"/>
                <a:ext cx="4536096" cy="34778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830" dirty="0" smtClean="0"/>
                  <a:t>GTGCCAGCMGCCGCGGTAA </a:t>
                </a:r>
                <a:r>
                  <a:rPr lang="en-US" sz="850" dirty="0" smtClean="0"/>
                  <a:t>............</a:t>
                </a:r>
                <a:r>
                  <a:rPr lang="en-US" sz="850" dirty="0" err="1" smtClean="0"/>
                  <a:t>amplicon</a:t>
                </a:r>
                <a:r>
                  <a:rPr lang="en-US" sz="850" dirty="0" smtClean="0"/>
                  <a:t>........... ATTAGAWACCCBDGTAGTC</a:t>
                </a:r>
                <a:endParaRPr lang="en-US" sz="850" dirty="0"/>
              </a:p>
              <a:p>
                <a:r>
                  <a:rPr lang="en-US" sz="830" dirty="0" smtClean="0"/>
                  <a:t> </a:t>
                </a:r>
                <a:endParaRPr lang="en-US" sz="830" dirty="0"/>
              </a:p>
            </p:txBody>
          </p:sp>
          <p:sp>
            <p:nvSpPr>
              <p:cNvPr id="53" name="Rectangle 52"/>
              <p:cNvSpPr/>
              <p:nvPr/>
            </p:nvSpPr>
            <p:spPr>
              <a:xfrm>
                <a:off x="2131679" y="3530934"/>
                <a:ext cx="5400192" cy="3539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850" dirty="0" smtClean="0"/>
                  <a:t> </a:t>
                </a:r>
                <a:endParaRPr lang="en-US" sz="850" dirty="0"/>
              </a:p>
              <a:p>
                <a:r>
                  <a:rPr lang="en-US" sz="850" dirty="0" smtClean="0"/>
                  <a:t> CACGGTCGKCGGCGCCATT</a:t>
                </a:r>
                <a:r>
                  <a:rPr lang="en-US" sz="850" dirty="0"/>
                  <a:t> ......... </a:t>
                </a:r>
                <a:r>
                  <a:rPr lang="en-US" sz="850" dirty="0" smtClean="0"/>
                  <a:t>RC </a:t>
                </a:r>
                <a:r>
                  <a:rPr lang="en-US" sz="850" dirty="0" err="1" smtClean="0"/>
                  <a:t>amplicon</a:t>
                </a:r>
                <a:r>
                  <a:rPr lang="en-US" sz="850" dirty="0" smtClean="0"/>
                  <a:t>......... TAATCTWTGGGVHCATCAG</a:t>
                </a:r>
                <a:endParaRPr lang="en-US" sz="850" dirty="0"/>
              </a:p>
            </p:txBody>
          </p:sp>
        </p:grpSp>
        <p:grpSp>
          <p:nvGrpSpPr>
            <p:cNvPr id="41" name="Group 40"/>
            <p:cNvGrpSpPr/>
            <p:nvPr/>
          </p:nvGrpSpPr>
          <p:grpSpPr>
            <a:xfrm>
              <a:off x="-175527" y="3730039"/>
              <a:ext cx="3979741" cy="707073"/>
              <a:chOff x="-175527" y="3650020"/>
              <a:chExt cx="3979741" cy="707073"/>
            </a:xfrm>
          </p:grpSpPr>
          <p:sp>
            <p:nvSpPr>
              <p:cNvPr id="50" name="Rectangle 49"/>
              <p:cNvSpPr/>
              <p:nvPr/>
            </p:nvSpPr>
            <p:spPr>
              <a:xfrm>
                <a:off x="2177448" y="3650020"/>
                <a:ext cx="1626766" cy="23123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800" dirty="0">
                    <a:solidFill>
                      <a:srgbClr val="FF0000"/>
                    </a:solidFill>
                  </a:rPr>
                  <a:t> </a:t>
                </a:r>
                <a:r>
                  <a:rPr lang="en-US" sz="800" dirty="0" smtClean="0">
                    <a:solidFill>
                      <a:srgbClr val="FF0000"/>
                    </a:solidFill>
                  </a:rPr>
                  <a:t>                                                                                                       GTGCCAGCMGCCGCGGTAA</a:t>
                </a:r>
              </a:p>
            </p:txBody>
          </p:sp>
          <p:sp>
            <p:nvSpPr>
              <p:cNvPr id="51" name="Rectangle 50"/>
              <p:cNvSpPr/>
              <p:nvPr/>
            </p:nvSpPr>
            <p:spPr>
              <a:xfrm rot="20185197">
                <a:off x="-175527" y="4018539"/>
                <a:ext cx="3142511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endParaRPr lang="en-US" sz="800" dirty="0" smtClean="0">
                  <a:solidFill>
                    <a:srgbClr val="FF0000"/>
                  </a:solidFill>
                </a:endParaRPr>
              </a:p>
              <a:p>
                <a:r>
                  <a:rPr lang="en-US" sz="800" dirty="0">
                    <a:solidFill>
                      <a:srgbClr val="92D050"/>
                    </a:solidFill>
                  </a:rPr>
                  <a:t>AATGATACGGCGACCACCGAGATCTACAC</a:t>
                </a:r>
                <a:r>
                  <a:rPr lang="en-US" sz="800" dirty="0"/>
                  <a:t> </a:t>
                </a:r>
                <a:r>
                  <a:rPr lang="en-US" sz="800" dirty="0">
                    <a:solidFill>
                      <a:srgbClr val="00B0F0"/>
                    </a:solidFill>
                  </a:rPr>
                  <a:t>TATGGTAATT</a:t>
                </a:r>
                <a:r>
                  <a:rPr lang="en-US" sz="800" dirty="0"/>
                  <a:t> </a:t>
                </a:r>
                <a:r>
                  <a:rPr lang="en-US" sz="800" dirty="0">
                    <a:solidFill>
                      <a:srgbClr val="FFC000"/>
                    </a:solidFill>
                  </a:rPr>
                  <a:t>GT</a:t>
                </a:r>
                <a:endParaRPr lang="en-US" sz="8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42" name="Group 41"/>
            <p:cNvGrpSpPr/>
            <p:nvPr/>
          </p:nvGrpSpPr>
          <p:grpSpPr>
            <a:xfrm>
              <a:off x="4431531" y="2667747"/>
              <a:ext cx="4087453" cy="833261"/>
              <a:chOff x="4355976" y="2782460"/>
              <a:chExt cx="4087453" cy="833261"/>
            </a:xfrm>
          </p:grpSpPr>
          <p:sp>
            <p:nvSpPr>
              <p:cNvPr id="48" name="Rectangle 47"/>
              <p:cNvSpPr/>
              <p:nvPr/>
            </p:nvSpPr>
            <p:spPr>
              <a:xfrm>
                <a:off x="4355976" y="3392583"/>
                <a:ext cx="1374094" cy="22313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850" dirty="0" smtClean="0">
                    <a:solidFill>
                      <a:srgbClr val="FF0000"/>
                    </a:solidFill>
                  </a:rPr>
                  <a:t>TAATCTWTGGGVHCATCAG</a:t>
                </a:r>
                <a:endParaRPr lang="en-US" sz="85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 rot="20108186">
                <a:off x="5455110" y="2782460"/>
                <a:ext cx="2988319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800" dirty="0" smtClean="0">
                    <a:solidFill>
                      <a:srgbClr val="FFC000"/>
                    </a:solidFill>
                  </a:rPr>
                  <a:t>CC</a:t>
                </a:r>
                <a:r>
                  <a:rPr lang="en-US" sz="800" dirty="0" smtClean="0"/>
                  <a:t> </a:t>
                </a:r>
                <a:r>
                  <a:rPr lang="en-US" sz="800" dirty="0" smtClean="0">
                    <a:solidFill>
                      <a:srgbClr val="00B0F0"/>
                    </a:solidFill>
                  </a:rPr>
                  <a:t>GACTGACTGA</a:t>
                </a:r>
                <a:r>
                  <a:rPr lang="en-US" sz="800" dirty="0" smtClean="0"/>
                  <a:t> XXXXXXXXXXXX </a:t>
                </a:r>
                <a:r>
                  <a:rPr lang="en-US" sz="800" dirty="0" smtClean="0">
                    <a:solidFill>
                      <a:srgbClr val="92D050"/>
                    </a:solidFill>
                  </a:rPr>
                  <a:t>TAGAGCATACGGCAGAAGACGAAC</a:t>
                </a:r>
                <a:endParaRPr lang="en-US" sz="800" dirty="0">
                  <a:solidFill>
                    <a:srgbClr val="92D050"/>
                  </a:solidFill>
                </a:endParaRPr>
              </a:p>
            </p:txBody>
          </p:sp>
        </p:grpSp>
        <p:sp>
          <p:nvSpPr>
            <p:cNvPr id="43" name="Rectangle 42"/>
            <p:cNvSpPr/>
            <p:nvPr/>
          </p:nvSpPr>
          <p:spPr>
            <a:xfrm>
              <a:off x="2177447" y="3501008"/>
              <a:ext cx="3628177" cy="389918"/>
            </a:xfrm>
            <a:prstGeom prst="rect">
              <a:avLst/>
            </a:prstGeom>
            <a:no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5926607" y="3523239"/>
              <a:ext cx="154093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chemeClr val="tx2"/>
                  </a:solidFill>
                </a:rPr>
                <a:t>16S </a:t>
              </a:r>
              <a:r>
                <a:rPr lang="en-US" sz="1400" dirty="0" err="1" smtClean="0">
                  <a:solidFill>
                    <a:schemeClr val="tx2"/>
                  </a:solidFill>
                </a:rPr>
                <a:t>rRNA</a:t>
              </a:r>
              <a:r>
                <a:rPr lang="en-US" sz="1400" dirty="0" smtClean="0">
                  <a:solidFill>
                    <a:schemeClr val="tx2"/>
                  </a:solidFill>
                </a:rPr>
                <a:t> gene V4 </a:t>
              </a:r>
              <a:endParaRPr lang="en-US" sz="1400" dirty="0">
                <a:solidFill>
                  <a:schemeClr val="tx2"/>
                </a:solidFill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4443886" y="3141548"/>
              <a:ext cx="843501" cy="215444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r>
                <a:rPr lang="en-US" sz="800" dirty="0" smtClean="0">
                  <a:solidFill>
                    <a:srgbClr val="FF0000"/>
                  </a:solidFill>
                </a:rPr>
                <a:t>Reverse </a:t>
              </a:r>
              <a:r>
                <a:rPr lang="en-US" sz="800" dirty="0">
                  <a:solidFill>
                    <a:srgbClr val="FF0000"/>
                  </a:solidFill>
                </a:rPr>
                <a:t>primer 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 rot="20108186">
              <a:off x="5431473" y="2627799"/>
              <a:ext cx="263084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solidFill>
                    <a:srgbClr val="FFC000"/>
                  </a:solidFill>
                </a:rPr>
                <a:t>Linker   </a:t>
              </a:r>
              <a:r>
                <a:rPr lang="en-US" sz="800" dirty="0" smtClean="0"/>
                <a:t>  </a:t>
              </a:r>
              <a:r>
                <a:rPr lang="en-US" sz="800" dirty="0" smtClean="0">
                  <a:solidFill>
                    <a:srgbClr val="00B0F0"/>
                  </a:solidFill>
                </a:rPr>
                <a:t>PAD </a:t>
              </a:r>
              <a:r>
                <a:rPr lang="en-US" sz="800" dirty="0" smtClean="0"/>
                <a:t>         </a:t>
              </a:r>
              <a:r>
                <a:rPr lang="en-US" sz="800" dirty="0" err="1" smtClean="0"/>
                <a:t>Golay</a:t>
              </a:r>
              <a:r>
                <a:rPr lang="en-US" sz="800" dirty="0" smtClean="0"/>
                <a:t> barcode          </a:t>
              </a:r>
              <a:r>
                <a:rPr lang="en-US" sz="800" dirty="0" smtClean="0">
                  <a:solidFill>
                    <a:srgbClr val="92D050"/>
                  </a:solidFill>
                </a:rPr>
                <a:t>3’ adapter sequence</a:t>
              </a:r>
              <a:endParaRPr lang="en-US" sz="800" dirty="0">
                <a:solidFill>
                  <a:srgbClr val="92D050"/>
                </a:solidFill>
              </a:endParaRPr>
            </a:p>
          </p:txBody>
        </p:sp>
        <p:sp>
          <p:nvSpPr>
            <p:cNvPr id="47" name="Rectangle 46"/>
            <p:cNvSpPr/>
            <p:nvPr/>
          </p:nvSpPr>
          <p:spPr>
            <a:xfrm rot="20185197">
              <a:off x="-23127" y="4250958"/>
              <a:ext cx="3142511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en-US" sz="800" dirty="0" smtClean="0">
                <a:solidFill>
                  <a:srgbClr val="FF0000"/>
                </a:solidFill>
              </a:endParaRPr>
            </a:p>
            <a:p>
              <a:r>
                <a:rPr lang="en-US" sz="800" dirty="0" smtClean="0">
                  <a:solidFill>
                    <a:srgbClr val="92D050"/>
                  </a:solidFill>
                </a:rPr>
                <a:t>5’ adapter sequence                                        </a:t>
              </a:r>
              <a:r>
                <a:rPr lang="en-US" sz="800" dirty="0" smtClean="0">
                  <a:solidFill>
                    <a:srgbClr val="00B0F0"/>
                  </a:solidFill>
                </a:rPr>
                <a:t>PAD         </a:t>
              </a:r>
              <a:r>
                <a:rPr lang="en-US" sz="800" dirty="0" smtClean="0"/>
                <a:t> </a:t>
              </a:r>
              <a:r>
                <a:rPr lang="en-US" sz="800" dirty="0" smtClean="0">
                  <a:solidFill>
                    <a:srgbClr val="FFC000"/>
                  </a:solidFill>
                </a:rPr>
                <a:t>linker</a:t>
              </a:r>
              <a:endParaRPr lang="en-US" sz="800" dirty="0">
                <a:solidFill>
                  <a:srgbClr val="FF0000"/>
                </a:solidFill>
              </a:endParaRPr>
            </a:p>
          </p:txBody>
        </p:sp>
      </p:grpSp>
      <p:sp>
        <p:nvSpPr>
          <p:cNvPr id="66" name="Rectangle 65"/>
          <p:cNvSpPr/>
          <p:nvPr/>
        </p:nvSpPr>
        <p:spPr>
          <a:xfrm>
            <a:off x="225922" y="4210613"/>
            <a:ext cx="410671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>
                <a:solidFill>
                  <a:srgbClr val="002060"/>
                </a:solidFill>
              </a:rPr>
              <a:t>AATGATACGGCGACCACCGAGATCTACAC TATGGTAATT GT GTGCCAGCMGCCGCGGTAA</a:t>
            </a:r>
          </a:p>
          <a:p>
            <a:endParaRPr lang="en-US" sz="800" dirty="0">
              <a:solidFill>
                <a:srgbClr val="FF0000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64408" y="4054791"/>
            <a:ext cx="5173785" cy="2200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 smtClean="0">
                <a:solidFill>
                  <a:srgbClr val="92D050"/>
                </a:solidFill>
              </a:rPr>
              <a:t>TTACTATGCCGCTGGTGGCTCTAGATGTG</a:t>
            </a:r>
            <a:r>
              <a:rPr lang="en-US" sz="800" dirty="0" smtClean="0"/>
              <a:t> </a:t>
            </a:r>
            <a:r>
              <a:rPr lang="en-US" sz="800" dirty="0" smtClean="0">
                <a:solidFill>
                  <a:srgbClr val="00B0F0"/>
                </a:solidFill>
              </a:rPr>
              <a:t>ATACCATTAA</a:t>
            </a:r>
            <a:r>
              <a:rPr lang="en-US" sz="800" dirty="0" smtClean="0"/>
              <a:t> </a:t>
            </a:r>
            <a:r>
              <a:rPr lang="en-US" sz="800" dirty="0" smtClean="0">
                <a:solidFill>
                  <a:srgbClr val="FFC000"/>
                </a:solidFill>
              </a:rPr>
              <a:t>CA </a:t>
            </a:r>
            <a:r>
              <a:rPr lang="en-US" sz="830" dirty="0">
                <a:solidFill>
                  <a:srgbClr val="FF0000"/>
                </a:solidFill>
              </a:rPr>
              <a:t>CACGGTCGKCGGCGCCATT</a:t>
            </a:r>
            <a:r>
              <a:rPr lang="en-US" sz="800" dirty="0" smtClean="0"/>
              <a:t> </a:t>
            </a:r>
            <a:endParaRPr lang="en-US" sz="800" dirty="0"/>
          </a:p>
        </p:txBody>
      </p:sp>
      <p:sp>
        <p:nvSpPr>
          <p:cNvPr id="72" name="Rectangle 71"/>
          <p:cNvSpPr/>
          <p:nvPr/>
        </p:nvSpPr>
        <p:spPr>
          <a:xfrm>
            <a:off x="4463001" y="3904600"/>
            <a:ext cx="2055371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chemeClr val="accent5">
                    <a:lumMod val="75000"/>
                  </a:schemeClr>
                </a:solidFill>
              </a:rPr>
              <a:t>ATTAGAWACCCBDGTAGTC GG CTGACTGACT 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90682" y="476672"/>
            <a:ext cx="3767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A.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453272" y="538227"/>
            <a:ext cx="27357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PCR primers for library preparation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9141914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100</Words>
  <Application>Microsoft Office PowerPoint</Application>
  <PresentationFormat>On-screen Show (4:3)</PresentationFormat>
  <Paragraphs>33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yael haberman</dc:creator>
  <cp:lastModifiedBy>Lenovo</cp:lastModifiedBy>
  <cp:revision>8</cp:revision>
  <dcterms:created xsi:type="dcterms:W3CDTF">2017-09-06T13:49:53Z</dcterms:created>
  <dcterms:modified xsi:type="dcterms:W3CDTF">2017-10-30T08:58:53Z</dcterms:modified>
</cp:coreProperties>
</file>