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AB07"/>
    <a:srgbClr val="A78F13"/>
    <a:srgbClr val="E8CF0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7" d="100"/>
          <a:sy n="97" d="100"/>
        </p:scale>
        <p:origin x="-148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CCC0C-2543-134F-A7D1-208262FA1837}" type="datetimeFigureOut">
              <a:rPr lang="en-US" smtClean="0"/>
              <a:t>8/20/17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86DD2-4E16-D142-A282-EE527B0650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528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CCC0C-2543-134F-A7D1-208262FA1837}" type="datetimeFigureOut">
              <a:rPr lang="en-US" smtClean="0"/>
              <a:t>8/20/17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86DD2-4E16-D142-A282-EE527B0650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34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CCC0C-2543-134F-A7D1-208262FA1837}" type="datetimeFigureOut">
              <a:rPr lang="en-US" smtClean="0"/>
              <a:t>8/20/17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86DD2-4E16-D142-A282-EE527B0650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384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CCC0C-2543-134F-A7D1-208262FA1837}" type="datetimeFigureOut">
              <a:rPr lang="en-US" smtClean="0"/>
              <a:t>8/20/17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86DD2-4E16-D142-A282-EE527B0650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4024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CCC0C-2543-134F-A7D1-208262FA1837}" type="datetimeFigureOut">
              <a:rPr lang="en-US" smtClean="0"/>
              <a:t>8/20/17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86DD2-4E16-D142-A282-EE527B0650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597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CCC0C-2543-134F-A7D1-208262FA1837}" type="datetimeFigureOut">
              <a:rPr lang="en-US" smtClean="0"/>
              <a:t>8/20/17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86DD2-4E16-D142-A282-EE527B0650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907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CCC0C-2543-134F-A7D1-208262FA1837}" type="datetimeFigureOut">
              <a:rPr lang="en-US" smtClean="0"/>
              <a:t>8/20/17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86DD2-4E16-D142-A282-EE527B0650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3974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CCC0C-2543-134F-A7D1-208262FA1837}" type="datetimeFigureOut">
              <a:rPr lang="en-US" smtClean="0"/>
              <a:t>8/20/17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86DD2-4E16-D142-A282-EE527B0650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95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CCC0C-2543-134F-A7D1-208262FA1837}" type="datetimeFigureOut">
              <a:rPr lang="en-US" smtClean="0"/>
              <a:t>8/20/17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86DD2-4E16-D142-A282-EE527B0650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4886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CCC0C-2543-134F-A7D1-208262FA1837}" type="datetimeFigureOut">
              <a:rPr lang="en-US" smtClean="0"/>
              <a:t>8/20/17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86DD2-4E16-D142-A282-EE527B0650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9908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CCC0C-2543-134F-A7D1-208262FA1837}" type="datetimeFigureOut">
              <a:rPr lang="en-US" smtClean="0"/>
              <a:t>8/20/17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86DD2-4E16-D142-A282-EE527B0650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230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9CCC0C-2543-134F-A7D1-208262FA1837}" type="datetimeFigureOut">
              <a:rPr lang="en-US" smtClean="0"/>
              <a:t>8/20/17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986DD2-4E16-D142-A282-EE527B0650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965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9"/>
          <p:cNvSpPr/>
          <p:nvPr/>
        </p:nvSpPr>
        <p:spPr>
          <a:xfrm>
            <a:off x="914400" y="1653694"/>
            <a:ext cx="4590170" cy="459017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  <a:effectLst/>
          <a:scene3d>
            <a:camera prst="isometricTopUp"/>
            <a:lightRig rig="threePt" dir="t"/>
          </a:scene3d>
          <a:sp3d extrusionH="3810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914400" y="1333005"/>
            <a:ext cx="4590170" cy="459017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65000"/>
              </a:schemeClr>
            </a:solidFill>
          </a:ln>
          <a:effectLst/>
          <a:scene3d>
            <a:camera prst="isometricTopUp"/>
            <a:lightRig rig="threePt" dir="t"/>
          </a:scene3d>
          <a:sp3d extrusionH="3810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914400" y="1014984"/>
            <a:ext cx="4590170" cy="459017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  <a:effectLst/>
          <a:scene3d>
            <a:camera prst="isometricTopUp"/>
            <a:lightRig rig="threePt" dir="t"/>
          </a:scene3d>
          <a:sp3d extrusionH="3810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914400" y="694944"/>
            <a:ext cx="4590170" cy="459017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  <a:effectLst/>
          <a:scene3d>
            <a:camera prst="isometricTopUp"/>
            <a:lightRig rig="threePt" dir="t"/>
          </a:scene3d>
          <a:sp3d extrusionH="3810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914400" y="374904"/>
            <a:ext cx="4590170" cy="459017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75000"/>
              </a:schemeClr>
            </a:solidFill>
          </a:ln>
          <a:effectLst/>
          <a:scene3d>
            <a:camera prst="isometricTopUp"/>
            <a:lightRig rig="threePt" dir="t"/>
          </a:scene3d>
          <a:sp3d extrusionH="3810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918038" y="54864"/>
            <a:ext cx="4590170" cy="459017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  <a:scene3d>
            <a:camera prst="isometricTopUp"/>
            <a:lightRig rig="threePt" dir="t"/>
          </a:scene3d>
          <a:sp3d extrusionH="3810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6461531" y="1147737"/>
            <a:ext cx="26993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Helvetica"/>
                <a:cs typeface="Helvetica"/>
              </a:rPr>
              <a:t>C</a:t>
            </a:r>
            <a:r>
              <a:rPr lang="en-US" dirty="0" smtClean="0">
                <a:solidFill>
                  <a:schemeClr val="bg1"/>
                </a:solidFill>
                <a:latin typeface="Helvetica"/>
                <a:cs typeface="Helvetica"/>
              </a:rPr>
              <a:t>u current collector</a:t>
            </a:r>
          </a:p>
          <a:p>
            <a:r>
              <a:rPr lang="en-US" dirty="0">
                <a:solidFill>
                  <a:schemeClr val="bg1"/>
                </a:solidFill>
                <a:latin typeface="Helvetica"/>
                <a:cs typeface="Helvetica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Helvetica"/>
                <a:cs typeface="Helvetica"/>
              </a:rPr>
              <a:t>   DC sputtered, 100 nm</a:t>
            </a:r>
            <a:endParaRPr lang="en-US" dirty="0">
              <a:solidFill>
                <a:schemeClr val="bg1"/>
              </a:solidFill>
              <a:latin typeface="Helvetica"/>
              <a:cs typeface="Helvetica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470668" y="2037406"/>
            <a:ext cx="27766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Helvetica"/>
                <a:cs typeface="Helvetica"/>
              </a:rPr>
              <a:t>Amorphous silicon anode</a:t>
            </a:r>
          </a:p>
          <a:p>
            <a:r>
              <a:rPr lang="en-US" dirty="0">
                <a:solidFill>
                  <a:schemeClr val="bg1"/>
                </a:solidFill>
                <a:latin typeface="Helvetica"/>
                <a:cs typeface="Helvetica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Helvetica"/>
                <a:cs typeface="Helvetica"/>
              </a:rPr>
              <a:t>   RF sputtered, 80 nm</a:t>
            </a:r>
            <a:endParaRPr lang="en-US" dirty="0">
              <a:solidFill>
                <a:schemeClr val="bg1"/>
              </a:solidFill>
              <a:latin typeface="Helvetica"/>
              <a:cs typeface="Helvetica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461531" y="2948129"/>
            <a:ext cx="242953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Helvetica"/>
                <a:cs typeface="Helvetica"/>
              </a:rPr>
              <a:t>LiPON electrolyte</a:t>
            </a:r>
          </a:p>
          <a:p>
            <a:r>
              <a:rPr lang="en-US" dirty="0">
                <a:solidFill>
                  <a:schemeClr val="bg1"/>
                </a:solidFill>
                <a:latin typeface="Helvetica"/>
                <a:cs typeface="Helvetica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Helvetica"/>
                <a:cs typeface="Helvetica"/>
              </a:rPr>
              <a:t>   RF sputtered, 1 μm</a:t>
            </a:r>
            <a:endParaRPr lang="en-US" dirty="0">
              <a:solidFill>
                <a:schemeClr val="bg1"/>
              </a:solidFill>
              <a:latin typeface="Helvetica"/>
              <a:cs typeface="Helvetica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458602" y="3813174"/>
            <a:ext cx="242953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Helvetica"/>
                <a:cs typeface="Helvetica"/>
              </a:rPr>
              <a:t>LiCoO</a:t>
            </a:r>
            <a:r>
              <a:rPr lang="en-US" baseline="-25000" dirty="0" smtClean="0">
                <a:solidFill>
                  <a:schemeClr val="bg1"/>
                </a:solidFill>
                <a:latin typeface="Helvetica"/>
                <a:cs typeface="Helvetica"/>
              </a:rPr>
              <a:t>2</a:t>
            </a:r>
            <a:r>
              <a:rPr lang="en-US" dirty="0" smtClean="0">
                <a:solidFill>
                  <a:schemeClr val="bg1"/>
                </a:solidFill>
                <a:latin typeface="Helvetica"/>
                <a:cs typeface="Helvetica"/>
              </a:rPr>
              <a:t> cathode</a:t>
            </a:r>
          </a:p>
          <a:p>
            <a:r>
              <a:rPr lang="en-US" dirty="0">
                <a:solidFill>
                  <a:schemeClr val="bg1"/>
                </a:solidFill>
                <a:latin typeface="Helvetica"/>
                <a:cs typeface="Helvetica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Helvetica"/>
                <a:cs typeface="Helvetica"/>
              </a:rPr>
              <a:t>   RF sputtered, </a:t>
            </a:r>
            <a:r>
              <a:rPr lang="en-US" dirty="0">
                <a:solidFill>
                  <a:schemeClr val="bg1"/>
                </a:solidFill>
                <a:latin typeface="Helvetica"/>
                <a:cs typeface="Helvetica"/>
              </a:rPr>
              <a:t>2</a:t>
            </a:r>
            <a:r>
              <a:rPr lang="en-US" dirty="0" smtClean="0">
                <a:solidFill>
                  <a:schemeClr val="bg1"/>
                </a:solidFill>
                <a:latin typeface="Helvetica"/>
                <a:cs typeface="Helvetica"/>
              </a:rPr>
              <a:t> μm</a:t>
            </a:r>
            <a:endParaRPr lang="en-US" dirty="0">
              <a:solidFill>
                <a:schemeClr val="bg1"/>
              </a:solidFill>
              <a:latin typeface="Helvetica"/>
              <a:cs typeface="Helvetica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455672" y="4746462"/>
            <a:ext cx="26993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Helvetica"/>
                <a:cs typeface="Helvetica"/>
              </a:rPr>
              <a:t>Pt</a:t>
            </a:r>
            <a:r>
              <a:rPr lang="en-US" dirty="0" smtClean="0">
                <a:solidFill>
                  <a:schemeClr val="bg1"/>
                </a:solidFill>
                <a:latin typeface="Helvetica"/>
                <a:cs typeface="Helvetica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Helvetica"/>
                <a:cs typeface="Helvetica"/>
              </a:rPr>
              <a:t>current collector</a:t>
            </a:r>
          </a:p>
          <a:p>
            <a:r>
              <a:rPr lang="en-US" dirty="0">
                <a:solidFill>
                  <a:schemeClr val="bg1"/>
                </a:solidFill>
                <a:latin typeface="Helvetica"/>
                <a:cs typeface="Helvetica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Helvetica"/>
                <a:cs typeface="Helvetica"/>
              </a:rPr>
              <a:t>   DC sputtered, 150 nm</a:t>
            </a:r>
            <a:endParaRPr lang="en-US" dirty="0">
              <a:solidFill>
                <a:schemeClr val="bg1"/>
              </a:solidFill>
              <a:latin typeface="Helvetica"/>
              <a:cs typeface="Helvetica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470668" y="5611534"/>
            <a:ext cx="1818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Helvetica"/>
                <a:cs typeface="Helvetica"/>
              </a:rPr>
              <a:t>Al</a:t>
            </a:r>
            <a:r>
              <a:rPr lang="en-US" baseline="-25000" dirty="0" smtClean="0">
                <a:solidFill>
                  <a:schemeClr val="bg1"/>
                </a:solidFill>
                <a:latin typeface="Helvetica"/>
                <a:cs typeface="Helvetica"/>
              </a:rPr>
              <a:t>2</a:t>
            </a:r>
            <a:r>
              <a:rPr lang="en-US" dirty="0" smtClean="0">
                <a:solidFill>
                  <a:schemeClr val="bg1"/>
                </a:solidFill>
                <a:latin typeface="Helvetica"/>
                <a:cs typeface="Helvetica"/>
              </a:rPr>
              <a:t>O</a:t>
            </a:r>
            <a:r>
              <a:rPr lang="en-US" baseline="-25000" dirty="0" smtClean="0">
                <a:solidFill>
                  <a:schemeClr val="bg1"/>
                </a:solidFill>
                <a:latin typeface="Helvetica"/>
                <a:cs typeface="Helvetica"/>
              </a:rPr>
              <a:t>3</a:t>
            </a:r>
            <a:r>
              <a:rPr lang="en-US" dirty="0" smtClean="0">
                <a:solidFill>
                  <a:schemeClr val="bg1"/>
                </a:solidFill>
                <a:latin typeface="Helvetica"/>
                <a:cs typeface="Helvetica"/>
              </a:rPr>
              <a:t> substrate</a:t>
            </a:r>
            <a:endParaRPr lang="en-US" dirty="0">
              <a:solidFill>
                <a:schemeClr val="bg1"/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1928724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76879E-6 6.24711E-6 L -0.00087 -0.08653 " pathEditMode="relative" ptsTypes="AA">
                                      <p:cBhvr>
                                        <p:cTn id="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6261E-6 4.7987E-6 L 0.00226 0.23391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4" y="11684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7.46398E-8 4.59509E-6 L -0.00209 -0.17307 " pathEditMode="relative" ptsTypes="AA">
                                      <p:cBhvr>
                                        <p:cTn id="1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5952E-6 -7.50578E-6 L 0.00104 0.08074 " pathEditMode="relative" ptsTypes="AA">
                                      <p:cBhvr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86877E-6 4.87274E-6 L 0.00312 0.16335 " pathEditMode="relative" ptsTypes="AA">
                                      <p:cBhvr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6000"/>
                            </p:stCondLst>
                            <p:childTnLst>
                              <p:par>
                                <p:cTn id="24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8000"/>
                            </p:stCondLst>
                            <p:childTnLst>
                              <p:par>
                                <p:cTn id="28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0"/>
                            </p:stCondLst>
                            <p:childTnLst>
                              <p:par>
                                <p:cTn id="32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2000"/>
                            </p:stCondLst>
                            <p:childTnLst>
                              <p:par>
                                <p:cTn id="36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6" grpId="0" animBg="1"/>
      <p:bldP spid="4" grpId="0" animBg="1"/>
      <p:bldP spid="8" grpId="0" animBg="1"/>
      <p:bldP spid="9" grpId="0" animBg="1"/>
      <p:bldP spid="11" grpId="0"/>
      <p:bldP spid="12" grpId="1"/>
      <p:bldP spid="13" grpId="1"/>
      <p:bldP spid="14" grpId="1"/>
      <p:bldP spid="15" grpId="1"/>
      <p:bldP spid="16" grpId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45</Words>
  <Application>Microsoft Macintosh PowerPoint</Application>
  <PresentationFormat>On-screen Show 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 Wynn</dc:creator>
  <cp:lastModifiedBy>Tom Wynn</cp:lastModifiedBy>
  <cp:revision>8</cp:revision>
  <dcterms:created xsi:type="dcterms:W3CDTF">2017-08-18T18:35:14Z</dcterms:created>
  <dcterms:modified xsi:type="dcterms:W3CDTF">2017-08-20T21:17:44Z</dcterms:modified>
</cp:coreProperties>
</file>