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75C-C4A3-45C7-924B-F41FDF9E5F0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7684-54AF-4251-ABC2-BAE1A620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3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75C-C4A3-45C7-924B-F41FDF9E5F0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7684-54AF-4251-ABC2-BAE1A620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1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75C-C4A3-45C7-924B-F41FDF9E5F0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7684-54AF-4251-ABC2-BAE1A620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6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75C-C4A3-45C7-924B-F41FDF9E5F0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7684-54AF-4251-ABC2-BAE1A620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2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75C-C4A3-45C7-924B-F41FDF9E5F0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7684-54AF-4251-ABC2-BAE1A620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75C-C4A3-45C7-924B-F41FDF9E5F0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7684-54AF-4251-ABC2-BAE1A620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6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75C-C4A3-45C7-924B-F41FDF9E5F0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7684-54AF-4251-ABC2-BAE1A620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6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75C-C4A3-45C7-924B-F41FDF9E5F0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7684-54AF-4251-ABC2-BAE1A620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4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75C-C4A3-45C7-924B-F41FDF9E5F0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7684-54AF-4251-ABC2-BAE1A620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3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75C-C4A3-45C7-924B-F41FDF9E5F0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7684-54AF-4251-ABC2-BAE1A620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7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D75C-C4A3-45C7-924B-F41FDF9E5F0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7684-54AF-4251-ABC2-BAE1A620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3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6D75C-C4A3-45C7-924B-F41FDF9E5F01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47684-54AF-4251-ABC2-BAE1A620D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7" Type="http://schemas.openxmlformats.org/officeDocument/2006/relationships/image" Target="../media/image18.tiff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"/><Relationship Id="rId4" Type="http://schemas.openxmlformats.org/officeDocument/2006/relationships/image" Target="../media/image15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6" y="4572000"/>
            <a:ext cx="3215473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" y="0"/>
            <a:ext cx="3215473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" y="2286000"/>
            <a:ext cx="3215473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r="27060"/>
          <a:stretch/>
        </p:blipFill>
        <p:spPr>
          <a:xfrm>
            <a:off x="7745214" y="748153"/>
            <a:ext cx="15113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 r="34041"/>
          <a:stretch/>
        </p:blipFill>
        <p:spPr>
          <a:xfrm>
            <a:off x="6284714" y="748153"/>
            <a:ext cx="1460500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56" y="3135975"/>
            <a:ext cx="3215473" cy="228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69755" y="2286000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 um, 2 um, 2um</a:t>
            </a:r>
          </a:p>
          <a:p>
            <a:r>
              <a:rPr lang="en-US" dirty="0"/>
              <a:t>5kV-13nA</a:t>
            </a:r>
          </a:p>
          <a:p>
            <a:r>
              <a:rPr lang="en-US" dirty="0"/>
              <a:t>Carbon e-dep</a:t>
            </a:r>
          </a:p>
          <a:p>
            <a:r>
              <a:rPr lang="en-US" dirty="0"/>
              <a:t>(10 minutes)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28983" y="4498645"/>
            <a:ext cx="2247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 um, 2 um, 2um</a:t>
            </a:r>
          </a:p>
          <a:p>
            <a:r>
              <a:rPr lang="en-US" dirty="0"/>
              <a:t>30kV- .3nA, 52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tilt</a:t>
            </a:r>
            <a:endParaRPr lang="en-US" dirty="0"/>
          </a:p>
          <a:p>
            <a:r>
              <a:rPr lang="en-US" dirty="0"/>
              <a:t>Tungsten </a:t>
            </a:r>
            <a:r>
              <a:rPr lang="en-US" dirty="0" err="1"/>
              <a:t>i</a:t>
            </a:r>
            <a:r>
              <a:rPr lang="en-US" dirty="0"/>
              <a:t>-dep</a:t>
            </a:r>
          </a:p>
          <a:p>
            <a:r>
              <a:rPr lang="en-US" dirty="0"/>
              <a:t>(6 minutes)*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02509" y="101600"/>
            <a:ext cx="2334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Area Selected</a:t>
            </a:r>
          </a:p>
          <a:p>
            <a:r>
              <a:rPr lang="en-US" dirty="0"/>
              <a:t>Boundary observed at void-like structures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438400" y="673100"/>
            <a:ext cx="1564109" cy="3556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438399" y="673100"/>
            <a:ext cx="1564110" cy="7366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256514" y="636856"/>
            <a:ext cx="3035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 um, 25/27 um, 15um</a:t>
            </a:r>
          </a:p>
          <a:p>
            <a:r>
              <a:rPr lang="en-US" dirty="0"/>
              <a:t>30kV- 30nA, 52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tilt</a:t>
            </a:r>
            <a:endParaRPr lang="en-US" dirty="0"/>
          </a:p>
          <a:p>
            <a:r>
              <a:rPr lang="en-US" dirty="0"/>
              <a:t>Trench Mill: Si</a:t>
            </a:r>
          </a:p>
          <a:p>
            <a:r>
              <a:rPr lang="en-US" dirty="0"/>
              <a:t>(72 minutes)</a:t>
            </a:r>
          </a:p>
          <a:p>
            <a:endParaRPr lang="en-US" dirty="0"/>
          </a:p>
          <a:p>
            <a:r>
              <a:rPr lang="en-US" dirty="0"/>
              <a:t>20 um, 4um, 60 um</a:t>
            </a:r>
          </a:p>
          <a:p>
            <a:r>
              <a:rPr lang="en-US" dirty="0"/>
              <a:t>60kV-3nA, 52 ± 1.5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tilt</a:t>
            </a:r>
            <a:endParaRPr lang="en-US" dirty="0"/>
          </a:p>
          <a:p>
            <a:r>
              <a:rPr lang="en-US" dirty="0"/>
              <a:t>Cleaning cross-section: Si new</a:t>
            </a:r>
          </a:p>
          <a:p>
            <a:r>
              <a:rPr lang="en-US" dirty="0"/>
              <a:t>(15 minutes)**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34570" y="3603770"/>
            <a:ext cx="2822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U-cut (30kV-3nA) </a:t>
            </a:r>
          </a:p>
          <a:p>
            <a:r>
              <a:rPr lang="en-US" dirty="0"/>
              <a:t>Tungsten weld (30kV- .3nA):</a:t>
            </a:r>
          </a:p>
          <a:p>
            <a:r>
              <a:rPr lang="en-US" dirty="0"/>
              <a:t>C and W protective layer almost milled away</a:t>
            </a:r>
          </a:p>
          <a:p>
            <a:r>
              <a:rPr lang="en-US" dirty="0"/>
              <a:t>(18 minutes)***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8314" y="5535645"/>
            <a:ext cx="51435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*Spreading of W due to beam alignment at 20kx compared to 100kx</a:t>
            </a:r>
          </a:p>
          <a:p>
            <a:r>
              <a:rPr lang="en-US" sz="1600" dirty="0"/>
              <a:t>**Trench mill 2.5 um from protective layer: 4.2 um thick after trench mill, 2.2 um thick after cleaning</a:t>
            </a:r>
          </a:p>
          <a:p>
            <a:r>
              <a:rPr lang="en-US" sz="1600" dirty="0"/>
              <a:t>*** (width = 2um z-depth =thickness*3)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082800" y="5537200"/>
            <a:ext cx="12700" cy="2921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625600" y="3059553"/>
            <a:ext cx="12700" cy="2921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47084" y="3034153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2um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82218" y="5495789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4um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7036" y="-3331"/>
            <a:ext cx="36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8081" y="2290744"/>
            <a:ext cx="36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6264" y="4608757"/>
            <a:ext cx="36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44063" y="748153"/>
            <a:ext cx="55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4a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04690" y="3059553"/>
            <a:ext cx="36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98317" y="710261"/>
            <a:ext cx="550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4b</a:t>
            </a:r>
          </a:p>
        </p:txBody>
      </p:sp>
    </p:spTree>
    <p:extLst>
      <p:ext uri="{BB962C8B-B14F-4D97-AF65-F5344CB8AC3E}">
        <p14:creationId xmlns:p14="http://schemas.microsoft.com/office/powerpoint/2010/main" val="345248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44" y="0"/>
            <a:ext cx="3215473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97" y="0"/>
            <a:ext cx="3215473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215473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4"/>
          <a:stretch/>
        </p:blipFill>
        <p:spPr>
          <a:xfrm>
            <a:off x="0" y="2293500"/>
            <a:ext cx="3215473" cy="18437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7"/>
          <a:stretch/>
        </p:blipFill>
        <p:spPr>
          <a:xfrm>
            <a:off x="3527896" y="2248528"/>
            <a:ext cx="3215473" cy="18887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7"/>
          <a:stretch/>
        </p:blipFill>
        <p:spPr>
          <a:xfrm>
            <a:off x="7032843" y="2248528"/>
            <a:ext cx="3215473" cy="18887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41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6a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846477" y="2040380"/>
            <a:ext cx="1049312" cy="509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485067" y="2006965"/>
            <a:ext cx="1049312" cy="509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03240" y="2125537"/>
            <a:ext cx="52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04155" y="2077131"/>
            <a:ext cx="52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dirty="0"/>
          </a:p>
        </p:txBody>
      </p:sp>
      <p:sp>
        <p:nvSpPr>
          <p:cNvPr id="18" name="Curved Up Arrow 17"/>
          <p:cNvSpPr/>
          <p:nvPr/>
        </p:nvSpPr>
        <p:spPr>
          <a:xfrm rot="16200000">
            <a:off x="1675334" y="202403"/>
            <a:ext cx="224853" cy="184666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 rot="16200000">
            <a:off x="5260483" y="202404"/>
            <a:ext cx="224853" cy="184666"/>
          </a:xfrm>
          <a:prstGeom prst="curved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68" y="4485748"/>
            <a:ext cx="4278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Rotation of needle 180</a:t>
            </a:r>
            <a:r>
              <a:rPr lang="en-US" dirty="0">
                <a:cs typeface="Times New Roman" panose="02020603050405020304" pitchFamily="18" charset="0"/>
              </a:rPr>
              <a:t>° to rotate sample to suitable orientation, preventing preferential milling</a:t>
            </a:r>
            <a:endParaRPr lang="en-US" dirty="0"/>
          </a:p>
          <a:p>
            <a:endParaRPr lang="en-US" dirty="0"/>
          </a:p>
        </p:txBody>
      </p:sp>
      <p:sp>
        <p:nvSpPr>
          <p:cNvPr id="21" name="Cube 20"/>
          <p:cNvSpPr/>
          <p:nvPr/>
        </p:nvSpPr>
        <p:spPr>
          <a:xfrm>
            <a:off x="4800036" y="4916711"/>
            <a:ext cx="3113916" cy="1446551"/>
          </a:xfrm>
          <a:prstGeom prst="cub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1" idx="3"/>
            <a:endCxn id="21" idx="1"/>
          </p:cNvCxnSpPr>
          <p:nvPr/>
        </p:nvCxnSpPr>
        <p:spPr>
          <a:xfrm flipV="1">
            <a:off x="6176175" y="5278349"/>
            <a:ext cx="0" cy="108491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1" idx="1"/>
            <a:endCxn id="21" idx="0"/>
          </p:cNvCxnSpPr>
          <p:nvPr/>
        </p:nvCxnSpPr>
        <p:spPr>
          <a:xfrm flipV="1">
            <a:off x="6176175" y="4916711"/>
            <a:ext cx="361638" cy="36163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be 31"/>
          <p:cNvSpPr/>
          <p:nvPr/>
        </p:nvSpPr>
        <p:spPr>
          <a:xfrm>
            <a:off x="8468589" y="4632898"/>
            <a:ext cx="2788170" cy="1799537"/>
          </a:xfrm>
          <a:prstGeom prst="cub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8468589" y="5742619"/>
            <a:ext cx="2338286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794341" y="5292734"/>
            <a:ext cx="462418" cy="44988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166531" y="4617908"/>
            <a:ext cx="156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As-Is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46899" y="4332819"/>
            <a:ext cx="203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180</a:t>
            </a:r>
            <a:r>
              <a:rPr lang="en-US" dirty="0">
                <a:cs typeface="Times New Roman" panose="02020603050405020304" pitchFamily="18" charset="0"/>
              </a:rPr>
              <a:t> °  Rotation</a:t>
            </a:r>
            <a:endParaRPr lang="en-US" dirty="0"/>
          </a:p>
        </p:txBody>
      </p:sp>
      <p:sp>
        <p:nvSpPr>
          <p:cNvPr id="41" name="Diagonal Stripe 40"/>
          <p:cNvSpPr/>
          <p:nvPr/>
        </p:nvSpPr>
        <p:spPr>
          <a:xfrm>
            <a:off x="7423399" y="4579431"/>
            <a:ext cx="1073692" cy="824459"/>
          </a:xfrm>
          <a:prstGeom prst="diagStrip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Diagonal Stripe 41"/>
          <p:cNvSpPr/>
          <p:nvPr/>
        </p:nvSpPr>
        <p:spPr>
          <a:xfrm>
            <a:off x="10629450" y="4403251"/>
            <a:ext cx="1073692" cy="824459"/>
          </a:xfrm>
          <a:prstGeom prst="diagStrip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800036" y="6417445"/>
            <a:ext cx="2799122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353653" y="6363262"/>
            <a:ext cx="121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um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4537813" y="5278349"/>
            <a:ext cx="3352" cy="108491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75843" y="5227710"/>
            <a:ext cx="121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um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8368215" y="6477405"/>
            <a:ext cx="2799122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971299" y="6148536"/>
            <a:ext cx="121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 um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8340803" y="5097530"/>
            <a:ext cx="3762" cy="1225175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913952" y="4852786"/>
            <a:ext cx="121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um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04947" y="-74596"/>
            <a:ext cx="49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6b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09723" y="-57532"/>
            <a:ext cx="49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6c</a:t>
            </a:r>
          </a:p>
        </p:txBody>
      </p:sp>
    </p:spTree>
    <p:extLst>
      <p:ext uri="{BB962C8B-B14F-4D97-AF65-F5344CB8AC3E}">
        <p14:creationId xmlns:p14="http://schemas.microsoft.com/office/powerpoint/2010/main" val="2260787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2799"/>
            <a:ext cx="3215472" cy="2286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1"/>
          <a:stretch/>
        </p:blipFill>
        <p:spPr>
          <a:xfrm>
            <a:off x="5761054" y="4968875"/>
            <a:ext cx="3215473" cy="1889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72" y="1784349"/>
            <a:ext cx="3215473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8"/>
          <a:stretch/>
        </p:blipFill>
        <p:spPr>
          <a:xfrm>
            <a:off x="7113673" y="3203575"/>
            <a:ext cx="3215473" cy="1765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1"/>
          <a:stretch/>
        </p:blipFill>
        <p:spPr>
          <a:xfrm>
            <a:off x="8976527" y="4968875"/>
            <a:ext cx="3215473" cy="1889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2"/>
          <a:stretch/>
        </p:blipFill>
        <p:spPr>
          <a:xfrm>
            <a:off x="1778001" y="46074"/>
            <a:ext cx="3215473" cy="1735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4577" y="4332157"/>
            <a:ext cx="4152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Deposit Tungsten </a:t>
            </a:r>
            <a:r>
              <a:rPr lang="en-US" dirty="0" err="1"/>
              <a:t>i-beam</a:t>
            </a:r>
            <a:r>
              <a:rPr lang="en-US" dirty="0"/>
              <a:t> front and back (8a, 8b) of the STO sample 	due to angled bottom u-cut </a:t>
            </a:r>
            <a:r>
              <a:rPr lang="en-US" dirty="0">
                <a:solidFill>
                  <a:srgbClr val="00B0F0"/>
                </a:solidFill>
              </a:rPr>
              <a:t>(7)</a:t>
            </a:r>
          </a:p>
          <a:p>
            <a:endParaRPr lang="en-US" dirty="0"/>
          </a:p>
          <a:p>
            <a:r>
              <a:rPr lang="en-US" dirty="0"/>
              <a:t>30kV-.5nA</a:t>
            </a:r>
          </a:p>
          <a:p>
            <a:r>
              <a:rPr lang="en-US" dirty="0"/>
              <a:t>3 um z-depth</a:t>
            </a:r>
          </a:p>
          <a:p>
            <a:r>
              <a:rPr lang="en-US" dirty="0"/>
              <a:t>(17 minutes)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8001" y="0"/>
            <a:ext cx="36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30437" y="1674250"/>
            <a:ext cx="67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8a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85035" y="1705907"/>
            <a:ext cx="67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8b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13673" y="369332"/>
            <a:ext cx="41522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Deposit protective layers:</a:t>
            </a:r>
          </a:p>
          <a:p>
            <a:r>
              <a:rPr lang="en-US" dirty="0"/>
              <a:t>Carbon e-dep </a:t>
            </a:r>
            <a:r>
              <a:rPr lang="en-US" dirty="0">
                <a:solidFill>
                  <a:srgbClr val="00B0F0"/>
                </a:solidFill>
              </a:rPr>
              <a:t>(9) </a:t>
            </a:r>
          </a:p>
          <a:p>
            <a:r>
              <a:rPr lang="en-US" dirty="0"/>
              <a:t>16um, 3um, 4 um</a:t>
            </a:r>
          </a:p>
          <a:p>
            <a:r>
              <a:rPr lang="en-US" dirty="0"/>
              <a:t>5kV- 13nA</a:t>
            </a:r>
          </a:p>
          <a:p>
            <a:r>
              <a:rPr lang="en-US" dirty="0">
                <a:cs typeface="Times New Roman" panose="02020603050405020304" pitchFamily="18" charset="0"/>
              </a:rPr>
              <a:t>(41 minutes)</a:t>
            </a:r>
            <a:endParaRPr lang="en-US" dirty="0"/>
          </a:p>
          <a:p>
            <a:endParaRPr lang="en-US" dirty="0"/>
          </a:p>
          <a:p>
            <a:r>
              <a:rPr lang="en-US" dirty="0"/>
              <a:t>Tungsten </a:t>
            </a:r>
            <a:r>
              <a:rPr lang="en-US" dirty="0" err="1"/>
              <a:t>i</a:t>
            </a:r>
            <a:r>
              <a:rPr lang="en-US" dirty="0"/>
              <a:t>-dep </a:t>
            </a:r>
            <a:r>
              <a:rPr lang="en-US" dirty="0">
                <a:solidFill>
                  <a:srgbClr val="00B0F0"/>
                </a:solidFill>
              </a:rPr>
              <a:t>(10a/10b)</a:t>
            </a:r>
          </a:p>
          <a:p>
            <a:r>
              <a:rPr lang="en-US" dirty="0"/>
              <a:t>13.6 um, 2.61 um, 8 um</a:t>
            </a:r>
          </a:p>
          <a:p>
            <a:r>
              <a:rPr lang="en-US" dirty="0"/>
              <a:t>30kV- .3nA, 52</a:t>
            </a:r>
            <a:r>
              <a:rPr lang="en-US" dirty="0">
                <a:cs typeface="Times New Roman" panose="02020603050405020304" pitchFamily="18" charset="0"/>
              </a:rPr>
              <a:t>° tilt</a:t>
            </a:r>
          </a:p>
          <a:p>
            <a:r>
              <a:rPr lang="en-US" dirty="0">
                <a:cs typeface="Times New Roman" panose="02020603050405020304" pitchFamily="18" charset="0"/>
              </a:rPr>
              <a:t>(40 minutes)</a:t>
            </a:r>
            <a:endParaRPr lang="en-US" dirty="0"/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13673" y="3182422"/>
            <a:ext cx="36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1053" y="4968875"/>
            <a:ext cx="66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10a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03117" y="4904621"/>
            <a:ext cx="66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10b</a:t>
            </a:r>
          </a:p>
        </p:txBody>
      </p:sp>
    </p:spTree>
    <p:extLst>
      <p:ext uri="{BB962C8B-B14F-4D97-AF65-F5344CB8AC3E}">
        <p14:creationId xmlns:p14="http://schemas.microsoft.com/office/powerpoint/2010/main" val="256567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259</Words>
  <Application>Microsoft Office PowerPoint</Application>
  <PresentationFormat>Widescreen</PresentationFormat>
  <Paragraphs>67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</dc:creator>
  <cp:lastModifiedBy>Lauren</cp:lastModifiedBy>
  <cp:revision>23</cp:revision>
  <dcterms:created xsi:type="dcterms:W3CDTF">2016-04-02T00:11:41Z</dcterms:created>
  <dcterms:modified xsi:type="dcterms:W3CDTF">2016-09-19T20:06:12Z</dcterms:modified>
</cp:coreProperties>
</file>