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1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xhomea\home\jferrell\Development%20of%20Techniques%20for%20Bio-Oil%20Characterization%20Task\Manuscripts\JOVE%20Carbonyl%20Titration%202016\Faix%20titration%20curve%20for%20JoVE%2012-6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Faix carbonyl:  Sample and blank titration curves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1481481481481501E-2"/>
          <c:y val="9.9361865268865701E-2"/>
          <c:w val="0.76966812481773095"/>
          <c:h val="0.79529142938714004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'Faix 2_sblack-25775s_20160603-1'!$B$5</c:f>
              <c:strCache>
                <c:ptCount val="1"/>
                <c:pt idx="0">
                  <c:v>pH</c:v>
                </c:pt>
              </c:strCache>
            </c:strRef>
          </c:tx>
          <c:spPr>
            <a:ln w="12700"/>
          </c:spPr>
          <c:marker>
            <c:symbol val="none"/>
          </c:marker>
          <c:xVal>
            <c:numRef>
              <c:f>'Faix 2_sblack-25775s_20160603-1'!$A$6:$A$38</c:f>
              <c:numCache>
                <c:formatCode>General</c:formatCode>
                <c:ptCount val="33"/>
                <c:pt idx="0">
                  <c:v>0</c:v>
                </c:pt>
                <c:pt idx="1">
                  <c:v>9.9999997764825804E-3</c:v>
                </c:pt>
                <c:pt idx="2">
                  <c:v>1.9999999552965102E-2</c:v>
                </c:pt>
                <c:pt idx="3">
                  <c:v>2.9999999329447701E-2</c:v>
                </c:pt>
                <c:pt idx="4">
                  <c:v>0.54599994421005205</c:v>
                </c:pt>
                <c:pt idx="5">
                  <c:v>1.067999958992</c:v>
                </c:pt>
                <c:pt idx="6">
                  <c:v>1.6059999465942301</c:v>
                </c:pt>
                <c:pt idx="7">
                  <c:v>2.1119999885559002</c:v>
                </c:pt>
                <c:pt idx="8">
                  <c:v>2.5779998302459699</c:v>
                </c:pt>
                <c:pt idx="9">
                  <c:v>2.9839997291564901</c:v>
                </c:pt>
                <c:pt idx="10">
                  <c:v>3.3499996662139799</c:v>
                </c:pt>
                <c:pt idx="11">
                  <c:v>3.67799973487854</c:v>
                </c:pt>
                <c:pt idx="12">
                  <c:v>3.9159996509552002</c:v>
                </c:pt>
                <c:pt idx="13">
                  <c:v>4.1399998664855904</c:v>
                </c:pt>
                <c:pt idx="14">
                  <c:v>4.3019995689392001</c:v>
                </c:pt>
                <c:pt idx="15">
                  <c:v>4.4719996452331499</c:v>
                </c:pt>
                <c:pt idx="16">
                  <c:v>4.5819997787475497</c:v>
                </c:pt>
                <c:pt idx="17">
                  <c:v>4.66999959945678</c:v>
                </c:pt>
                <c:pt idx="18">
                  <c:v>4.7519998550415004</c:v>
                </c:pt>
                <c:pt idx="19">
                  <c:v>4.8559994697570801</c:v>
                </c:pt>
                <c:pt idx="20">
                  <c:v>4.9159998893737704</c:v>
                </c:pt>
                <c:pt idx="21">
                  <c:v>4.9719996452331499</c:v>
                </c:pt>
                <c:pt idx="22">
                  <c:v>5.0559997558593697</c:v>
                </c:pt>
                <c:pt idx="23">
                  <c:v>5.1399998664855904</c:v>
                </c:pt>
                <c:pt idx="24">
                  <c:v>5.2379994392395002</c:v>
                </c:pt>
                <c:pt idx="25">
                  <c:v>5.3559994697570801</c:v>
                </c:pt>
                <c:pt idx="26">
                  <c:v>5.49999952316284</c:v>
                </c:pt>
                <c:pt idx="27">
                  <c:v>5.6799998283386204</c:v>
                </c:pt>
                <c:pt idx="28">
                  <c:v>5.8919997215270996</c:v>
                </c:pt>
                <c:pt idx="29">
                  <c:v>6.1479997634887598</c:v>
                </c:pt>
                <c:pt idx="30">
                  <c:v>6.4519996643066397</c:v>
                </c:pt>
                <c:pt idx="31">
                  <c:v>6.8039994239807102</c:v>
                </c:pt>
                <c:pt idx="32">
                  <c:v>6.9579997062683097</c:v>
                </c:pt>
              </c:numCache>
            </c:numRef>
          </c:xVal>
          <c:yVal>
            <c:numRef>
              <c:f>'Faix 2_sblack-25775s_20160603-1'!$B$6:$B$38</c:f>
              <c:numCache>
                <c:formatCode>General</c:formatCode>
                <c:ptCount val="33"/>
                <c:pt idx="0">
                  <c:v>5.9220280647277797</c:v>
                </c:pt>
                <c:pt idx="1">
                  <c:v>5.9220280647277797</c:v>
                </c:pt>
                <c:pt idx="2">
                  <c:v>5.9218077659606898</c:v>
                </c:pt>
                <c:pt idx="3">
                  <c:v>5.9214773178100497</c:v>
                </c:pt>
                <c:pt idx="4">
                  <c:v>5.8841834068298304</c:v>
                </c:pt>
                <c:pt idx="5">
                  <c:v>5.8246345520019496</c:v>
                </c:pt>
                <c:pt idx="6">
                  <c:v>5.74806404113769</c:v>
                </c:pt>
                <c:pt idx="7">
                  <c:v>5.6624040603637598</c:v>
                </c:pt>
                <c:pt idx="8">
                  <c:v>5.5610995292663503</c:v>
                </c:pt>
                <c:pt idx="9">
                  <c:v>5.4511461257934499</c:v>
                </c:pt>
                <c:pt idx="10">
                  <c:v>5.3301753997802699</c:v>
                </c:pt>
                <c:pt idx="11">
                  <c:v>5.1836442947387598</c:v>
                </c:pt>
                <c:pt idx="12">
                  <c:v>5.0526480674743599</c:v>
                </c:pt>
                <c:pt idx="13">
                  <c:v>4.8928408622741699</c:v>
                </c:pt>
                <c:pt idx="14">
                  <c:v>4.7576580047607404</c:v>
                </c:pt>
                <c:pt idx="15">
                  <c:v>4.5765881538391104</c:v>
                </c:pt>
                <c:pt idx="16">
                  <c:v>4.4302220344543404</c:v>
                </c:pt>
                <c:pt idx="17">
                  <c:v>4.2900815010070801</c:v>
                </c:pt>
                <c:pt idx="18">
                  <c:v>4.14823293685913</c:v>
                </c:pt>
                <c:pt idx="19">
                  <c:v>3.9315214157104399</c:v>
                </c:pt>
                <c:pt idx="20">
                  <c:v>3.78515577316284</c:v>
                </c:pt>
                <c:pt idx="21">
                  <c:v>3.6438579559326101</c:v>
                </c:pt>
                <c:pt idx="22">
                  <c:v>3.4421851634979199</c:v>
                </c:pt>
                <c:pt idx="23">
                  <c:v>3.2605638504028298</c:v>
                </c:pt>
                <c:pt idx="24">
                  <c:v>3.0923287868499698</c:v>
                </c:pt>
                <c:pt idx="25">
                  <c:v>2.93610286712646</c:v>
                </c:pt>
                <c:pt idx="26">
                  <c:v>2.7934832572936998</c:v>
                </c:pt>
                <c:pt idx="27">
                  <c:v>2.6529014110565101</c:v>
                </c:pt>
                <c:pt idx="28">
                  <c:v>2.5279648303985498</c:v>
                </c:pt>
                <c:pt idx="29">
                  <c:v>2.4137694835662802</c:v>
                </c:pt>
                <c:pt idx="30">
                  <c:v>2.31064701080322</c:v>
                </c:pt>
                <c:pt idx="31">
                  <c:v>2.2200841903686501</c:v>
                </c:pt>
                <c:pt idx="32">
                  <c:v>2.1802017688751198</c:v>
                </c:pt>
              </c:numCache>
            </c:numRef>
          </c:yVal>
          <c:smooth val="1"/>
        </c:ser>
        <c:ser>
          <c:idx val="2"/>
          <c:order val="2"/>
          <c:tx>
            <c:v>pH, blank</c:v>
          </c:tx>
          <c:spPr>
            <a:ln w="12700"/>
          </c:spPr>
          <c:marker>
            <c:symbol val="none"/>
          </c:marker>
          <c:xVal>
            <c:numRef>
              <c:f>'Faix 2_sblack-25775s_20160603-1'!$F$6:$F$49</c:f>
              <c:numCache>
                <c:formatCode>General</c:formatCode>
                <c:ptCount val="44"/>
                <c:pt idx="0">
                  <c:v>0</c:v>
                </c:pt>
                <c:pt idx="1">
                  <c:v>9.9999997764825804E-3</c:v>
                </c:pt>
                <c:pt idx="2">
                  <c:v>1.9999999552965102E-2</c:v>
                </c:pt>
                <c:pt idx="3">
                  <c:v>2.9999999329447701E-2</c:v>
                </c:pt>
                <c:pt idx="4">
                  <c:v>0.57199990749359098</c:v>
                </c:pt>
                <c:pt idx="5">
                  <c:v>1.1139998435974099</c:v>
                </c:pt>
                <c:pt idx="6">
                  <c:v>1.76799988746643</c:v>
                </c:pt>
                <c:pt idx="7">
                  <c:v>2.4019997119903498</c:v>
                </c:pt>
                <c:pt idx="8">
                  <c:v>3.0239996910095202</c:v>
                </c:pt>
                <c:pt idx="9">
                  <c:v>3.6199996471404998</c:v>
                </c:pt>
                <c:pt idx="10">
                  <c:v>4.2079997062683097</c:v>
                </c:pt>
                <c:pt idx="11">
                  <c:v>4.7779994010925204</c:v>
                </c:pt>
                <c:pt idx="12">
                  <c:v>5.3499994277954102</c:v>
                </c:pt>
                <c:pt idx="13">
                  <c:v>5.8839993476867596</c:v>
                </c:pt>
                <c:pt idx="14">
                  <c:v>6.4179997444152797</c:v>
                </c:pt>
                <c:pt idx="15">
                  <c:v>6.9479994773864702</c:v>
                </c:pt>
                <c:pt idx="16">
                  <c:v>7.4699993133544904</c:v>
                </c:pt>
                <c:pt idx="17">
                  <c:v>7.9799995422363201</c:v>
                </c:pt>
                <c:pt idx="18">
                  <c:v>8.4679994583129794</c:v>
                </c:pt>
                <c:pt idx="19">
                  <c:v>8.9599990844726491</c:v>
                </c:pt>
                <c:pt idx="20">
                  <c:v>9.4359989166259695</c:v>
                </c:pt>
                <c:pt idx="21">
                  <c:v>9.9119997024536097</c:v>
                </c:pt>
                <c:pt idx="22">
                  <c:v>10.3539991378784</c:v>
                </c:pt>
                <c:pt idx="23">
                  <c:v>10.8039989471435</c:v>
                </c:pt>
                <c:pt idx="24">
                  <c:v>11.187998771667401</c:v>
                </c:pt>
                <c:pt idx="25">
                  <c:v>11.557999610900801</c:v>
                </c:pt>
                <c:pt idx="26">
                  <c:v>11.8899993896484</c:v>
                </c:pt>
                <c:pt idx="27">
                  <c:v>12.2059993743896</c:v>
                </c:pt>
                <c:pt idx="28">
                  <c:v>12.409998893737701</c:v>
                </c:pt>
                <c:pt idx="29">
                  <c:v>12.635998725891101</c:v>
                </c:pt>
                <c:pt idx="30">
                  <c:v>12.7339992523193</c:v>
                </c:pt>
                <c:pt idx="31">
                  <c:v>12.809999465942299</c:v>
                </c:pt>
                <c:pt idx="32">
                  <c:v>12.931999206542899</c:v>
                </c:pt>
                <c:pt idx="33">
                  <c:v>13.0299987792968</c:v>
                </c:pt>
                <c:pt idx="34">
                  <c:v>13.095998764038001</c:v>
                </c:pt>
                <c:pt idx="35">
                  <c:v>13.199998855590801</c:v>
                </c:pt>
                <c:pt idx="36">
                  <c:v>13.3079986572265</c:v>
                </c:pt>
                <c:pt idx="37">
                  <c:v>13.451998710632299</c:v>
                </c:pt>
                <c:pt idx="38">
                  <c:v>13.623998641967701</c:v>
                </c:pt>
                <c:pt idx="39">
                  <c:v>13.8319988250732</c:v>
                </c:pt>
                <c:pt idx="40">
                  <c:v>14.0839986801147</c:v>
                </c:pt>
                <c:pt idx="41">
                  <c:v>14.3799991607666</c:v>
                </c:pt>
                <c:pt idx="42">
                  <c:v>14.7239990234375</c:v>
                </c:pt>
                <c:pt idx="43">
                  <c:v>14.9999990463256</c:v>
                </c:pt>
              </c:numCache>
            </c:numRef>
          </c:xVal>
          <c:yVal>
            <c:numRef>
              <c:f>'Faix 2_sblack-25775s_20160603-1'!$G$6:$G$49</c:f>
              <c:numCache>
                <c:formatCode>General</c:formatCode>
                <c:ptCount val="44"/>
                <c:pt idx="0">
                  <c:v>6.2164669036865199</c:v>
                </c:pt>
                <c:pt idx="1">
                  <c:v>6.2165770530700604</c:v>
                </c:pt>
                <c:pt idx="2">
                  <c:v>6.2163567543029696</c:v>
                </c:pt>
                <c:pt idx="3">
                  <c:v>6.2164669036865199</c:v>
                </c:pt>
                <c:pt idx="4">
                  <c:v>6.19250440597534</c:v>
                </c:pt>
                <c:pt idx="5">
                  <c:v>6.1706900596618599</c:v>
                </c:pt>
                <c:pt idx="6">
                  <c:v>6.1374726295471103</c:v>
                </c:pt>
                <c:pt idx="7">
                  <c:v>6.1009502410888601</c:v>
                </c:pt>
                <c:pt idx="8">
                  <c:v>6.0565500259399396</c:v>
                </c:pt>
                <c:pt idx="9">
                  <c:v>6.0100016593933097</c:v>
                </c:pt>
                <c:pt idx="10">
                  <c:v>5.9572834968566797</c:v>
                </c:pt>
                <c:pt idx="11">
                  <c:v>5.9058322906494096</c:v>
                </c:pt>
                <c:pt idx="12">
                  <c:v>5.84209728240966</c:v>
                </c:pt>
                <c:pt idx="13">
                  <c:v>5.77951860427856</c:v>
                </c:pt>
                <c:pt idx="14">
                  <c:v>5.7148466110229403</c:v>
                </c:pt>
                <c:pt idx="15">
                  <c:v>5.6472001075744602</c:v>
                </c:pt>
                <c:pt idx="16">
                  <c:v>5.5755872726440403</c:v>
                </c:pt>
                <c:pt idx="17">
                  <c:v>5.49725341796875</c:v>
                </c:pt>
                <c:pt idx="18">
                  <c:v>5.4217295646667401</c:v>
                </c:pt>
                <c:pt idx="19">
                  <c:v>5.3393197059631303</c:v>
                </c:pt>
                <c:pt idx="20">
                  <c:v>5.2586727142333896</c:v>
                </c:pt>
                <c:pt idx="21">
                  <c:v>5.1651906967162997</c:v>
                </c:pt>
                <c:pt idx="22">
                  <c:v>5.0777125358581499</c:v>
                </c:pt>
                <c:pt idx="23">
                  <c:v>4.9665474891662598</c:v>
                </c:pt>
                <c:pt idx="24">
                  <c:v>4.85725498199462</c:v>
                </c:pt>
                <c:pt idx="25">
                  <c:v>4.7327589988708496</c:v>
                </c:pt>
                <c:pt idx="26">
                  <c:v>4.6060590744018501</c:v>
                </c:pt>
                <c:pt idx="27">
                  <c:v>4.4415702819824201</c:v>
                </c:pt>
                <c:pt idx="28">
                  <c:v>4.3188366889953604</c:v>
                </c:pt>
                <c:pt idx="29">
                  <c:v>4.1181001663207999</c:v>
                </c:pt>
                <c:pt idx="30">
                  <c:v>3.9983415603637602</c:v>
                </c:pt>
                <c:pt idx="31">
                  <c:v>3.8955495357513401</c:v>
                </c:pt>
                <c:pt idx="32">
                  <c:v>3.7052798271179199</c:v>
                </c:pt>
                <c:pt idx="33">
                  <c:v>3.52029824256896</c:v>
                </c:pt>
                <c:pt idx="34">
                  <c:v>3.40439581871032</c:v>
                </c:pt>
                <c:pt idx="35">
                  <c:v>3.2359402179718</c:v>
                </c:pt>
                <c:pt idx="36">
                  <c:v>3.0926594734191801</c:v>
                </c:pt>
                <c:pt idx="37">
                  <c:v>2.9422173500061</c:v>
                </c:pt>
                <c:pt idx="38">
                  <c:v>2.8031232357025102</c:v>
                </c:pt>
                <c:pt idx="39">
                  <c:v>2.6780762672424299</c:v>
                </c:pt>
                <c:pt idx="40">
                  <c:v>2.56085133552551</c:v>
                </c:pt>
                <c:pt idx="41">
                  <c:v>2.45602107048034</c:v>
                </c:pt>
                <c:pt idx="42">
                  <c:v>2.3590683937072701</c:v>
                </c:pt>
                <c:pt idx="43">
                  <c:v>2.2936801910400302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5494272"/>
        <c:axId val="115500544"/>
      </c:scatterChart>
      <c:scatterChart>
        <c:scatterStyle val="smoothMarker"/>
        <c:varyColors val="0"/>
        <c:ser>
          <c:idx val="1"/>
          <c:order val="1"/>
          <c:tx>
            <c:strRef>
              <c:f>'Faix 2_sblack-25775s_20160603-1'!$C$5</c:f>
              <c:strCache>
                <c:ptCount val="1"/>
                <c:pt idx="0">
                  <c:v>dpH/dV</c:v>
                </c:pt>
              </c:strCache>
            </c:strRef>
          </c:tx>
          <c:spPr>
            <a:ln w="12700"/>
          </c:spPr>
          <c:marker>
            <c:symbol val="none"/>
          </c:marker>
          <c:xVal>
            <c:numRef>
              <c:f>'Faix 2_sblack-25775s_20160603-1'!$A$6:$A$38</c:f>
              <c:numCache>
                <c:formatCode>General</c:formatCode>
                <c:ptCount val="33"/>
                <c:pt idx="0">
                  <c:v>0</c:v>
                </c:pt>
                <c:pt idx="1">
                  <c:v>9.9999997764825804E-3</c:v>
                </c:pt>
                <c:pt idx="2">
                  <c:v>1.9999999552965102E-2</c:v>
                </c:pt>
                <c:pt idx="3">
                  <c:v>2.9999999329447701E-2</c:v>
                </c:pt>
                <c:pt idx="4">
                  <c:v>0.54599994421005205</c:v>
                </c:pt>
                <c:pt idx="5">
                  <c:v>1.067999958992</c:v>
                </c:pt>
                <c:pt idx="6">
                  <c:v>1.6059999465942301</c:v>
                </c:pt>
                <c:pt idx="7">
                  <c:v>2.1119999885559002</c:v>
                </c:pt>
                <c:pt idx="8">
                  <c:v>2.5779998302459699</c:v>
                </c:pt>
                <c:pt idx="9">
                  <c:v>2.9839997291564901</c:v>
                </c:pt>
                <c:pt idx="10">
                  <c:v>3.3499996662139799</c:v>
                </c:pt>
                <c:pt idx="11">
                  <c:v>3.67799973487854</c:v>
                </c:pt>
                <c:pt idx="12">
                  <c:v>3.9159996509552002</c:v>
                </c:pt>
                <c:pt idx="13">
                  <c:v>4.1399998664855904</c:v>
                </c:pt>
                <c:pt idx="14">
                  <c:v>4.3019995689392001</c:v>
                </c:pt>
                <c:pt idx="15">
                  <c:v>4.4719996452331499</c:v>
                </c:pt>
                <c:pt idx="16">
                  <c:v>4.5819997787475497</c:v>
                </c:pt>
                <c:pt idx="17">
                  <c:v>4.66999959945678</c:v>
                </c:pt>
                <c:pt idx="18">
                  <c:v>4.7519998550415004</c:v>
                </c:pt>
                <c:pt idx="19">
                  <c:v>4.8559994697570801</c:v>
                </c:pt>
                <c:pt idx="20">
                  <c:v>4.9159998893737704</c:v>
                </c:pt>
                <c:pt idx="21">
                  <c:v>4.9719996452331499</c:v>
                </c:pt>
                <c:pt idx="22">
                  <c:v>5.0559997558593697</c:v>
                </c:pt>
                <c:pt idx="23">
                  <c:v>5.1399998664855904</c:v>
                </c:pt>
                <c:pt idx="24">
                  <c:v>5.2379994392395002</c:v>
                </c:pt>
                <c:pt idx="25">
                  <c:v>5.3559994697570801</c:v>
                </c:pt>
                <c:pt idx="26">
                  <c:v>5.49999952316284</c:v>
                </c:pt>
                <c:pt idx="27">
                  <c:v>5.6799998283386204</c:v>
                </c:pt>
                <c:pt idx="28">
                  <c:v>5.8919997215270996</c:v>
                </c:pt>
                <c:pt idx="29">
                  <c:v>6.1479997634887598</c:v>
                </c:pt>
                <c:pt idx="30">
                  <c:v>6.4519996643066397</c:v>
                </c:pt>
                <c:pt idx="31">
                  <c:v>6.8039994239807102</c:v>
                </c:pt>
                <c:pt idx="32">
                  <c:v>6.9579997062683097</c:v>
                </c:pt>
              </c:numCache>
            </c:numRef>
          </c:xVal>
          <c:yVal>
            <c:numRef>
              <c:f>'Faix 2_sblack-25775s_20160603-1'!$C$6:$C$38</c:f>
              <c:numCache>
                <c:formatCode>General</c:formatCode>
                <c:ptCount val="33"/>
                <c:pt idx="0">
                  <c:v>0</c:v>
                </c:pt>
                <c:pt idx="1">
                  <c:v>3.1576294898986799</c:v>
                </c:pt>
                <c:pt idx="2">
                  <c:v>3.6753273010253902</c:v>
                </c:pt>
                <c:pt idx="3">
                  <c:v>3.38188123703002</c:v>
                </c:pt>
                <c:pt idx="4">
                  <c:v>3.3377614021301198</c:v>
                </c:pt>
                <c:pt idx="5">
                  <c:v>3.9930820465087802</c:v>
                </c:pt>
                <c:pt idx="6">
                  <c:v>4.9246940612792898</c:v>
                </c:pt>
                <c:pt idx="7">
                  <c:v>6.0311875343322701</c:v>
                </c:pt>
                <c:pt idx="8">
                  <c:v>7.4196958541870099</c:v>
                </c:pt>
                <c:pt idx="9">
                  <c:v>9.1675634384155202</c:v>
                </c:pt>
                <c:pt idx="10">
                  <c:v>11.4737644195556</c:v>
                </c:pt>
                <c:pt idx="11">
                  <c:v>14.3276653289794</c:v>
                </c:pt>
                <c:pt idx="12">
                  <c:v>17.5128173828125</c:v>
                </c:pt>
                <c:pt idx="13">
                  <c:v>20.932085037231399</c:v>
                </c:pt>
                <c:pt idx="14">
                  <c:v>24.8819370269775</c:v>
                </c:pt>
                <c:pt idx="15">
                  <c:v>29.385107040405199</c:v>
                </c:pt>
                <c:pt idx="16">
                  <c:v>33.550853729247997</c:v>
                </c:pt>
                <c:pt idx="17">
                  <c:v>36.976715087890597</c:v>
                </c:pt>
                <c:pt idx="18">
                  <c:v>40.439346313476499</c:v>
                </c:pt>
                <c:pt idx="19">
                  <c:v>43.827404022216797</c:v>
                </c:pt>
                <c:pt idx="20">
                  <c:v>45.807357788085902</c:v>
                </c:pt>
                <c:pt idx="21">
                  <c:v>45.800178527832003</c:v>
                </c:pt>
                <c:pt idx="22">
                  <c:v>43.955661773681598</c:v>
                </c:pt>
                <c:pt idx="23">
                  <c:v>40.2561836242675</c:v>
                </c:pt>
                <c:pt idx="24">
                  <c:v>34.921901702880803</c:v>
                </c:pt>
                <c:pt idx="25">
                  <c:v>28.991519927978501</c:v>
                </c:pt>
                <c:pt idx="26">
                  <c:v>23.559581756591701</c:v>
                </c:pt>
                <c:pt idx="27">
                  <c:v>18.920089721679599</c:v>
                </c:pt>
                <c:pt idx="28">
                  <c:v>14.942456245422299</c:v>
                </c:pt>
                <c:pt idx="29">
                  <c:v>11.653312683105399</c:v>
                </c:pt>
                <c:pt idx="30">
                  <c:v>9.2848014831542898</c:v>
                </c:pt>
                <c:pt idx="31">
                  <c:v>0</c:v>
                </c:pt>
                <c:pt idx="32">
                  <c:v>0</c:v>
                </c:pt>
              </c:numCache>
            </c:numRef>
          </c:yVal>
          <c:smooth val="1"/>
        </c:ser>
        <c:ser>
          <c:idx val="3"/>
          <c:order val="3"/>
          <c:tx>
            <c:v>dpH/dv, blank</c:v>
          </c:tx>
          <c:spPr>
            <a:ln w="12700"/>
          </c:spPr>
          <c:marker>
            <c:symbol val="none"/>
          </c:marker>
          <c:xVal>
            <c:numRef>
              <c:f>'Faix 2_sblack-25775s_20160603-1'!$F$6:$F$49</c:f>
              <c:numCache>
                <c:formatCode>General</c:formatCode>
                <c:ptCount val="44"/>
                <c:pt idx="0">
                  <c:v>0</c:v>
                </c:pt>
                <c:pt idx="1">
                  <c:v>9.9999997764825804E-3</c:v>
                </c:pt>
                <c:pt idx="2">
                  <c:v>1.9999999552965102E-2</c:v>
                </c:pt>
                <c:pt idx="3">
                  <c:v>2.9999999329447701E-2</c:v>
                </c:pt>
                <c:pt idx="4">
                  <c:v>0.57199990749359098</c:v>
                </c:pt>
                <c:pt idx="5">
                  <c:v>1.1139998435974099</c:v>
                </c:pt>
                <c:pt idx="6">
                  <c:v>1.76799988746643</c:v>
                </c:pt>
                <c:pt idx="7">
                  <c:v>2.4019997119903498</c:v>
                </c:pt>
                <c:pt idx="8">
                  <c:v>3.0239996910095202</c:v>
                </c:pt>
                <c:pt idx="9">
                  <c:v>3.6199996471404998</c:v>
                </c:pt>
                <c:pt idx="10">
                  <c:v>4.2079997062683097</c:v>
                </c:pt>
                <c:pt idx="11">
                  <c:v>4.7779994010925204</c:v>
                </c:pt>
                <c:pt idx="12">
                  <c:v>5.3499994277954102</c:v>
                </c:pt>
                <c:pt idx="13">
                  <c:v>5.8839993476867596</c:v>
                </c:pt>
                <c:pt idx="14">
                  <c:v>6.4179997444152797</c:v>
                </c:pt>
                <c:pt idx="15">
                  <c:v>6.9479994773864702</c:v>
                </c:pt>
                <c:pt idx="16">
                  <c:v>7.4699993133544904</c:v>
                </c:pt>
                <c:pt idx="17">
                  <c:v>7.9799995422363201</c:v>
                </c:pt>
                <c:pt idx="18">
                  <c:v>8.4679994583129794</c:v>
                </c:pt>
                <c:pt idx="19">
                  <c:v>8.9599990844726491</c:v>
                </c:pt>
                <c:pt idx="20">
                  <c:v>9.4359989166259695</c:v>
                </c:pt>
                <c:pt idx="21">
                  <c:v>9.9119997024536097</c:v>
                </c:pt>
                <c:pt idx="22">
                  <c:v>10.3539991378784</c:v>
                </c:pt>
                <c:pt idx="23">
                  <c:v>10.8039989471435</c:v>
                </c:pt>
                <c:pt idx="24">
                  <c:v>11.187998771667401</c:v>
                </c:pt>
                <c:pt idx="25">
                  <c:v>11.557999610900801</c:v>
                </c:pt>
                <c:pt idx="26">
                  <c:v>11.8899993896484</c:v>
                </c:pt>
                <c:pt idx="27">
                  <c:v>12.2059993743896</c:v>
                </c:pt>
                <c:pt idx="28">
                  <c:v>12.409998893737701</c:v>
                </c:pt>
                <c:pt idx="29">
                  <c:v>12.635998725891101</c:v>
                </c:pt>
                <c:pt idx="30">
                  <c:v>12.7339992523193</c:v>
                </c:pt>
                <c:pt idx="31">
                  <c:v>12.809999465942299</c:v>
                </c:pt>
                <c:pt idx="32">
                  <c:v>12.931999206542899</c:v>
                </c:pt>
                <c:pt idx="33">
                  <c:v>13.0299987792968</c:v>
                </c:pt>
                <c:pt idx="34">
                  <c:v>13.095998764038001</c:v>
                </c:pt>
                <c:pt idx="35">
                  <c:v>13.199998855590801</c:v>
                </c:pt>
                <c:pt idx="36">
                  <c:v>13.3079986572265</c:v>
                </c:pt>
                <c:pt idx="37">
                  <c:v>13.451998710632299</c:v>
                </c:pt>
                <c:pt idx="38">
                  <c:v>13.623998641967701</c:v>
                </c:pt>
                <c:pt idx="39">
                  <c:v>13.8319988250732</c:v>
                </c:pt>
                <c:pt idx="40">
                  <c:v>14.0839986801147</c:v>
                </c:pt>
                <c:pt idx="41">
                  <c:v>14.3799991607666</c:v>
                </c:pt>
                <c:pt idx="42">
                  <c:v>14.7239990234375</c:v>
                </c:pt>
                <c:pt idx="43">
                  <c:v>14.9999990463256</c:v>
                </c:pt>
              </c:numCache>
            </c:numRef>
          </c:xVal>
          <c:yVal>
            <c:numRef>
              <c:f>'Faix 2_sblack-25775s_20160603-1'!$H$6:$H$49</c:f>
              <c:numCache>
                <c:formatCode>General</c:formatCode>
                <c:ptCount val="44"/>
                <c:pt idx="0">
                  <c:v>0</c:v>
                </c:pt>
                <c:pt idx="1">
                  <c:v>3.1983950138092001</c:v>
                </c:pt>
                <c:pt idx="2">
                  <c:v>3.3686215877532901</c:v>
                </c:pt>
                <c:pt idx="3">
                  <c:v>2.5489716529846098</c:v>
                </c:pt>
                <c:pt idx="4">
                  <c:v>1.77113461494445</c:v>
                </c:pt>
                <c:pt idx="5">
                  <c:v>1.6230117082595801</c:v>
                </c:pt>
                <c:pt idx="6">
                  <c:v>1.8532253503799401</c:v>
                </c:pt>
                <c:pt idx="7">
                  <c:v>2.1499638557434002</c:v>
                </c:pt>
                <c:pt idx="8">
                  <c:v>2.4501216411590501</c:v>
                </c:pt>
                <c:pt idx="9">
                  <c:v>2.70951128005981</c:v>
                </c:pt>
                <c:pt idx="10">
                  <c:v>2.9498660564422599</c:v>
                </c:pt>
                <c:pt idx="11">
                  <c:v>3.2570092678070002</c:v>
                </c:pt>
                <c:pt idx="12">
                  <c:v>3.5732626914978001</c:v>
                </c:pt>
                <c:pt idx="13">
                  <c:v>3.7833268642425502</c:v>
                </c:pt>
                <c:pt idx="14">
                  <c:v>3.9552199840545601</c:v>
                </c:pt>
                <c:pt idx="15">
                  <c:v>4.2067408561706499</c:v>
                </c:pt>
                <c:pt idx="16">
                  <c:v>4.5198950767517001</c:v>
                </c:pt>
                <c:pt idx="17">
                  <c:v>4.7938094139099103</c:v>
                </c:pt>
                <c:pt idx="18">
                  <c:v>5.0123643875121999</c:v>
                </c:pt>
                <c:pt idx="19">
                  <c:v>5.2735109329223597</c:v>
                </c:pt>
                <c:pt idx="20">
                  <c:v>5.6374955177307102</c:v>
                </c:pt>
                <c:pt idx="21">
                  <c:v>6.1270995140075604</c:v>
                </c:pt>
                <c:pt idx="22">
                  <c:v>6.8966355323791504</c:v>
                </c:pt>
                <c:pt idx="23">
                  <c:v>7.9973254203796298</c:v>
                </c:pt>
                <c:pt idx="24">
                  <c:v>9.2498836517333896</c:v>
                </c:pt>
                <c:pt idx="25">
                  <c:v>10.829631805419901</c:v>
                </c:pt>
                <c:pt idx="26">
                  <c:v>13.078330039978001</c:v>
                </c:pt>
                <c:pt idx="27">
                  <c:v>16.192518234252901</c:v>
                </c:pt>
                <c:pt idx="28">
                  <c:v>20.7998332977294</c:v>
                </c:pt>
                <c:pt idx="29">
                  <c:v>26.261795043945298</c:v>
                </c:pt>
                <c:pt idx="30">
                  <c:v>30.662714004516602</c:v>
                </c:pt>
                <c:pt idx="31">
                  <c:v>34.115379333496001</c:v>
                </c:pt>
                <c:pt idx="32">
                  <c:v>37.087352752685497</c:v>
                </c:pt>
                <c:pt idx="33">
                  <c:v>38.242176055908203</c:v>
                </c:pt>
                <c:pt idx="34">
                  <c:v>36.914356231689403</c:v>
                </c:pt>
                <c:pt idx="35">
                  <c:v>33.699813842773402</c:v>
                </c:pt>
                <c:pt idx="36">
                  <c:v>29.227413177490199</c:v>
                </c:pt>
                <c:pt idx="37">
                  <c:v>24.239051818847599</c:v>
                </c:pt>
                <c:pt idx="38">
                  <c:v>19.474124908447202</c:v>
                </c:pt>
                <c:pt idx="39">
                  <c:v>15.3644304275512</c:v>
                </c:pt>
                <c:pt idx="40">
                  <c:v>12.108492851257299</c:v>
                </c:pt>
                <c:pt idx="41">
                  <c:v>9.6690912246704102</c:v>
                </c:pt>
                <c:pt idx="42">
                  <c:v>0</c:v>
                </c:pt>
                <c:pt idx="43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5512448"/>
        <c:axId val="115502464"/>
      </c:scatterChart>
      <c:valAx>
        <c:axId val="115494272"/>
        <c:scaling>
          <c:orientation val="minMax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Volume HCl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15500544"/>
        <c:crosses val="autoZero"/>
        <c:crossBetween val="midCat"/>
      </c:valAx>
      <c:valAx>
        <c:axId val="11550054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pH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15494272"/>
        <c:crosses val="autoZero"/>
        <c:crossBetween val="midCat"/>
      </c:valAx>
      <c:valAx>
        <c:axId val="11550246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crossAx val="115512448"/>
        <c:crosses val="max"/>
        <c:crossBetween val="midCat"/>
      </c:valAx>
      <c:valAx>
        <c:axId val="115512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550246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noFill/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0.62475</cdr:x>
      <cdr:y>0.15419</cdr:y>
    </cdr:from>
    <cdr:to>
      <cdr:x>0.72487</cdr:x>
      <cdr:y>0.20171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5355674" y="898659"/>
          <a:ext cx="85825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b="0" cap="none" spc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/>
            </a:rPr>
            <a:t>Blank</a:t>
          </a:r>
        </a:p>
      </cdr:txBody>
    </cdr:sp>
  </cdr:relSizeAnchor>
  <cdr:relSizeAnchor xmlns:cdr="http://schemas.openxmlformats.org/drawingml/2006/chartDrawing">
    <cdr:from>
      <cdr:x>0.19795</cdr:x>
      <cdr:y>0.11335</cdr:y>
    </cdr:from>
    <cdr:to>
      <cdr:x>0.30776</cdr:x>
      <cdr:y>0.16088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1696958" y="660648"/>
          <a:ext cx="94128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b="1" cap="none" spc="0">
              <a:ln w="12700">
                <a:noFill/>
                <a:prstDash val="solid"/>
              </a:ln>
              <a:solidFill>
                <a:schemeClr val="tx1"/>
              </a:solidFill>
              <a:effectLst/>
            </a:rPr>
            <a:t>Pyrolysis oil</a:t>
          </a:r>
        </a:p>
      </cdr:txBody>
    </cdr:sp>
  </cdr:relSizeAnchor>
  <cdr:relSizeAnchor xmlns:cdr="http://schemas.openxmlformats.org/drawingml/2006/chartDrawing">
    <cdr:from>
      <cdr:x>0.62475</cdr:x>
      <cdr:y>0.15419</cdr:y>
    </cdr:from>
    <cdr:to>
      <cdr:x>0.72487</cdr:x>
      <cdr:y>0.20171</cdr:y>
    </cdr:to>
    <cdr:sp macro="" textlink="">
      <cdr:nvSpPr>
        <cdr:cNvPr id="2" name="Rectangle 2"/>
        <cdr:cNvSpPr/>
      </cdr:nvSpPr>
      <cdr:spPr>
        <a:xfrm xmlns:a="http://schemas.openxmlformats.org/drawingml/2006/main">
          <a:off x="5355674" y="898659"/>
          <a:ext cx="85825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b="0" cap="none" spc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/>
            </a:rPr>
            <a:t>Blank</a:t>
          </a:r>
        </a:p>
      </cdr:txBody>
    </cdr:sp>
  </cdr:relSizeAnchor>
  <cdr:relSizeAnchor xmlns:cdr="http://schemas.openxmlformats.org/drawingml/2006/chartDrawing">
    <cdr:from>
      <cdr:x>0.19795</cdr:x>
      <cdr:y>0.11335</cdr:y>
    </cdr:from>
    <cdr:to>
      <cdr:x>0.30776</cdr:x>
      <cdr:y>0.16088</cdr:y>
    </cdr:to>
    <cdr:sp macro="" textlink="">
      <cdr:nvSpPr>
        <cdr:cNvPr id="5" name="Rectangle 3"/>
        <cdr:cNvSpPr/>
      </cdr:nvSpPr>
      <cdr:spPr>
        <a:xfrm xmlns:a="http://schemas.openxmlformats.org/drawingml/2006/main">
          <a:off x="1696958" y="660648"/>
          <a:ext cx="94128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200" b="1" cap="none" spc="0">
              <a:ln w="12700">
                <a:noFill/>
                <a:prstDash val="solid"/>
              </a:ln>
              <a:solidFill>
                <a:schemeClr val="tx1"/>
              </a:solidFill>
              <a:effectLst/>
            </a:rPr>
            <a:t>Pyrolysis oil</a:t>
          </a:r>
        </a:p>
      </cdr:txBody>
    </cdr:sp>
  </cdr:relSizeAnchor>
  <cdr:relSizeAnchor xmlns:cdr="http://schemas.openxmlformats.org/drawingml/2006/chartDrawing">
    <cdr:from>
      <cdr:x>0.45077</cdr:x>
      <cdr:y>0.77785</cdr:y>
    </cdr:from>
    <cdr:to>
      <cdr:x>0.79876</cdr:x>
      <cdr:y>0.89105</cdr:y>
    </cdr:to>
    <cdr:sp macro="" textlink="">
      <cdr:nvSpPr>
        <cdr:cNvPr id="6" name="Rectangle 5"/>
        <cdr:cNvSpPr/>
      </cdr:nvSpPr>
      <cdr:spPr>
        <a:xfrm xmlns:a="http://schemas.openxmlformats.org/drawingml/2006/main">
          <a:off x="3860799" y="4533598"/>
          <a:ext cx="2980569" cy="65979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 sz="1200" b="0" cap="none" spc="0">
            <a:ln w="12700">
              <a:solidFill>
                <a:schemeClr val="tx1"/>
              </a:solidFill>
              <a:prstDash val="solid"/>
            </a:ln>
            <a:solidFill>
              <a:schemeClr val="tx1"/>
            </a:solidFill>
            <a:effectLst/>
          </a:endParaRPr>
        </a:p>
      </cdr:txBody>
    </cdr:sp>
  </cdr:relSizeAnchor>
  <cdr:relSizeAnchor xmlns:cdr="http://schemas.openxmlformats.org/drawingml/2006/chartDrawing">
    <cdr:from>
      <cdr:x>0.00593</cdr:x>
      <cdr:y>0.00872</cdr:y>
    </cdr:from>
    <cdr:to>
      <cdr:x>0.10605</cdr:x>
      <cdr:y>0.05624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50800" y="50800"/>
          <a:ext cx="857522" cy="2769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 sz="1200" b="0" cap="none" spc="0">
            <a:ln w="12700">
              <a:solidFill>
                <a:schemeClr val="tx1"/>
              </a:solidFill>
              <a:prstDash val="solid"/>
            </a:ln>
            <a:solidFill>
              <a:schemeClr val="tx1"/>
            </a:solidFill>
            <a:effectLst/>
          </a:endParaRPr>
        </a:p>
      </cdr:txBody>
    </cdr:sp>
  </cdr:relSizeAnchor>
  <cdr:relSizeAnchor xmlns:cdr="http://schemas.openxmlformats.org/drawingml/2006/chartDrawing">
    <cdr:from>
      <cdr:x>0.28034</cdr:x>
      <cdr:y>0.0763</cdr:y>
    </cdr:from>
    <cdr:to>
      <cdr:x>0.28034</cdr:x>
      <cdr:y>0.82686</cdr:y>
    </cdr:to>
    <cdr:cxnSp macro="">
      <cdr:nvCxnSpPr>
        <cdr:cNvPr id="10" name="Straight Connector 9"/>
        <cdr:cNvCxnSpPr/>
      </cdr:nvCxnSpPr>
      <cdr:spPr>
        <a:xfrm xmlns:a="http://schemas.openxmlformats.org/drawingml/2006/main">
          <a:off x="2431207" y="480247"/>
          <a:ext cx="0" cy="4724400"/>
        </a:xfrm>
        <a:prstGeom xmlns:a="http://schemas.openxmlformats.org/drawingml/2006/main" prst="line">
          <a:avLst/>
        </a:prstGeom>
        <a:ln xmlns:a="http://schemas.openxmlformats.org/drawingml/2006/main" w="25400"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0.66694</cdr:x>
      <cdr:y>0.0763</cdr:y>
    </cdr:from>
    <cdr:to>
      <cdr:x>0.66694</cdr:x>
      <cdr:y>0.82686</cdr:y>
    </cdr:to>
    <cdr:cxnSp macro="">
      <cdr:nvCxnSpPr>
        <cdr:cNvPr id="11" name="Straight Connector 10"/>
        <cdr:cNvCxnSpPr/>
      </cdr:nvCxnSpPr>
      <cdr:spPr>
        <a:xfrm xmlns:a="http://schemas.openxmlformats.org/drawingml/2006/main">
          <a:off x="5784007" y="480247"/>
          <a:ext cx="0" cy="4724400"/>
        </a:xfrm>
        <a:prstGeom xmlns:a="http://schemas.openxmlformats.org/drawingml/2006/main" prst="line">
          <a:avLst/>
        </a:prstGeom>
        <a:ln xmlns:a="http://schemas.openxmlformats.org/drawingml/2006/main" w="25400"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0.33306</cdr:x>
      <cdr:y>0.40315</cdr:y>
    </cdr:from>
    <cdr:to>
      <cdr:x>0.62301</cdr:x>
      <cdr:y>0.52421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888407" y="2537647"/>
          <a:ext cx="2514600" cy="762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The inflection point of each titration lies at the peak of the first derivative curve, as shown by the dotted lines</a:t>
          </a:r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3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0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4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05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8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71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89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8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5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7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07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7746E-F3D8-468A-AF6C-AA81E9D552E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0510B-0043-44EC-BD0F-7ED5196DF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02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497584"/>
              </p:ext>
            </p:extLst>
          </p:nvPr>
        </p:nvGraphicFramePr>
        <p:xfrm>
          <a:off x="1371600" y="1828800"/>
          <a:ext cx="6393180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8510"/>
                <a:gridCol w="778510"/>
                <a:gridCol w="778510"/>
                <a:gridCol w="784860"/>
                <a:gridCol w="937260"/>
                <a:gridCol w="778510"/>
                <a:gridCol w="778510"/>
                <a:gridCol w="778510"/>
              </a:tblGrid>
              <a:tr h="1790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Sample</a:t>
                      </a:r>
                      <a:endParaRPr lang="en-US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Wt (g)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Ep (mL)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Avg</a:t>
                      </a:r>
                      <a:r>
                        <a:rPr lang="en-US" sz="1200" dirty="0">
                          <a:effectLst/>
                        </a:rPr>
                        <a:t> (mL)</a:t>
                      </a:r>
                      <a:endParaRPr lang="en-US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 dev (mL)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Carbonyl (mmol/g)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Avg (mmol/g)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std dev (mmol/g)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790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Blank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13.0413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</a:tr>
              <a:tr h="1790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13.0279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</a:tr>
              <a:tr h="1790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13.0002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</a:tr>
              <a:tr h="1790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12.9645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13.0085</a:t>
                      </a:r>
                      <a:endParaRPr lang="en-US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0.0339</a:t>
                      </a:r>
                      <a:endParaRPr lang="en-US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</a:tr>
              <a:tr h="1790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Pyrolysis oil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0.1148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4.8909</a:t>
                      </a:r>
                      <a:endParaRPr lang="en-US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4.9724</a:t>
                      </a:r>
                      <a:endParaRPr lang="en-US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</a:tr>
              <a:tr h="1790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0.1188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4.8672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4.8190</a:t>
                      </a:r>
                      <a:endParaRPr lang="en-US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</a:tr>
              <a:tr h="1790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0.1108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4.8689</a:t>
                      </a:r>
                      <a:endParaRPr lang="en-US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mbri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5.1659</a:t>
                      </a:r>
                      <a:endParaRPr lang="en-US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4.9858</a:t>
                      </a:r>
                      <a:endParaRPr lang="en-US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0.1738</a:t>
                      </a:r>
                      <a:endParaRPr lang="en-US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33800" y="2702380"/>
            <a:ext cx="7620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13.0085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971800" y="2979379"/>
            <a:ext cx="7620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4.8909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2993279"/>
            <a:ext cx="7620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0.1148</a:t>
            </a:r>
            <a:endParaRPr lang="en-US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59900" y="4095600"/>
                <a:ext cx="7543800" cy="15456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𝐶𝑂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 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/>
                                        </a:rPr>
                                        <m:t>EP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𝐵𝐴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𝐸𝑃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i="1">
                          <a:latin typeface="Cambria Math"/>
                        </a:rPr>
                        <m:t>∗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𝑎𝑐𝑖𝑑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EP</a:t>
                </a:r>
                <a:r>
                  <a:rPr lang="en-US" baseline="-25000" dirty="0" smtClean="0"/>
                  <a:t>BA</a:t>
                </a:r>
                <a:r>
                  <a:rPr lang="en-US" dirty="0" smtClean="0"/>
                  <a:t> = 13.0085 mL; EP = 4.8909 mL; w</a:t>
                </a:r>
                <a:r>
                  <a:rPr lang="en-US" baseline="-25000" dirty="0" smtClean="0"/>
                  <a:t>3</a:t>
                </a:r>
                <a:r>
                  <a:rPr lang="en-US" dirty="0" smtClean="0"/>
                  <a:t> = 0.1148; [acid]= 0.07032 </a:t>
                </a:r>
                <a:r>
                  <a:rPr lang="en-US" dirty="0" err="1" smtClean="0"/>
                  <a:t>mol</a:t>
                </a:r>
                <a:r>
                  <a:rPr lang="en-US" dirty="0" smtClean="0"/>
                  <a:t>/L</a:t>
                </a:r>
              </a:p>
              <a:p>
                <a:r>
                  <a:rPr lang="en-US" dirty="0" smtClean="0"/>
                  <a:t>This calculation yields a carbonyl content of 4.9724 </a:t>
                </a:r>
                <a:r>
                  <a:rPr lang="en-US" dirty="0" err="1" smtClean="0"/>
                  <a:t>mmol</a:t>
                </a:r>
                <a:r>
                  <a:rPr lang="en-US" dirty="0" smtClean="0"/>
                  <a:t>/g</a:t>
                </a:r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900" y="4095600"/>
                <a:ext cx="7543800" cy="1545680"/>
              </a:xfrm>
              <a:prstGeom prst="rect">
                <a:avLst/>
              </a:prstGeom>
              <a:blipFill rotWithShape="1">
                <a:blip r:embed="rId2"/>
                <a:stretch>
                  <a:fillRect l="-728" b="-55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486400" y="2993278"/>
            <a:ext cx="7620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4.9724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8418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743947"/>
              </p:ext>
            </p:extLst>
          </p:nvPr>
        </p:nvGraphicFramePr>
        <p:xfrm>
          <a:off x="235793" y="281753"/>
          <a:ext cx="8672413" cy="6294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254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116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141</Words>
  <Application>Microsoft Office PowerPoint</Application>
  <PresentationFormat>On-screen Show (4:3)</PresentationFormat>
  <Paragraphs>48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NREL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Ferrell</dc:creator>
  <cp:lastModifiedBy>Jack Ferrell</cp:lastModifiedBy>
  <cp:revision>9</cp:revision>
  <dcterms:created xsi:type="dcterms:W3CDTF">2016-12-06T17:46:16Z</dcterms:created>
  <dcterms:modified xsi:type="dcterms:W3CDTF">2016-12-07T17:33:15Z</dcterms:modified>
</cp:coreProperties>
</file>