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72" y="12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de-DE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E30DED77-E4C6-453F-BD9F-5EEBCC0A83B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132412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eaLnBrk="1"/>
            <a:fld id="{50D225DB-DF2D-4F60-8127-FF5C6B828C05}" type="slidenum">
              <a:rPr lang="de-DE" altLang="de-DE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de-DE" altLang="de-DE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09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E815F-B71A-41D1-AA56-742EB34B0B8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6689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AFC02-3179-4369-85A9-BABAF100638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6555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604963"/>
            <a:ext cx="2055813" cy="45243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9800" cy="45243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7FE5A-4A43-4CE5-BBEC-A4F8DFC54FB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24764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0813" cy="146843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E1718-CB05-4B97-AD24-CE799CFE9E3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8494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1865C-E961-454A-BC28-F1BFAD6B537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01679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28A4B-746A-4449-AB58-AB5B3CF3A7B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68250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F8D40-899C-47A9-9887-89B739E5463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2877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07EF7-8076-4667-B6F1-092DD923F7B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15652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FDD43-5223-47F1-A9AA-C5313E5901F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37046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F8A97-BA13-425E-BD8F-46EC178CDB2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72594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F11EB-B168-4CCE-BD06-2531BDD01E6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57119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110B7-96D2-424E-8DAC-7DF50E3EF5E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2540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70813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das Format des Titeltextes zu bearbeitenTitelmasterformat durch Klicken bearbeiten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  <a:tab pos="1447800" algn="l"/>
              </a:tabLst>
              <a:defRPr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de-DE" altLang="de-DE"/>
              <a:t>04.03.16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  <a:tab pos="1447800" algn="l"/>
              </a:tabLst>
              <a:defRPr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411882B6-0A02-4E46-990D-6618C6DC9B8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die Formate des Gliederungstextes zu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Siebente Gliederungsebene</a:t>
            </a:r>
          </a:p>
          <a:p>
            <a:pPr lvl="4"/>
            <a:r>
              <a:rPr lang="en-GB" altLang="de-DE" smtClean="0"/>
              <a:t>Achte Gliederungsebene</a:t>
            </a:r>
          </a:p>
          <a:p>
            <a:pPr lvl="4"/>
            <a:r>
              <a:rPr lang="en-GB" altLang="de-DE" smtClean="0"/>
              <a:t>Neunte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cs typeface="Arial Unicode MS" charset="0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cs typeface="Arial Unicode MS" charset="0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cs typeface="Arial Unicode MS" charset="0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cs typeface="Arial Unicode MS" charset="0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cs typeface="Arial Unicode MS" charset="0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cs typeface="Arial Unicode MS" charset="0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cs typeface="Arial Unicode MS" charset="0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6372200" y="2576513"/>
            <a:ext cx="1440458" cy="5762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00206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6531180" y="2689225"/>
            <a:ext cx="1207680" cy="367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dirty="0" err="1">
                <a:solidFill>
                  <a:srgbClr val="000000"/>
                </a:solidFill>
              </a:rPr>
              <a:t>l</a:t>
            </a:r>
            <a:r>
              <a:rPr lang="de-DE" altLang="de-DE" dirty="0" err="1" smtClean="0">
                <a:solidFill>
                  <a:srgbClr val="000000"/>
                </a:solidFill>
              </a:rPr>
              <a:t>aboratory</a:t>
            </a:r>
            <a:endParaRPr lang="de-DE" altLang="de-DE" dirty="0">
              <a:solidFill>
                <a:srgbClr val="000000"/>
              </a:solidFill>
            </a:endParaRPr>
          </a:p>
        </p:txBody>
      </p:sp>
      <p:sp>
        <p:nvSpPr>
          <p:cNvPr id="2052" name="AutoShape 3"/>
          <p:cNvSpPr>
            <a:spLocks noChangeArrowheads="1"/>
          </p:cNvSpPr>
          <p:nvPr/>
        </p:nvSpPr>
        <p:spPr bwMode="auto">
          <a:xfrm>
            <a:off x="3995738" y="3959225"/>
            <a:ext cx="1223962" cy="5762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00206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4177239" y="4049713"/>
            <a:ext cx="976848" cy="367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smtClean="0">
                <a:solidFill>
                  <a:srgbClr val="000000"/>
                </a:solidFill>
              </a:rPr>
              <a:t>CT/MRI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2054" name="AutoShape 5"/>
          <p:cNvSpPr>
            <a:spLocks noChangeArrowheads="1"/>
          </p:cNvSpPr>
          <p:nvPr/>
        </p:nvSpPr>
        <p:spPr bwMode="auto">
          <a:xfrm>
            <a:off x="3140075" y="673100"/>
            <a:ext cx="1865313" cy="102711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00206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3338503" y="782638"/>
            <a:ext cx="1468457" cy="829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sz="1600" dirty="0" err="1">
                <a:solidFill>
                  <a:srgbClr val="000000"/>
                </a:solidFill>
              </a:rPr>
              <a:t>s</a:t>
            </a:r>
            <a:r>
              <a:rPr lang="de-DE" altLang="de-DE" sz="1600" dirty="0" err="1" smtClean="0">
                <a:solidFill>
                  <a:srgbClr val="000000"/>
                </a:solidFill>
              </a:rPr>
              <a:t>troke</a:t>
            </a:r>
            <a:r>
              <a:rPr lang="de-DE" altLang="de-DE" sz="1600" dirty="0" smtClean="0">
                <a:solidFill>
                  <a:srgbClr val="000000"/>
                </a:solidFill>
              </a:rPr>
              <a:t> </a:t>
            </a:r>
            <a:r>
              <a:rPr lang="de-DE" altLang="de-DE" sz="1600" dirty="0" err="1" smtClean="0">
                <a:solidFill>
                  <a:srgbClr val="000000"/>
                </a:solidFill>
              </a:rPr>
              <a:t>patient</a:t>
            </a:r>
            <a:endParaRPr lang="de-DE" altLang="de-DE" sz="1600" dirty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600" b="1" dirty="0">
                <a:solidFill>
                  <a:srgbClr val="000000"/>
                </a:solidFill>
              </a:rPr>
              <a:t>t</a:t>
            </a:r>
            <a:r>
              <a:rPr lang="de-DE" altLang="de-DE" sz="1600" b="1" dirty="0" smtClean="0">
                <a:solidFill>
                  <a:srgbClr val="000000"/>
                </a:solidFill>
              </a:rPr>
              <a:t>ime </a:t>
            </a:r>
            <a:r>
              <a:rPr lang="de-DE" altLang="de-DE" sz="1600" b="1" dirty="0" err="1" smtClean="0">
                <a:solidFill>
                  <a:srgbClr val="000000"/>
                </a:solidFill>
              </a:rPr>
              <a:t>window</a:t>
            </a:r>
            <a:endParaRPr lang="de-DE" altLang="de-DE" sz="1600" b="1" dirty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600" b="1" dirty="0">
                <a:solidFill>
                  <a:srgbClr val="000000"/>
                </a:solidFill>
              </a:rPr>
              <a:t>&lt; 6 h</a:t>
            </a:r>
          </a:p>
        </p:txBody>
      </p:sp>
      <p:cxnSp>
        <p:nvCxnSpPr>
          <p:cNvPr id="2056" name="AutoShape 7"/>
          <p:cNvCxnSpPr>
            <a:cxnSpLocks noChangeShapeType="1"/>
          </p:cNvCxnSpPr>
          <p:nvPr/>
        </p:nvCxnSpPr>
        <p:spPr bwMode="auto">
          <a:xfrm rot="5400000">
            <a:off x="3671888" y="2898775"/>
            <a:ext cx="1871662" cy="1588"/>
          </a:xfrm>
          <a:prstGeom prst="bentConnector2">
            <a:avLst/>
          </a:prstGeom>
          <a:noFill/>
          <a:ln w="22320">
            <a:solidFill>
              <a:srgbClr val="00206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057" name="AutoShape 8"/>
          <p:cNvSpPr>
            <a:spLocks noChangeArrowheads="1"/>
          </p:cNvSpPr>
          <p:nvPr/>
        </p:nvSpPr>
        <p:spPr bwMode="auto">
          <a:xfrm>
            <a:off x="5728728" y="1268760"/>
            <a:ext cx="1579576" cy="5762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00206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2058" name="Rectangle 9"/>
          <p:cNvSpPr>
            <a:spLocks noChangeArrowheads="1"/>
          </p:cNvSpPr>
          <p:nvPr/>
        </p:nvSpPr>
        <p:spPr bwMode="auto">
          <a:xfrm>
            <a:off x="5741552" y="1384648"/>
            <a:ext cx="1553928" cy="367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dirty="0" err="1">
                <a:solidFill>
                  <a:srgbClr val="000000"/>
                </a:solidFill>
              </a:rPr>
              <a:t>b</a:t>
            </a:r>
            <a:r>
              <a:rPr lang="de-DE" altLang="de-DE" dirty="0" err="1" smtClean="0">
                <a:solidFill>
                  <a:srgbClr val="000000"/>
                </a:solidFill>
              </a:rPr>
              <a:t>lood</a:t>
            </a:r>
            <a:r>
              <a:rPr lang="de-DE" altLang="de-DE" dirty="0" smtClean="0">
                <a:solidFill>
                  <a:srgbClr val="000000"/>
                </a:solidFill>
              </a:rPr>
              <a:t> sample</a:t>
            </a:r>
            <a:endParaRPr lang="de-DE" altLang="de-DE" dirty="0">
              <a:solidFill>
                <a:srgbClr val="000000"/>
              </a:solidFill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1475656" y="1772816"/>
            <a:ext cx="1476984" cy="367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b="1" dirty="0" err="1" smtClean="0">
                <a:solidFill>
                  <a:srgbClr val="000000"/>
                </a:solidFill>
              </a:rPr>
              <a:t>Paramedics</a:t>
            </a:r>
            <a:endParaRPr lang="de-DE" altLang="de-DE" b="1" dirty="0">
              <a:solidFill>
                <a:srgbClr val="000000"/>
              </a:solidFill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1806026" y="2420888"/>
            <a:ext cx="1528280" cy="644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b="1" dirty="0" smtClean="0">
                <a:solidFill>
                  <a:srgbClr val="000000"/>
                </a:solidFill>
              </a:rPr>
              <a:t>SU resident/</a:t>
            </a:r>
          </a:p>
          <a:p>
            <a:pPr algn="ctr" eaLnBrk="1" hangingPunct="1">
              <a:lnSpc>
                <a:spcPct val="100000"/>
              </a:lnSpc>
            </a:pPr>
            <a:r>
              <a:rPr lang="de-DE" altLang="de-DE" b="1" dirty="0" err="1">
                <a:solidFill>
                  <a:srgbClr val="000000"/>
                </a:solidFill>
              </a:rPr>
              <a:t>t</a:t>
            </a:r>
            <a:r>
              <a:rPr lang="de-DE" altLang="de-DE" b="1" dirty="0" err="1" smtClean="0">
                <a:solidFill>
                  <a:srgbClr val="000000"/>
                </a:solidFill>
              </a:rPr>
              <a:t>eam</a:t>
            </a:r>
            <a:r>
              <a:rPr lang="de-DE" altLang="de-DE" b="1" dirty="0" smtClean="0">
                <a:solidFill>
                  <a:srgbClr val="000000"/>
                </a:solidFill>
              </a:rPr>
              <a:t> </a:t>
            </a:r>
            <a:r>
              <a:rPr lang="de-DE" altLang="de-DE" b="1" dirty="0" err="1" smtClean="0">
                <a:solidFill>
                  <a:srgbClr val="000000"/>
                </a:solidFill>
              </a:rPr>
              <a:t>leader</a:t>
            </a:r>
            <a:endParaRPr lang="de-DE" altLang="de-DE" b="1" dirty="0">
              <a:solidFill>
                <a:srgbClr val="000000"/>
              </a:solidFill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2243744" y="3429000"/>
            <a:ext cx="1464160" cy="367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b="1" dirty="0" smtClean="0">
                <a:solidFill>
                  <a:srgbClr val="000000"/>
                </a:solidFill>
              </a:rPr>
              <a:t>ED resident</a:t>
            </a:r>
            <a:endParaRPr lang="de-DE" altLang="de-DE" b="1" dirty="0">
              <a:solidFill>
                <a:srgbClr val="000000"/>
              </a:solidFill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1401235" y="5302845"/>
            <a:ext cx="1194857" cy="367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b="1" dirty="0" smtClean="0">
                <a:solidFill>
                  <a:srgbClr val="000000"/>
                </a:solidFill>
              </a:rPr>
              <a:t>ED </a:t>
            </a:r>
            <a:r>
              <a:rPr lang="de-DE" altLang="de-DE" b="1" dirty="0" err="1" smtClean="0">
                <a:solidFill>
                  <a:srgbClr val="000000"/>
                </a:solidFill>
              </a:rPr>
              <a:t>nurse</a:t>
            </a:r>
            <a:endParaRPr lang="de-DE" altLang="de-DE" b="1" dirty="0">
              <a:solidFill>
                <a:srgbClr val="000000"/>
              </a:solidFill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7353360" y="548680"/>
            <a:ext cx="1323096" cy="644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b="1" dirty="0" err="1">
                <a:solidFill>
                  <a:srgbClr val="000000"/>
                </a:solidFill>
              </a:rPr>
              <a:t>l</a:t>
            </a:r>
            <a:r>
              <a:rPr lang="de-DE" altLang="de-DE" b="1" dirty="0" err="1" smtClean="0">
                <a:solidFill>
                  <a:srgbClr val="000000"/>
                </a:solidFill>
              </a:rPr>
              <a:t>aboratory</a:t>
            </a:r>
            <a:endParaRPr lang="de-DE" altLang="de-DE" b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b="1" dirty="0" err="1" smtClean="0">
                <a:solidFill>
                  <a:srgbClr val="000000"/>
                </a:solidFill>
              </a:rPr>
              <a:t>technician</a:t>
            </a:r>
            <a:endParaRPr lang="de-DE" altLang="de-DE" b="1" dirty="0">
              <a:solidFill>
                <a:srgbClr val="000000"/>
              </a:solidFill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725101" y="4594225"/>
            <a:ext cx="1900178" cy="367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b="1" dirty="0" err="1" smtClean="0">
                <a:solidFill>
                  <a:srgbClr val="000000"/>
                </a:solidFill>
              </a:rPr>
              <a:t>Radiology</a:t>
            </a:r>
            <a:r>
              <a:rPr lang="de-DE" altLang="de-DE" b="1" dirty="0" smtClean="0">
                <a:solidFill>
                  <a:srgbClr val="000000"/>
                </a:solidFill>
              </a:rPr>
              <a:t> </a:t>
            </a:r>
            <a:r>
              <a:rPr lang="de-DE" altLang="de-DE" b="1" dirty="0" err="1" smtClean="0">
                <a:solidFill>
                  <a:srgbClr val="000000"/>
                </a:solidFill>
              </a:rPr>
              <a:t>team</a:t>
            </a:r>
            <a:endParaRPr lang="de-DE" altLang="de-DE" b="1" dirty="0">
              <a:solidFill>
                <a:srgbClr val="000000"/>
              </a:solidFill>
            </a:endParaRPr>
          </a:p>
        </p:txBody>
      </p:sp>
      <p:sp>
        <p:nvSpPr>
          <p:cNvPr id="2065" name="AutoShape 16"/>
          <p:cNvSpPr>
            <a:spLocks noChangeArrowheads="1"/>
          </p:cNvSpPr>
          <p:nvPr/>
        </p:nvSpPr>
        <p:spPr bwMode="auto">
          <a:xfrm>
            <a:off x="6205538" y="3762375"/>
            <a:ext cx="1863168" cy="11350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00206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2066" name="Rectangle 17"/>
          <p:cNvSpPr>
            <a:spLocks noChangeArrowheads="1"/>
          </p:cNvSpPr>
          <p:nvPr/>
        </p:nvSpPr>
        <p:spPr bwMode="auto">
          <a:xfrm>
            <a:off x="6219825" y="3900488"/>
            <a:ext cx="1784761" cy="86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de-DE" altLang="de-DE" sz="1400" dirty="0" err="1">
                <a:solidFill>
                  <a:srgbClr val="000000"/>
                </a:solidFill>
              </a:rPr>
              <a:t>i</a:t>
            </a:r>
            <a:r>
              <a:rPr lang="de-DE" altLang="de-DE" sz="1400" dirty="0" err="1" smtClean="0">
                <a:solidFill>
                  <a:srgbClr val="000000"/>
                </a:solidFill>
              </a:rPr>
              <a:t>f</a:t>
            </a:r>
            <a:r>
              <a:rPr lang="de-DE" altLang="de-DE" sz="1400" dirty="0" smtClean="0">
                <a:solidFill>
                  <a:srgbClr val="000000"/>
                </a:solidFill>
              </a:rPr>
              <a:t> </a:t>
            </a:r>
            <a:r>
              <a:rPr lang="de-DE" altLang="de-DE" sz="1400" dirty="0" err="1" smtClean="0">
                <a:solidFill>
                  <a:srgbClr val="000000"/>
                </a:solidFill>
              </a:rPr>
              <a:t>possible</a:t>
            </a:r>
            <a:endParaRPr lang="de-DE" altLang="de-DE" sz="14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de-DE" altLang="de-DE" b="1" dirty="0" err="1">
                <a:solidFill>
                  <a:srgbClr val="000000"/>
                </a:solidFill>
              </a:rPr>
              <a:t>t</a:t>
            </a:r>
            <a:r>
              <a:rPr lang="de-DE" altLang="de-DE" b="1" dirty="0" err="1" smtClean="0">
                <a:solidFill>
                  <a:srgbClr val="000000"/>
                </a:solidFill>
              </a:rPr>
              <a:t>hrombolysis</a:t>
            </a:r>
            <a:endParaRPr lang="de-DE" altLang="de-DE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de-DE" altLang="de-DE" b="1" dirty="0" err="1">
                <a:solidFill>
                  <a:srgbClr val="000000"/>
                </a:solidFill>
              </a:rPr>
              <a:t>t</a:t>
            </a:r>
            <a:r>
              <a:rPr lang="de-DE" altLang="de-DE" b="1" dirty="0" err="1" smtClean="0">
                <a:solidFill>
                  <a:srgbClr val="000000"/>
                </a:solidFill>
              </a:rPr>
              <a:t>hrombectomy</a:t>
            </a:r>
            <a:endParaRPr lang="de-DE" altLang="de-DE" b="1" dirty="0">
              <a:solidFill>
                <a:srgbClr val="000000"/>
              </a:solidFill>
            </a:endParaRPr>
          </a:p>
        </p:txBody>
      </p:sp>
      <p:cxnSp>
        <p:nvCxnSpPr>
          <p:cNvPr id="2068" name="AutoShape 19"/>
          <p:cNvCxnSpPr>
            <a:cxnSpLocks noChangeShapeType="1"/>
          </p:cNvCxnSpPr>
          <p:nvPr/>
        </p:nvCxnSpPr>
        <p:spPr bwMode="auto">
          <a:xfrm rot="16200000" flipH="1">
            <a:off x="6742113" y="2154238"/>
            <a:ext cx="419100" cy="279400"/>
          </a:xfrm>
          <a:prstGeom prst="bentConnector3">
            <a:avLst>
              <a:gd name="adj1" fmla="val 50042"/>
            </a:avLst>
          </a:prstGeom>
          <a:noFill/>
          <a:ln w="22320">
            <a:solidFill>
              <a:srgbClr val="00206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7380312" y="1196752"/>
            <a:ext cx="1609777" cy="138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i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s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prenotified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,</a:t>
            </a: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c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alls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to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report</a:t>
            </a:r>
            <a:endParaRPr lang="de-DE" altLang="de-DE" sz="1400" i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c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oagulation</a:t>
            </a:r>
            <a:endParaRPr lang="de-DE" altLang="de-DE" sz="1400" i="1" dirty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p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arameters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ASAP</a:t>
            </a:r>
            <a:endParaRPr lang="de-DE" altLang="de-DE" sz="1400" i="1" dirty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 smtClean="0">
                <a:solidFill>
                  <a:srgbClr val="000000"/>
                </a:solidFill>
              </a:rPr>
              <a:t>Aim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: lab time</a:t>
            </a: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smtClean="0">
                <a:solidFill>
                  <a:srgbClr val="000000"/>
                </a:solidFill>
              </a:rPr>
              <a:t>&lt; </a:t>
            </a:r>
            <a:r>
              <a:rPr lang="de-DE" altLang="de-DE" sz="1400" i="1" dirty="0">
                <a:solidFill>
                  <a:srgbClr val="000000"/>
                </a:solidFill>
              </a:rPr>
              <a:t>20 min</a:t>
            </a: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1561922" y="2047453"/>
            <a:ext cx="1364774" cy="306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 smtClean="0">
                <a:solidFill>
                  <a:srgbClr val="000000"/>
                </a:solidFill>
              </a:rPr>
              <a:t>m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onitor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patient</a:t>
            </a:r>
            <a:endParaRPr lang="de-DE" altLang="de-DE" sz="1400" i="1" dirty="0">
              <a:solidFill>
                <a:srgbClr val="000000"/>
              </a:solidFill>
            </a:endParaRP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1512092" y="3030166"/>
            <a:ext cx="2071699" cy="306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h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istory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and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examination</a:t>
            </a:r>
            <a:endParaRPr lang="de-DE" altLang="de-DE" sz="1400" i="1" dirty="0">
              <a:solidFill>
                <a:srgbClr val="000000"/>
              </a:solidFill>
            </a:endParaRP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2261487" y="3706812"/>
            <a:ext cx="1406452" cy="737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v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enous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access</a:t>
            </a:r>
            <a:endParaRPr lang="de-DE" altLang="de-DE" sz="1400" i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b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lood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sampling</a:t>
            </a:r>
            <a:endParaRPr lang="de-DE" altLang="de-DE" sz="1400" i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o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rders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imaging</a:t>
            </a:r>
            <a:endParaRPr lang="de-DE" altLang="de-DE" sz="1400" i="1" dirty="0">
              <a:solidFill>
                <a:srgbClr val="000000"/>
              </a:solidFill>
            </a:endParaRPr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767057" y="5579070"/>
            <a:ext cx="2339400" cy="1168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smtClean="0">
                <a:solidFill>
                  <a:srgbClr val="000000"/>
                </a:solidFill>
              </a:rPr>
              <a:t>Initial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patient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check</a:t>
            </a: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smtClean="0">
                <a:solidFill>
                  <a:srgbClr val="000000"/>
                </a:solidFill>
              </a:rPr>
              <a:t>STROKE TEAM alert</a:t>
            </a: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 smtClean="0">
                <a:solidFill>
                  <a:srgbClr val="000000"/>
                </a:solidFill>
              </a:rPr>
              <a:t>a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dmission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of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patient</a:t>
            </a:r>
            <a:endParaRPr lang="de-DE" altLang="de-DE" sz="1400" i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p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reparation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of</a:t>
            </a:r>
            <a:r>
              <a:rPr lang="de-DE" altLang="de-DE" sz="1400" i="1" dirty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thrombolysis</a:t>
            </a:r>
            <a:endParaRPr lang="de-DE" altLang="de-DE" sz="1400" i="1" dirty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p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atient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handover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after CT</a:t>
            </a: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3557207" y="4895850"/>
            <a:ext cx="2150246" cy="138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 smtClean="0">
                <a:solidFill>
                  <a:srgbClr val="000000"/>
                </a:solidFill>
              </a:rPr>
              <a:t>Is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prenotified</a:t>
            </a:r>
            <a:endParaRPr lang="de-DE" altLang="de-DE" sz="1400" i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p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reference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: CT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over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MRI</a:t>
            </a: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 smtClean="0">
                <a:solidFill>
                  <a:srgbClr val="000000"/>
                </a:solidFill>
              </a:rPr>
              <a:t>prepares</a:t>
            </a:r>
            <a:endParaRPr lang="de-DE" altLang="de-DE" sz="1400" i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c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ontrast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infusion</a:t>
            </a:r>
            <a:endParaRPr lang="de-DE" altLang="de-DE" sz="1400" i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smtClean="0">
                <a:solidFill>
                  <a:srgbClr val="000000"/>
                </a:solidFill>
              </a:rPr>
              <a:t>CT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angiography</a:t>
            </a:r>
            <a:endParaRPr lang="de-DE" altLang="de-DE" sz="1400" i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f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or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LVO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detection</a:t>
            </a:r>
            <a:endParaRPr lang="de-DE" altLang="de-DE" sz="1400" i="1" dirty="0">
              <a:solidFill>
                <a:srgbClr val="000000"/>
              </a:solidFill>
            </a:endParaRPr>
          </a:p>
        </p:txBody>
      </p:sp>
      <p:sp>
        <p:nvSpPr>
          <p:cNvPr id="2075" name="AutoShape 26"/>
          <p:cNvSpPr>
            <a:spLocks noChangeArrowheads="1"/>
          </p:cNvSpPr>
          <p:nvPr/>
        </p:nvSpPr>
        <p:spPr bwMode="auto">
          <a:xfrm>
            <a:off x="3770313" y="1339850"/>
            <a:ext cx="1844675" cy="1250950"/>
          </a:xfrm>
          <a:prstGeom prst="irregularSeal2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pic>
        <p:nvPicPr>
          <p:cNvPr id="2076" name="Picture 27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614488"/>
            <a:ext cx="661987" cy="66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>
                    <a:lum bright="70000" contrast="-70000"/>
                  </a:blip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77" name="Rectangle 28"/>
          <p:cNvSpPr>
            <a:spLocks noChangeArrowheads="1"/>
          </p:cNvSpPr>
          <p:nvPr/>
        </p:nvSpPr>
        <p:spPr bwMode="auto">
          <a:xfrm>
            <a:off x="4457700" y="1608138"/>
            <a:ext cx="793015" cy="644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de-DE" altLang="de-DE" b="1" dirty="0" err="1">
                <a:solidFill>
                  <a:srgbClr val="000000"/>
                </a:solidFill>
                <a:latin typeface="Calibri" charset="0"/>
              </a:rPr>
              <a:t>Stroke</a:t>
            </a:r>
            <a:endParaRPr lang="de-DE" altLang="de-DE" b="1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</a:pPr>
            <a:r>
              <a:rPr lang="de-DE" altLang="de-DE" b="1" dirty="0" smtClean="0">
                <a:solidFill>
                  <a:srgbClr val="000000"/>
                </a:solidFill>
                <a:latin typeface="Calibri" charset="0"/>
              </a:rPr>
              <a:t>Alert</a:t>
            </a:r>
            <a:endParaRPr lang="de-DE" altLang="de-DE" b="1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35496" y="3709194"/>
            <a:ext cx="2195129" cy="644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b="1" dirty="0" err="1" smtClean="0">
                <a:solidFill>
                  <a:srgbClr val="000000"/>
                </a:solidFill>
              </a:rPr>
              <a:t>senior</a:t>
            </a:r>
            <a:r>
              <a:rPr lang="de-DE" altLang="de-DE" b="1" dirty="0" smtClean="0">
                <a:solidFill>
                  <a:srgbClr val="000000"/>
                </a:solidFill>
              </a:rPr>
              <a:t> </a:t>
            </a:r>
            <a:r>
              <a:rPr lang="de-DE" altLang="de-DE" b="1" dirty="0" err="1" smtClean="0">
                <a:solidFill>
                  <a:srgbClr val="000000"/>
                </a:solidFill>
              </a:rPr>
              <a:t>neurologis</a:t>
            </a:r>
            <a:r>
              <a:rPr lang="de-DE" altLang="de-DE" b="1" dirty="0" err="1" smtClean="0">
                <a:solidFill>
                  <a:srgbClr val="000000"/>
                </a:solidFill>
              </a:rPr>
              <a:t>t</a:t>
            </a:r>
            <a:endParaRPr lang="de-DE" altLang="de-DE" b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b="1" dirty="0" err="1">
                <a:solidFill>
                  <a:srgbClr val="000000"/>
                </a:solidFill>
              </a:rPr>
              <a:t>f</a:t>
            </a:r>
            <a:r>
              <a:rPr lang="de-DE" altLang="de-DE" b="1" dirty="0" err="1" smtClean="0">
                <a:solidFill>
                  <a:srgbClr val="000000"/>
                </a:solidFill>
              </a:rPr>
              <a:t>rom</a:t>
            </a:r>
            <a:r>
              <a:rPr lang="de-DE" altLang="de-DE" b="1" dirty="0" smtClean="0">
                <a:solidFill>
                  <a:srgbClr val="000000"/>
                </a:solidFill>
              </a:rPr>
              <a:t> SU</a:t>
            </a:r>
            <a:endParaRPr lang="de-DE" altLang="de-DE" b="1" dirty="0">
              <a:solidFill>
                <a:srgbClr val="000000"/>
              </a:solidFill>
            </a:endParaRP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60559" y="4274805"/>
            <a:ext cx="2143833" cy="737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cs typeface="Arial Unicode MS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s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pecialist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responsibilities</a:t>
            </a:r>
            <a:endParaRPr lang="de-DE" altLang="de-DE" sz="1400" i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t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reatment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decision</a:t>
            </a:r>
            <a:endParaRPr lang="de-DE" altLang="de-DE" sz="1400" i="1" dirty="0" smtClean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00000"/>
              </a:lnSpc>
            </a:pPr>
            <a:r>
              <a:rPr lang="de-DE" altLang="de-DE" sz="1400" i="1" dirty="0" err="1">
                <a:solidFill>
                  <a:srgbClr val="000000"/>
                </a:solidFill>
              </a:rPr>
              <a:t>t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raining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of</a:t>
            </a:r>
            <a:r>
              <a:rPr lang="de-DE" altLang="de-DE" sz="1400" i="1" dirty="0" smtClean="0">
                <a:solidFill>
                  <a:srgbClr val="000000"/>
                </a:solidFill>
              </a:rPr>
              <a:t> </a:t>
            </a:r>
            <a:r>
              <a:rPr lang="de-DE" altLang="de-DE" sz="1400" i="1" dirty="0" err="1" smtClean="0">
                <a:solidFill>
                  <a:srgbClr val="000000"/>
                </a:solidFill>
              </a:rPr>
              <a:t>residents</a:t>
            </a:r>
            <a:endParaRPr lang="de-DE" altLang="de-DE" sz="1400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Arial Unicode MS"/>
      </a:majorFont>
      <a:minorFont>
        <a:latin typeface="Calibri"/>
        <a:ea typeface=""/>
        <a:cs typeface="Arial Unicode MS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Office PowerPoint</Application>
  <PresentationFormat>Bildschirmpräsentation (4:3)</PresentationFormat>
  <Paragraphs>47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Waltraud Roelz, Neurologie</dc:creator>
  <cp:lastModifiedBy>%username%</cp:lastModifiedBy>
  <cp:revision>5</cp:revision>
  <cp:lastPrinted>1601-01-01T00:00:00Z</cp:lastPrinted>
  <dcterms:created xsi:type="dcterms:W3CDTF">1601-01-01T00:00:00Z</dcterms:created>
  <dcterms:modified xsi:type="dcterms:W3CDTF">2016-06-20T09:42:25Z</dcterms:modified>
</cp:coreProperties>
</file>