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50" d="100"/>
          <a:sy n="50" d="100"/>
        </p:scale>
        <p:origin x="-2004" y="-29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4" Type="http://schemas.openxmlformats.org/officeDocument/2006/relationships/image" Target="../media/image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B1346-9F2B-4286-954B-FE5F9A14CC36}" type="datetimeFigureOut">
              <a:rPr lang="en-US" smtClean="0"/>
              <a:t>10/31/2016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C1186-AEB8-4F2F-89F0-0E94EFEC7F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7091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B1346-9F2B-4286-954B-FE5F9A14CC36}" type="datetimeFigureOut">
              <a:rPr lang="en-US" smtClean="0"/>
              <a:t>10/31/2016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C1186-AEB8-4F2F-89F0-0E94EFEC7F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623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B1346-9F2B-4286-954B-FE5F9A14CC36}" type="datetimeFigureOut">
              <a:rPr lang="en-US" smtClean="0"/>
              <a:t>10/31/2016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C1186-AEB8-4F2F-89F0-0E94EFEC7F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0235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B1346-9F2B-4286-954B-FE5F9A14CC36}" type="datetimeFigureOut">
              <a:rPr lang="en-US" smtClean="0"/>
              <a:t>10/31/2016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C1186-AEB8-4F2F-89F0-0E94EFEC7F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9443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B1346-9F2B-4286-954B-FE5F9A14CC36}" type="datetimeFigureOut">
              <a:rPr lang="en-US" smtClean="0"/>
              <a:t>10/31/2016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C1186-AEB8-4F2F-89F0-0E94EFEC7F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428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B1346-9F2B-4286-954B-FE5F9A14CC36}" type="datetimeFigureOut">
              <a:rPr lang="en-US" smtClean="0"/>
              <a:t>10/31/2016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C1186-AEB8-4F2F-89F0-0E94EFEC7F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863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B1346-9F2B-4286-954B-FE5F9A14CC36}" type="datetimeFigureOut">
              <a:rPr lang="en-US" smtClean="0"/>
              <a:t>10/31/2016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C1186-AEB8-4F2F-89F0-0E94EFEC7F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320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B1346-9F2B-4286-954B-FE5F9A14CC36}" type="datetimeFigureOut">
              <a:rPr lang="en-US" smtClean="0"/>
              <a:t>10/31/2016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C1186-AEB8-4F2F-89F0-0E94EFEC7F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570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B1346-9F2B-4286-954B-FE5F9A14CC36}" type="datetimeFigureOut">
              <a:rPr lang="en-US" smtClean="0"/>
              <a:t>10/31/2016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C1186-AEB8-4F2F-89F0-0E94EFEC7F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214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B1346-9F2B-4286-954B-FE5F9A14CC36}" type="datetimeFigureOut">
              <a:rPr lang="en-US" smtClean="0"/>
              <a:t>10/31/2016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C1186-AEB8-4F2F-89F0-0E94EFEC7F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881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B1346-9F2B-4286-954B-FE5F9A14CC36}" type="datetimeFigureOut">
              <a:rPr lang="en-US" smtClean="0"/>
              <a:t>10/31/2016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C1186-AEB8-4F2F-89F0-0E94EFEC7F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852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5B1346-9F2B-4286-954B-FE5F9A14CC36}" type="datetimeFigureOut">
              <a:rPr lang="en-US" smtClean="0"/>
              <a:t>10/31/2016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BC1186-AEB8-4F2F-89F0-0E94EFEC7F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716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6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emf"/><Relationship Id="rId5" Type="http://schemas.openxmlformats.org/officeDocument/2006/relationships/image" Target="../media/image10.emf"/><Relationship Id="rId4" Type="http://schemas.openxmlformats.org/officeDocument/2006/relationships/image" Target="../media/image9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847292" y="8683951"/>
            <a:ext cx="1008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Jin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et al.</a:t>
            </a:r>
          </a:p>
          <a:p>
            <a:pPr algn="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Figure 1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124744" y="827584"/>
            <a:ext cx="7920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24744" y="3743026"/>
            <a:ext cx="7920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6792" y="4050803"/>
            <a:ext cx="4564063" cy="426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6945" y="1093485"/>
            <a:ext cx="2162175" cy="2428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65798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847292" y="8683951"/>
            <a:ext cx="1008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Jin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et al.</a:t>
            </a:r>
          </a:p>
          <a:p>
            <a:pPr algn="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Figure 2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1844824" y="3059832"/>
            <a:ext cx="3678703" cy="3243986"/>
            <a:chOff x="1844824" y="3059832"/>
            <a:chExt cx="3678703" cy="3243986"/>
          </a:xfrm>
        </p:grpSpPr>
        <p:sp>
          <p:nvSpPr>
            <p:cNvPr id="3" name="Rounded Rectangle 2"/>
            <p:cNvSpPr/>
            <p:nvPr/>
          </p:nvSpPr>
          <p:spPr>
            <a:xfrm>
              <a:off x="1846737" y="3993196"/>
              <a:ext cx="419287" cy="864096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Arc 16"/>
            <p:cNvSpPr/>
            <p:nvPr/>
          </p:nvSpPr>
          <p:spPr>
            <a:xfrm flipH="1" flipV="1">
              <a:off x="2899106" y="4137212"/>
              <a:ext cx="504056" cy="1440160"/>
            </a:xfrm>
            <a:prstGeom prst="arc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ounded Rectangle 17"/>
            <p:cNvSpPr/>
            <p:nvPr/>
          </p:nvSpPr>
          <p:spPr>
            <a:xfrm>
              <a:off x="3053559" y="5520354"/>
              <a:ext cx="135050" cy="432048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3267341" y="5520354"/>
              <a:ext cx="135050" cy="432048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ounded Rectangle 19"/>
            <p:cNvSpPr/>
            <p:nvPr/>
          </p:nvSpPr>
          <p:spPr>
            <a:xfrm>
              <a:off x="3481124" y="5520354"/>
              <a:ext cx="135050" cy="432048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ounded Rectangle 20"/>
            <p:cNvSpPr/>
            <p:nvPr/>
          </p:nvSpPr>
          <p:spPr>
            <a:xfrm>
              <a:off x="3694906" y="5520354"/>
              <a:ext cx="135050" cy="432048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3908689" y="5520354"/>
              <a:ext cx="135050" cy="432048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/>
            <p:cNvSpPr/>
            <p:nvPr/>
          </p:nvSpPr>
          <p:spPr>
            <a:xfrm>
              <a:off x="3107635" y="5629837"/>
              <a:ext cx="45719" cy="72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/>
            <p:cNvSpPr/>
            <p:nvPr/>
          </p:nvSpPr>
          <p:spPr>
            <a:xfrm>
              <a:off x="3115130" y="5729772"/>
              <a:ext cx="45719" cy="72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/>
            <p:cNvSpPr/>
            <p:nvPr/>
          </p:nvSpPr>
          <p:spPr>
            <a:xfrm>
              <a:off x="3115130" y="5815881"/>
              <a:ext cx="45719" cy="720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ound Same Side Corner Rectangle 26"/>
            <p:cNvSpPr/>
            <p:nvPr/>
          </p:nvSpPr>
          <p:spPr>
            <a:xfrm flipV="1">
              <a:off x="1844824" y="4488286"/>
              <a:ext cx="421200" cy="369006"/>
            </a:xfrm>
            <a:prstGeom prst="round2Same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2" name="Group 11"/>
            <p:cNvGrpSpPr/>
            <p:nvPr/>
          </p:nvGrpSpPr>
          <p:grpSpPr>
            <a:xfrm>
              <a:off x="2005030" y="3417132"/>
              <a:ext cx="894076" cy="2448272"/>
              <a:chOff x="1412776" y="2627784"/>
              <a:chExt cx="894076" cy="3096344"/>
            </a:xfrm>
          </p:grpSpPr>
          <p:sp>
            <p:nvSpPr>
              <p:cNvPr id="7" name="Arc 6"/>
              <p:cNvSpPr/>
              <p:nvPr/>
            </p:nvSpPr>
            <p:spPr>
              <a:xfrm flipH="1">
                <a:off x="1419512" y="2627784"/>
                <a:ext cx="887340" cy="3096344"/>
              </a:xfrm>
              <a:prstGeom prst="arc">
                <a:avLst/>
              </a:prstGeom>
              <a:ln w="381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Arc 7"/>
              <p:cNvSpPr/>
              <p:nvPr/>
            </p:nvSpPr>
            <p:spPr>
              <a:xfrm>
                <a:off x="1412776" y="2627784"/>
                <a:ext cx="887340" cy="3096344"/>
              </a:xfrm>
              <a:prstGeom prst="arc">
                <a:avLst/>
              </a:prstGeom>
              <a:ln w="381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8" name="Group 27"/>
            <p:cNvGrpSpPr/>
            <p:nvPr/>
          </p:nvGrpSpPr>
          <p:grpSpPr>
            <a:xfrm>
              <a:off x="2683082" y="3938877"/>
              <a:ext cx="432048" cy="1037527"/>
              <a:chOff x="3076455" y="3293545"/>
              <a:chExt cx="432048" cy="1037527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3076455" y="3293545"/>
                <a:ext cx="432048" cy="1037527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3193433" y="3575936"/>
                <a:ext cx="216024" cy="411034"/>
              </a:xfrm>
              <a:prstGeom prst="rect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 w="952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9" name="TextBox 28"/>
            <p:cNvSpPr txBox="1"/>
            <p:nvPr/>
          </p:nvSpPr>
          <p:spPr>
            <a:xfrm>
              <a:off x="1928469" y="4876835"/>
              <a:ext cx="79208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  <a:endParaRPr lang="en-US" sz="1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2300557" y="3059832"/>
              <a:ext cx="79208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b</a:t>
              </a:r>
              <a:endParaRPr lang="en-US" sz="1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3140968" y="3976191"/>
              <a:ext cx="79208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c</a:t>
              </a:r>
              <a:endParaRPr lang="en-US" sz="1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2971114" y="5996041"/>
              <a:ext cx="79208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d</a:t>
              </a:r>
              <a:endParaRPr lang="en-US" sz="1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4070777" y="5574430"/>
              <a:ext cx="79208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e</a:t>
              </a:r>
              <a:endParaRPr lang="en-US" sz="1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39" name="Group 38"/>
            <p:cNvGrpSpPr/>
            <p:nvPr/>
          </p:nvGrpSpPr>
          <p:grpSpPr>
            <a:xfrm>
              <a:off x="3694906" y="3503052"/>
              <a:ext cx="1003519" cy="2039644"/>
              <a:chOff x="3238667" y="1520094"/>
              <a:chExt cx="1358928" cy="2448272"/>
            </a:xfrm>
          </p:grpSpPr>
          <p:sp>
            <p:nvSpPr>
              <p:cNvPr id="5" name="Rectangle 4"/>
              <p:cNvSpPr/>
              <p:nvPr/>
            </p:nvSpPr>
            <p:spPr>
              <a:xfrm>
                <a:off x="3792052" y="2033681"/>
                <a:ext cx="645060" cy="1296144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Rectangle 5"/>
              <p:cNvSpPr/>
              <p:nvPr/>
            </p:nvSpPr>
            <p:spPr>
              <a:xfrm>
                <a:off x="3900818" y="2224396"/>
                <a:ext cx="427565" cy="920205"/>
              </a:xfrm>
              <a:prstGeom prst="rect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Rounded Rectangle 9"/>
              <p:cNvSpPr/>
              <p:nvPr/>
            </p:nvSpPr>
            <p:spPr>
              <a:xfrm>
                <a:off x="4072477" y="2224396"/>
                <a:ext cx="79503" cy="920205"/>
              </a:xfrm>
              <a:prstGeom prst="round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Arc 33"/>
              <p:cNvSpPr/>
              <p:nvPr/>
            </p:nvSpPr>
            <p:spPr>
              <a:xfrm>
                <a:off x="3238667" y="1520094"/>
                <a:ext cx="887340" cy="2448272"/>
              </a:xfrm>
              <a:prstGeom prst="arc">
                <a:avLst>
                  <a:gd name="adj1" fmla="val 16128738"/>
                  <a:gd name="adj2" fmla="val 0"/>
                </a:avLst>
              </a:prstGeom>
              <a:ln w="381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Arc 35"/>
              <p:cNvSpPr/>
              <p:nvPr/>
            </p:nvSpPr>
            <p:spPr>
              <a:xfrm flipH="1" flipV="1">
                <a:off x="4126220" y="1668890"/>
                <a:ext cx="471375" cy="2111022"/>
              </a:xfrm>
              <a:prstGeom prst="arc">
                <a:avLst/>
              </a:prstGeom>
              <a:ln w="381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4072477" y="2225171"/>
                <a:ext cx="84098" cy="72008"/>
              </a:xfrm>
              <a:prstGeom prst="rect">
                <a:avLst/>
              </a:prstGeom>
              <a:solidFill>
                <a:schemeClr val="tx2"/>
              </a:solidFill>
              <a:ln w="190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4071519" y="2637220"/>
                <a:ext cx="84098" cy="72008"/>
              </a:xfrm>
              <a:prstGeom prst="rect">
                <a:avLst/>
              </a:prstGeom>
              <a:solidFill>
                <a:schemeClr val="tx2"/>
              </a:solidFill>
              <a:ln w="190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4072386" y="3070938"/>
                <a:ext cx="84098" cy="72008"/>
              </a:xfrm>
              <a:prstGeom prst="rect">
                <a:avLst/>
              </a:prstGeom>
              <a:solidFill>
                <a:schemeClr val="tx2"/>
              </a:solidFill>
              <a:ln w="190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4357458" y="3061683"/>
                <a:ext cx="45719" cy="106161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Striped Right Arrow 45"/>
            <p:cNvSpPr/>
            <p:nvPr/>
          </p:nvSpPr>
          <p:spPr>
            <a:xfrm>
              <a:off x="3344045" y="4316153"/>
              <a:ext cx="630428" cy="264469"/>
            </a:xfrm>
            <a:prstGeom prst="stripedRightArrow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9" name="Straight Connector 48"/>
            <p:cNvCxnSpPr/>
            <p:nvPr/>
          </p:nvCxnSpPr>
          <p:spPr>
            <a:xfrm>
              <a:off x="4579914" y="4831564"/>
              <a:ext cx="282951" cy="19915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TextBox 49"/>
            <p:cNvSpPr txBox="1"/>
            <p:nvPr/>
          </p:nvSpPr>
          <p:spPr>
            <a:xfrm>
              <a:off x="4797152" y="4924345"/>
              <a:ext cx="72637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Release Lever</a:t>
              </a:r>
              <a:endParaRPr lang="en-US" sz="10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3233216" y="4554565"/>
              <a:ext cx="919263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The Inside</a:t>
              </a:r>
              <a:endParaRPr lang="en-US" sz="10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flipV="1">
              <a:off x="4246437" y="3417132"/>
              <a:ext cx="244918" cy="2907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TextBox 41"/>
            <p:cNvSpPr txBox="1"/>
            <p:nvPr/>
          </p:nvSpPr>
          <p:spPr>
            <a:xfrm>
              <a:off x="4430817" y="3245659"/>
              <a:ext cx="726375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Tube</a:t>
              </a:r>
              <a:endParaRPr lang="en-US" sz="10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54535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847292" y="8683951"/>
            <a:ext cx="1008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Jin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et al.</a:t>
            </a:r>
          </a:p>
          <a:p>
            <a:pPr algn="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Figure 3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1346480" y="903687"/>
            <a:ext cx="4519362" cy="6714014"/>
            <a:chOff x="1346480" y="903687"/>
            <a:chExt cx="4519362" cy="6714014"/>
          </a:xfrm>
        </p:grpSpPr>
        <p:sp>
          <p:nvSpPr>
            <p:cNvPr id="6" name="TextBox 5"/>
            <p:cNvSpPr txBox="1"/>
            <p:nvPr/>
          </p:nvSpPr>
          <p:spPr>
            <a:xfrm>
              <a:off x="1351923" y="3286742"/>
              <a:ext cx="79208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  <a:endParaRPr lang="en-US" sz="1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357365" y="4728765"/>
              <a:ext cx="79208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c</a:t>
              </a:r>
              <a:endParaRPr lang="en-US" sz="1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71983" y="5360647"/>
              <a:ext cx="79208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d</a:t>
              </a:r>
              <a:endParaRPr lang="en-US" sz="1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035" name="Group 1034"/>
            <p:cNvGrpSpPr/>
            <p:nvPr/>
          </p:nvGrpSpPr>
          <p:grpSpPr>
            <a:xfrm>
              <a:off x="3490849" y="3203848"/>
              <a:ext cx="816554" cy="738019"/>
              <a:chOff x="680932" y="1185684"/>
              <a:chExt cx="2230812" cy="1730132"/>
            </a:xfrm>
          </p:grpSpPr>
          <p:grpSp>
            <p:nvGrpSpPr>
              <p:cNvPr id="112" name="Group 111"/>
              <p:cNvGrpSpPr/>
              <p:nvPr/>
            </p:nvGrpSpPr>
            <p:grpSpPr>
              <a:xfrm>
                <a:off x="680932" y="2580948"/>
                <a:ext cx="1002556" cy="291360"/>
                <a:chOff x="615588" y="2048392"/>
                <a:chExt cx="1072800" cy="291360"/>
              </a:xfrm>
            </p:grpSpPr>
            <p:sp>
              <p:nvSpPr>
                <p:cNvPr id="44" name="Trapezoid 43"/>
                <p:cNvSpPr/>
                <p:nvPr/>
              </p:nvSpPr>
              <p:spPr>
                <a:xfrm>
                  <a:off x="629822" y="2048392"/>
                  <a:ext cx="1044000" cy="261085"/>
                </a:xfrm>
                <a:prstGeom prst="trapezoid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solidFill>
                    <a:schemeClr val="tx1"/>
                  </a:solidFill>
                </a:ln>
                <a:scene3d>
                  <a:camera prst="perspectiveRelaxedModerately"/>
                  <a:lightRig rig="threePt" dir="t"/>
                </a:scene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3" name="Rectangle 52"/>
                <p:cNvSpPr/>
                <p:nvPr/>
              </p:nvSpPr>
              <p:spPr>
                <a:xfrm>
                  <a:off x="781396" y="2059747"/>
                  <a:ext cx="46800" cy="45719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12700">
                  <a:solidFill>
                    <a:schemeClr val="tx1"/>
                  </a:solidFill>
                </a:ln>
                <a:scene3d>
                  <a:camera prst="perspectiveRelaxedModerately"/>
                  <a:lightRig rig="threePt" dir="t"/>
                </a:scene3d>
                <a:sp3d>
                  <a:bevelT prst="slope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4" name="Rectangle 53"/>
                <p:cNvSpPr/>
                <p:nvPr/>
              </p:nvSpPr>
              <p:spPr>
                <a:xfrm>
                  <a:off x="725300" y="2059134"/>
                  <a:ext cx="46800" cy="45719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12700">
                  <a:solidFill>
                    <a:schemeClr val="tx1"/>
                  </a:solidFill>
                </a:ln>
                <a:scene3d>
                  <a:camera prst="perspectiveRelaxedModerately"/>
                  <a:lightRig rig="threePt" dir="t"/>
                </a:scene3d>
                <a:sp3d>
                  <a:bevelT prst="slope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5" name="Rectangle 54"/>
                <p:cNvSpPr/>
                <p:nvPr/>
              </p:nvSpPr>
              <p:spPr>
                <a:xfrm>
                  <a:off x="713288" y="2096886"/>
                  <a:ext cx="46800" cy="45719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12700">
                  <a:solidFill>
                    <a:schemeClr val="tx1"/>
                  </a:solidFill>
                </a:ln>
                <a:scene3d>
                  <a:camera prst="perspectiveRelaxedModerately"/>
                  <a:lightRig rig="threePt" dir="t"/>
                </a:scene3d>
                <a:sp3d>
                  <a:bevelT prst="slope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6" name="Rectangle 55"/>
                <p:cNvSpPr/>
                <p:nvPr/>
              </p:nvSpPr>
              <p:spPr>
                <a:xfrm>
                  <a:off x="773284" y="2096886"/>
                  <a:ext cx="46800" cy="45719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12700">
                  <a:solidFill>
                    <a:schemeClr val="tx1"/>
                  </a:solidFill>
                </a:ln>
                <a:scene3d>
                  <a:camera prst="perspectiveRelaxedModerately"/>
                  <a:lightRig rig="threePt" dir="t"/>
                </a:scene3d>
                <a:sp3d>
                  <a:bevelT prst="slope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7" name="Rectangle 56"/>
                <p:cNvSpPr/>
                <p:nvPr/>
              </p:nvSpPr>
              <p:spPr>
                <a:xfrm>
                  <a:off x="699560" y="2139786"/>
                  <a:ext cx="46800" cy="45719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12700">
                  <a:solidFill>
                    <a:schemeClr val="tx1"/>
                  </a:solidFill>
                </a:ln>
                <a:scene3d>
                  <a:camera prst="perspectiveRelaxedModerately"/>
                  <a:lightRig rig="threePt" dir="t"/>
                </a:scene3d>
                <a:sp3d>
                  <a:bevelT prst="slope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8" name="Rectangle 57"/>
                <p:cNvSpPr/>
                <p:nvPr/>
              </p:nvSpPr>
              <p:spPr>
                <a:xfrm>
                  <a:off x="759620" y="2139722"/>
                  <a:ext cx="46800" cy="45719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12700">
                  <a:solidFill>
                    <a:schemeClr val="tx1"/>
                  </a:solidFill>
                </a:ln>
                <a:scene3d>
                  <a:camera prst="perspectiveRelaxedModerately"/>
                  <a:lightRig rig="threePt" dir="t"/>
                </a:scene3d>
                <a:sp3d>
                  <a:bevelT prst="slope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2" name="Rectangle 61"/>
                <p:cNvSpPr/>
                <p:nvPr/>
              </p:nvSpPr>
              <p:spPr>
                <a:xfrm>
                  <a:off x="685832" y="2187834"/>
                  <a:ext cx="46800" cy="45719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12700">
                  <a:solidFill>
                    <a:schemeClr val="tx1"/>
                  </a:solidFill>
                </a:ln>
                <a:scene3d>
                  <a:camera prst="perspectiveRelaxedModerately"/>
                  <a:lightRig rig="threePt" dir="t"/>
                </a:scene3d>
                <a:sp3d>
                  <a:bevelT prst="slope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3" name="Rectangle 62"/>
                <p:cNvSpPr/>
                <p:nvPr/>
              </p:nvSpPr>
              <p:spPr>
                <a:xfrm>
                  <a:off x="745892" y="2187770"/>
                  <a:ext cx="46800" cy="45719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12700">
                  <a:solidFill>
                    <a:schemeClr val="tx1"/>
                  </a:solidFill>
                </a:ln>
                <a:scene3d>
                  <a:camera prst="perspectiveRelaxedModerately"/>
                  <a:lightRig rig="threePt" dir="t"/>
                </a:scene3d>
                <a:sp3d>
                  <a:bevelT prst="slope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7" name="Rectangle 66"/>
                <p:cNvSpPr/>
                <p:nvPr/>
              </p:nvSpPr>
              <p:spPr>
                <a:xfrm>
                  <a:off x="876116" y="2058031"/>
                  <a:ext cx="46800" cy="45719"/>
                </a:xfrm>
                <a:prstGeom prst="rect">
                  <a:avLst/>
                </a:prstGeom>
                <a:solidFill>
                  <a:schemeClr val="tx1">
                    <a:lumMod val="75000"/>
                    <a:lumOff val="25000"/>
                  </a:schemeClr>
                </a:solidFill>
                <a:ln w="12700">
                  <a:solidFill>
                    <a:schemeClr val="tx1"/>
                  </a:solidFill>
                </a:ln>
                <a:scene3d>
                  <a:camera prst="perspectiveRelaxedModerately"/>
                  <a:lightRig rig="threePt" dir="t"/>
                </a:scene3d>
                <a:sp3d>
                  <a:bevelT prst="slope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8" name="Rectangle 67"/>
                <p:cNvSpPr/>
                <p:nvPr/>
              </p:nvSpPr>
              <p:spPr>
                <a:xfrm>
                  <a:off x="934460" y="2058031"/>
                  <a:ext cx="46800" cy="45719"/>
                </a:xfrm>
                <a:prstGeom prst="rect">
                  <a:avLst/>
                </a:prstGeom>
                <a:solidFill>
                  <a:schemeClr val="tx1">
                    <a:lumMod val="75000"/>
                    <a:lumOff val="25000"/>
                  </a:schemeClr>
                </a:solidFill>
                <a:ln w="12700">
                  <a:solidFill>
                    <a:schemeClr val="tx1"/>
                  </a:solidFill>
                </a:ln>
                <a:scene3d>
                  <a:camera prst="perspectiveRelaxedModerately"/>
                  <a:lightRig rig="threePt" dir="t"/>
                </a:scene3d>
                <a:sp3d>
                  <a:bevelT prst="slope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71" name="Rectangle 70"/>
                <p:cNvSpPr/>
                <p:nvPr/>
              </p:nvSpPr>
              <p:spPr>
                <a:xfrm>
                  <a:off x="992740" y="2058031"/>
                  <a:ext cx="46800" cy="45719"/>
                </a:xfrm>
                <a:prstGeom prst="rect">
                  <a:avLst/>
                </a:prstGeom>
                <a:solidFill>
                  <a:schemeClr val="tx1">
                    <a:lumMod val="75000"/>
                    <a:lumOff val="25000"/>
                  </a:schemeClr>
                </a:solidFill>
                <a:ln w="12700">
                  <a:solidFill>
                    <a:schemeClr val="tx1"/>
                  </a:solidFill>
                </a:ln>
                <a:scene3d>
                  <a:camera prst="perspectiveRelaxedModerately"/>
                  <a:lightRig rig="threePt" dir="t"/>
                </a:scene3d>
                <a:sp3d>
                  <a:bevelT prst="slope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72" name="Rectangle 71"/>
                <p:cNvSpPr/>
                <p:nvPr/>
              </p:nvSpPr>
              <p:spPr>
                <a:xfrm>
                  <a:off x="1047588" y="2058031"/>
                  <a:ext cx="46800" cy="45719"/>
                </a:xfrm>
                <a:prstGeom prst="rect">
                  <a:avLst/>
                </a:prstGeom>
                <a:solidFill>
                  <a:schemeClr val="tx1">
                    <a:lumMod val="75000"/>
                    <a:lumOff val="25000"/>
                  </a:schemeClr>
                </a:solidFill>
                <a:ln w="12700">
                  <a:solidFill>
                    <a:schemeClr val="tx1"/>
                  </a:solidFill>
                </a:ln>
                <a:scene3d>
                  <a:camera prst="perspectiveRelaxedModerately"/>
                  <a:lightRig rig="threePt" dir="t"/>
                </a:scene3d>
                <a:sp3d>
                  <a:bevelT prst="slope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73" name="Rectangle 72"/>
                <p:cNvSpPr/>
                <p:nvPr/>
              </p:nvSpPr>
              <p:spPr>
                <a:xfrm>
                  <a:off x="1107584" y="2058031"/>
                  <a:ext cx="46800" cy="45719"/>
                </a:xfrm>
                <a:prstGeom prst="rect">
                  <a:avLst/>
                </a:prstGeom>
                <a:solidFill>
                  <a:schemeClr val="tx1">
                    <a:lumMod val="75000"/>
                    <a:lumOff val="25000"/>
                  </a:schemeClr>
                </a:solidFill>
                <a:ln w="12700">
                  <a:solidFill>
                    <a:schemeClr val="tx1"/>
                  </a:solidFill>
                </a:ln>
                <a:scene3d>
                  <a:camera prst="perspectiveRelaxedModerately"/>
                  <a:lightRig rig="threePt" dir="t"/>
                </a:scene3d>
                <a:sp3d>
                  <a:bevelT prst="slope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74" name="Rectangle 73"/>
                <p:cNvSpPr/>
                <p:nvPr/>
              </p:nvSpPr>
              <p:spPr>
                <a:xfrm>
                  <a:off x="1167580" y="2058031"/>
                  <a:ext cx="46800" cy="45719"/>
                </a:xfrm>
                <a:prstGeom prst="rect">
                  <a:avLst/>
                </a:prstGeom>
                <a:solidFill>
                  <a:schemeClr val="tx1">
                    <a:lumMod val="75000"/>
                    <a:lumOff val="25000"/>
                  </a:schemeClr>
                </a:solidFill>
                <a:ln w="12700">
                  <a:solidFill>
                    <a:schemeClr val="tx1"/>
                  </a:solidFill>
                </a:ln>
                <a:scene3d>
                  <a:camera prst="perspectiveRelaxedModerately"/>
                  <a:lightRig rig="threePt" dir="t"/>
                </a:scene3d>
                <a:sp3d>
                  <a:bevelT prst="slope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75" name="Rectangle 74"/>
                <p:cNvSpPr/>
                <p:nvPr/>
              </p:nvSpPr>
              <p:spPr>
                <a:xfrm>
                  <a:off x="1224208" y="2058031"/>
                  <a:ext cx="46800" cy="45719"/>
                </a:xfrm>
                <a:prstGeom prst="rect">
                  <a:avLst/>
                </a:prstGeom>
                <a:solidFill>
                  <a:schemeClr val="tx1">
                    <a:lumMod val="75000"/>
                    <a:lumOff val="25000"/>
                  </a:schemeClr>
                </a:solidFill>
                <a:ln w="12700">
                  <a:solidFill>
                    <a:schemeClr val="tx1"/>
                  </a:solidFill>
                </a:ln>
                <a:scene3d>
                  <a:camera prst="perspectiveRelaxedModerately"/>
                  <a:lightRig rig="threePt" dir="t"/>
                </a:scene3d>
                <a:sp3d>
                  <a:bevelT prst="slope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76" name="Rectangle 75"/>
                <p:cNvSpPr/>
                <p:nvPr/>
              </p:nvSpPr>
              <p:spPr>
                <a:xfrm>
                  <a:off x="1281956" y="2058031"/>
                  <a:ext cx="46800" cy="45719"/>
                </a:xfrm>
                <a:prstGeom prst="rect">
                  <a:avLst/>
                </a:prstGeom>
                <a:solidFill>
                  <a:schemeClr val="tx1">
                    <a:lumMod val="75000"/>
                    <a:lumOff val="25000"/>
                  </a:schemeClr>
                </a:solidFill>
                <a:ln w="12700">
                  <a:solidFill>
                    <a:schemeClr val="tx1"/>
                  </a:solidFill>
                </a:ln>
                <a:scene3d>
                  <a:camera prst="perspectiveRelaxedModerately"/>
                  <a:lightRig rig="threePt" dir="t"/>
                </a:scene3d>
                <a:sp3d>
                  <a:bevelT prst="slope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77" name="Rectangle 76"/>
                <p:cNvSpPr/>
                <p:nvPr/>
              </p:nvSpPr>
              <p:spPr>
                <a:xfrm>
                  <a:off x="1328756" y="2058031"/>
                  <a:ext cx="46800" cy="45719"/>
                </a:xfrm>
                <a:prstGeom prst="rect">
                  <a:avLst/>
                </a:prstGeom>
                <a:solidFill>
                  <a:schemeClr val="tx1">
                    <a:lumMod val="75000"/>
                    <a:lumOff val="25000"/>
                  </a:schemeClr>
                </a:solidFill>
                <a:ln w="12700">
                  <a:solidFill>
                    <a:schemeClr val="tx1"/>
                  </a:solidFill>
                </a:ln>
                <a:scene3d>
                  <a:camera prst="perspectiveRelaxedModerately"/>
                  <a:lightRig rig="threePt" dir="t"/>
                </a:scene3d>
                <a:sp3d>
                  <a:bevelT prst="slope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78" name="Rectangle 77"/>
                <p:cNvSpPr/>
                <p:nvPr/>
              </p:nvSpPr>
              <p:spPr>
                <a:xfrm>
                  <a:off x="870968" y="2101970"/>
                  <a:ext cx="46800" cy="45719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12700">
                  <a:solidFill>
                    <a:schemeClr val="tx1"/>
                  </a:solidFill>
                </a:ln>
                <a:scene3d>
                  <a:camera prst="perspectiveRelaxedModerately"/>
                  <a:lightRig rig="threePt" dir="t"/>
                </a:scene3d>
                <a:sp3d>
                  <a:bevelT prst="slope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929312" y="2101970"/>
                  <a:ext cx="46800" cy="45719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12700">
                  <a:solidFill>
                    <a:schemeClr val="tx1"/>
                  </a:solidFill>
                </a:ln>
                <a:scene3d>
                  <a:camera prst="perspectiveRelaxedModerately"/>
                  <a:lightRig rig="threePt" dir="t"/>
                </a:scene3d>
                <a:sp3d>
                  <a:bevelT prst="slope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987592" y="2101970"/>
                  <a:ext cx="46800" cy="45719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12700">
                  <a:solidFill>
                    <a:schemeClr val="tx1"/>
                  </a:solidFill>
                </a:ln>
                <a:scene3d>
                  <a:camera prst="perspectiveRelaxedModerately"/>
                  <a:lightRig rig="threePt" dir="t"/>
                </a:scene3d>
                <a:sp3d>
                  <a:bevelT prst="slope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1042440" y="2101970"/>
                  <a:ext cx="46800" cy="45719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12700">
                  <a:solidFill>
                    <a:schemeClr val="tx1"/>
                  </a:solidFill>
                </a:ln>
                <a:scene3d>
                  <a:camera prst="perspectiveRelaxedModerately"/>
                  <a:lightRig rig="threePt" dir="t"/>
                </a:scene3d>
                <a:sp3d>
                  <a:bevelT prst="slope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1102436" y="2101970"/>
                  <a:ext cx="46800" cy="45719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12700">
                  <a:solidFill>
                    <a:schemeClr val="tx1"/>
                  </a:solidFill>
                </a:ln>
                <a:scene3d>
                  <a:camera prst="perspectiveRelaxedModerately"/>
                  <a:lightRig rig="threePt" dir="t"/>
                </a:scene3d>
                <a:sp3d>
                  <a:bevelT prst="slope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1162432" y="2101970"/>
                  <a:ext cx="46800" cy="45719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12700">
                  <a:solidFill>
                    <a:schemeClr val="tx1"/>
                  </a:solidFill>
                </a:ln>
                <a:scene3d>
                  <a:camera prst="perspectiveRelaxedModerately"/>
                  <a:lightRig rig="threePt" dir="t"/>
                </a:scene3d>
                <a:sp3d>
                  <a:bevelT prst="slope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84" name="Rectangle 83"/>
                <p:cNvSpPr/>
                <p:nvPr/>
              </p:nvSpPr>
              <p:spPr>
                <a:xfrm>
                  <a:off x="1219060" y="2101970"/>
                  <a:ext cx="46800" cy="45719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12700">
                  <a:solidFill>
                    <a:schemeClr val="tx1"/>
                  </a:solidFill>
                </a:ln>
                <a:scene3d>
                  <a:camera prst="perspectiveRelaxedModerately"/>
                  <a:lightRig rig="threePt" dir="t"/>
                </a:scene3d>
                <a:sp3d>
                  <a:bevelT prst="slope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1276808" y="2101970"/>
                  <a:ext cx="46800" cy="45719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12700">
                  <a:solidFill>
                    <a:schemeClr val="tx1"/>
                  </a:solidFill>
                </a:ln>
                <a:scene3d>
                  <a:camera prst="perspectiveRelaxedModerately"/>
                  <a:lightRig rig="threePt" dir="t"/>
                </a:scene3d>
                <a:sp3d>
                  <a:bevelT prst="slope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1323608" y="2101970"/>
                  <a:ext cx="46800" cy="45719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12700">
                  <a:solidFill>
                    <a:schemeClr val="tx1"/>
                  </a:solidFill>
                </a:ln>
                <a:scene3d>
                  <a:camera prst="perspectiveRelaxedModerately"/>
                  <a:lightRig rig="threePt" dir="t"/>
                </a:scene3d>
                <a:sp3d>
                  <a:bevelT prst="slope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88" name="Rectangle 87"/>
                <p:cNvSpPr/>
                <p:nvPr/>
              </p:nvSpPr>
              <p:spPr>
                <a:xfrm>
                  <a:off x="1380172" y="2059747"/>
                  <a:ext cx="46800" cy="45719"/>
                </a:xfrm>
                <a:prstGeom prst="rect">
                  <a:avLst/>
                </a:prstGeom>
                <a:solidFill>
                  <a:schemeClr val="tx1">
                    <a:lumMod val="75000"/>
                    <a:lumOff val="25000"/>
                  </a:schemeClr>
                </a:solidFill>
                <a:ln w="12700">
                  <a:solidFill>
                    <a:schemeClr val="tx1"/>
                  </a:solidFill>
                </a:ln>
                <a:scene3d>
                  <a:camera prst="perspectiveRelaxedModerately"/>
                  <a:lightRig rig="threePt" dir="t"/>
                </a:scene3d>
                <a:sp3d>
                  <a:bevelT prst="slope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87" name="Rectangle 86"/>
                <p:cNvSpPr/>
                <p:nvPr/>
              </p:nvSpPr>
              <p:spPr>
                <a:xfrm>
                  <a:off x="1380561" y="2103201"/>
                  <a:ext cx="46800" cy="45719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12700">
                  <a:solidFill>
                    <a:schemeClr val="tx1"/>
                  </a:solidFill>
                </a:ln>
                <a:scene3d>
                  <a:camera prst="perspectiveRelaxedModerately"/>
                  <a:lightRig rig="threePt" dir="t"/>
                </a:scene3d>
                <a:sp3d>
                  <a:bevelT prst="slope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89" name="Rectangle 88"/>
                <p:cNvSpPr/>
                <p:nvPr/>
              </p:nvSpPr>
              <p:spPr>
                <a:xfrm>
                  <a:off x="864963" y="2139722"/>
                  <a:ext cx="46800" cy="45719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12700">
                  <a:solidFill>
                    <a:schemeClr val="tx1"/>
                  </a:solidFill>
                </a:ln>
                <a:scene3d>
                  <a:camera prst="perspectiveRelaxedModerately"/>
                  <a:lightRig rig="threePt" dir="t"/>
                </a:scene3d>
                <a:sp3d>
                  <a:bevelT prst="slope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90" name="Rectangle 89"/>
                <p:cNvSpPr/>
                <p:nvPr/>
              </p:nvSpPr>
              <p:spPr>
                <a:xfrm>
                  <a:off x="930171" y="2139722"/>
                  <a:ext cx="46800" cy="45719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12700">
                  <a:solidFill>
                    <a:schemeClr val="tx1"/>
                  </a:solidFill>
                </a:ln>
                <a:scene3d>
                  <a:camera prst="perspectiveRelaxedModerately"/>
                  <a:lightRig rig="threePt" dir="t"/>
                </a:scene3d>
                <a:sp3d>
                  <a:bevelT prst="slope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91" name="Rectangle 90"/>
                <p:cNvSpPr/>
                <p:nvPr/>
              </p:nvSpPr>
              <p:spPr>
                <a:xfrm>
                  <a:off x="988451" y="2139722"/>
                  <a:ext cx="46800" cy="45719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12700">
                  <a:solidFill>
                    <a:schemeClr val="tx1"/>
                  </a:solidFill>
                </a:ln>
                <a:scene3d>
                  <a:camera prst="perspectiveRelaxedModerately"/>
                  <a:lightRig rig="threePt" dir="t"/>
                </a:scene3d>
                <a:sp3d>
                  <a:bevelT prst="slope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92" name="Rectangle 91"/>
                <p:cNvSpPr/>
                <p:nvPr/>
              </p:nvSpPr>
              <p:spPr>
                <a:xfrm>
                  <a:off x="1043299" y="2139722"/>
                  <a:ext cx="46800" cy="45719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12700">
                  <a:solidFill>
                    <a:schemeClr val="tx1"/>
                  </a:solidFill>
                </a:ln>
                <a:scene3d>
                  <a:camera prst="perspectiveRelaxedModerately"/>
                  <a:lightRig rig="threePt" dir="t"/>
                </a:scene3d>
                <a:sp3d>
                  <a:bevelT prst="slope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93" name="Rectangle 92"/>
                <p:cNvSpPr/>
                <p:nvPr/>
              </p:nvSpPr>
              <p:spPr>
                <a:xfrm>
                  <a:off x="1103295" y="2139722"/>
                  <a:ext cx="46800" cy="45719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12700">
                  <a:solidFill>
                    <a:schemeClr val="tx1"/>
                  </a:solidFill>
                </a:ln>
                <a:scene3d>
                  <a:camera prst="perspectiveRelaxedModerately"/>
                  <a:lightRig rig="threePt" dir="t"/>
                </a:scene3d>
                <a:sp3d>
                  <a:bevelT prst="slope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94" name="Rectangle 93"/>
                <p:cNvSpPr/>
                <p:nvPr/>
              </p:nvSpPr>
              <p:spPr>
                <a:xfrm>
                  <a:off x="1163291" y="2139722"/>
                  <a:ext cx="46800" cy="45719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12700">
                  <a:solidFill>
                    <a:schemeClr val="tx1"/>
                  </a:solidFill>
                </a:ln>
                <a:scene3d>
                  <a:camera prst="perspectiveRelaxedModerately"/>
                  <a:lightRig rig="threePt" dir="t"/>
                </a:scene3d>
                <a:sp3d>
                  <a:bevelT prst="slope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95" name="Rectangle 94"/>
                <p:cNvSpPr/>
                <p:nvPr/>
              </p:nvSpPr>
              <p:spPr>
                <a:xfrm>
                  <a:off x="1219919" y="2139722"/>
                  <a:ext cx="46800" cy="45719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12700">
                  <a:solidFill>
                    <a:schemeClr val="tx1"/>
                  </a:solidFill>
                </a:ln>
                <a:scene3d>
                  <a:camera prst="perspectiveRelaxedModerately"/>
                  <a:lightRig rig="threePt" dir="t"/>
                </a:scene3d>
                <a:sp3d>
                  <a:bevelT prst="slope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96" name="Rectangle 95"/>
                <p:cNvSpPr/>
                <p:nvPr/>
              </p:nvSpPr>
              <p:spPr>
                <a:xfrm>
                  <a:off x="1277667" y="2139722"/>
                  <a:ext cx="46800" cy="45719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12700">
                  <a:solidFill>
                    <a:schemeClr val="tx1"/>
                  </a:solidFill>
                </a:ln>
                <a:scene3d>
                  <a:camera prst="perspectiveRelaxedModerately"/>
                  <a:lightRig rig="threePt" dir="t"/>
                </a:scene3d>
                <a:sp3d>
                  <a:bevelT prst="slope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97" name="Rectangle 96"/>
                <p:cNvSpPr/>
                <p:nvPr/>
              </p:nvSpPr>
              <p:spPr>
                <a:xfrm>
                  <a:off x="1324467" y="2139722"/>
                  <a:ext cx="46800" cy="45719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12700">
                  <a:solidFill>
                    <a:schemeClr val="tx1"/>
                  </a:solidFill>
                </a:ln>
                <a:scene3d>
                  <a:camera prst="perspectiveRelaxedModerately"/>
                  <a:lightRig rig="threePt" dir="t"/>
                </a:scene3d>
                <a:sp3d>
                  <a:bevelT prst="slope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98" name="Rectangle 97"/>
                <p:cNvSpPr/>
                <p:nvPr/>
              </p:nvSpPr>
              <p:spPr>
                <a:xfrm>
                  <a:off x="1391716" y="2140335"/>
                  <a:ext cx="46800" cy="45719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12700">
                  <a:solidFill>
                    <a:schemeClr val="tx1"/>
                  </a:solidFill>
                </a:ln>
                <a:scene3d>
                  <a:camera prst="perspectiveRelaxedModerately"/>
                  <a:lightRig rig="threePt" dir="t"/>
                </a:scene3d>
                <a:sp3d>
                  <a:bevelT prst="slope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6" name="Rectangle 65"/>
                <p:cNvSpPr/>
                <p:nvPr/>
              </p:nvSpPr>
              <p:spPr>
                <a:xfrm>
                  <a:off x="900140" y="2187578"/>
                  <a:ext cx="504000" cy="45719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12700">
                  <a:solidFill>
                    <a:schemeClr val="tx1"/>
                  </a:solidFill>
                </a:ln>
                <a:scene3d>
                  <a:camera prst="perspectiveRelaxedModerately"/>
                  <a:lightRig rig="threePt" dir="t"/>
                </a:scene3d>
                <a:sp3d>
                  <a:bevelT prst="slope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9" name="Rectangle 68"/>
                <p:cNvSpPr/>
                <p:nvPr/>
              </p:nvSpPr>
              <p:spPr>
                <a:xfrm>
                  <a:off x="843576" y="2187578"/>
                  <a:ext cx="46800" cy="45719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12700">
                  <a:solidFill>
                    <a:schemeClr val="tx1"/>
                  </a:solidFill>
                </a:ln>
                <a:scene3d>
                  <a:camera prst="perspectiveRelaxedModerately"/>
                  <a:lightRig rig="threePt" dir="t"/>
                </a:scene3d>
                <a:sp3d>
                  <a:bevelT prst="slope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70" name="Rectangle 69"/>
                <p:cNvSpPr/>
                <p:nvPr/>
              </p:nvSpPr>
              <p:spPr>
                <a:xfrm>
                  <a:off x="1415612" y="2187578"/>
                  <a:ext cx="46800" cy="45719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12700">
                  <a:solidFill>
                    <a:schemeClr val="tx1"/>
                  </a:solidFill>
                </a:ln>
                <a:scene3d>
                  <a:camera prst="perspectiveRelaxedModerately"/>
                  <a:lightRig rig="threePt" dir="t"/>
                </a:scene3d>
                <a:sp3d>
                  <a:bevelT prst="slope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99" name="Rectangle 98"/>
                <p:cNvSpPr/>
                <p:nvPr/>
              </p:nvSpPr>
              <p:spPr>
                <a:xfrm>
                  <a:off x="1476204" y="2060914"/>
                  <a:ext cx="46800" cy="45719"/>
                </a:xfrm>
                <a:prstGeom prst="rect">
                  <a:avLst/>
                </a:prstGeom>
                <a:solidFill>
                  <a:schemeClr val="tx1">
                    <a:lumMod val="75000"/>
                    <a:lumOff val="25000"/>
                  </a:schemeClr>
                </a:solidFill>
                <a:ln w="12700">
                  <a:solidFill>
                    <a:schemeClr val="tx1"/>
                  </a:solidFill>
                </a:ln>
                <a:scene3d>
                  <a:camera prst="perspectiveRelaxedModerately"/>
                  <a:lightRig rig="threePt" dir="t"/>
                </a:scene3d>
                <a:sp3d>
                  <a:bevelT prst="slope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00" name="Rectangle 99"/>
                <p:cNvSpPr/>
                <p:nvPr/>
              </p:nvSpPr>
              <p:spPr>
                <a:xfrm>
                  <a:off x="1527620" y="2062630"/>
                  <a:ext cx="46800" cy="45719"/>
                </a:xfrm>
                <a:prstGeom prst="rect">
                  <a:avLst/>
                </a:prstGeom>
                <a:solidFill>
                  <a:schemeClr val="tx1">
                    <a:lumMod val="75000"/>
                    <a:lumOff val="25000"/>
                  </a:schemeClr>
                </a:solidFill>
                <a:ln w="12700">
                  <a:solidFill>
                    <a:schemeClr val="tx1"/>
                  </a:solidFill>
                </a:ln>
                <a:scene3d>
                  <a:camera prst="perspectiveRelaxedModerately"/>
                  <a:lightRig rig="threePt" dir="t"/>
                </a:scene3d>
                <a:sp3d>
                  <a:bevelT prst="slope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03" name="Rectangle 102"/>
                <p:cNvSpPr/>
                <p:nvPr/>
              </p:nvSpPr>
              <p:spPr>
                <a:xfrm>
                  <a:off x="1483068" y="2102034"/>
                  <a:ext cx="46800" cy="45719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12700">
                  <a:solidFill>
                    <a:schemeClr val="tx1"/>
                  </a:solidFill>
                </a:ln>
                <a:scene3d>
                  <a:camera prst="perspectiveRelaxedModerately"/>
                  <a:lightRig rig="threePt" dir="t"/>
                </a:scene3d>
                <a:sp3d>
                  <a:bevelT prst="slope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04" name="Rectangle 103"/>
                <p:cNvSpPr/>
                <p:nvPr/>
              </p:nvSpPr>
              <p:spPr>
                <a:xfrm>
                  <a:off x="1543453" y="2102647"/>
                  <a:ext cx="46800" cy="45719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12700">
                  <a:solidFill>
                    <a:schemeClr val="tx1"/>
                  </a:solidFill>
                </a:ln>
                <a:scene3d>
                  <a:camera prst="perspectiveRelaxedModerately"/>
                  <a:lightRig rig="threePt" dir="t"/>
                </a:scene3d>
                <a:sp3d>
                  <a:bevelT prst="slope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05" name="Rectangle 104"/>
                <p:cNvSpPr/>
                <p:nvPr/>
              </p:nvSpPr>
              <p:spPr>
                <a:xfrm>
                  <a:off x="1495939" y="2146650"/>
                  <a:ext cx="46800" cy="45719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12700">
                  <a:solidFill>
                    <a:schemeClr val="tx1"/>
                  </a:solidFill>
                </a:ln>
                <a:scene3d>
                  <a:camera prst="perspectiveRelaxedModerately"/>
                  <a:lightRig rig="threePt" dir="t"/>
                </a:scene3d>
                <a:sp3d>
                  <a:bevelT prst="slope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06" name="Rectangle 105"/>
                <p:cNvSpPr/>
                <p:nvPr/>
              </p:nvSpPr>
              <p:spPr>
                <a:xfrm>
                  <a:off x="1556324" y="2147263"/>
                  <a:ext cx="46800" cy="45719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12700">
                  <a:solidFill>
                    <a:schemeClr val="tx1"/>
                  </a:solidFill>
                </a:ln>
                <a:scene3d>
                  <a:camera prst="perspectiveRelaxedModerately"/>
                  <a:lightRig rig="threePt" dir="t"/>
                </a:scene3d>
                <a:sp3d>
                  <a:bevelT prst="slope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07" name="Rectangle 106"/>
                <p:cNvSpPr/>
                <p:nvPr/>
              </p:nvSpPr>
              <p:spPr>
                <a:xfrm>
                  <a:off x="1512240" y="2187770"/>
                  <a:ext cx="46800" cy="45719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12700">
                  <a:solidFill>
                    <a:schemeClr val="tx1"/>
                  </a:solidFill>
                </a:ln>
                <a:scene3d>
                  <a:camera prst="perspectiveRelaxedModerately"/>
                  <a:lightRig rig="threePt" dir="t"/>
                </a:scene3d>
                <a:sp3d>
                  <a:bevelT prst="slope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1572625" y="2188383"/>
                  <a:ext cx="46800" cy="45719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12700">
                  <a:solidFill>
                    <a:schemeClr val="tx1"/>
                  </a:solidFill>
                </a:ln>
                <a:scene3d>
                  <a:camera prst="perspectiveRelaxedModerately"/>
                  <a:lightRig rig="threePt" dir="t"/>
                </a:scene3d>
                <a:sp3d>
                  <a:bevelT prst="slope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615588" y="2294033"/>
                  <a:ext cx="1072800" cy="45719"/>
                </a:xfrm>
                <a:prstGeom prst="rect">
                  <a:avLst/>
                </a:prstGeom>
                <a:solidFill>
                  <a:schemeClr val="tx1">
                    <a:lumMod val="50000"/>
                    <a:lumOff val="50000"/>
                  </a:schemeClr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14" name="Group 113"/>
              <p:cNvGrpSpPr/>
              <p:nvPr/>
            </p:nvGrpSpPr>
            <p:grpSpPr>
              <a:xfrm>
                <a:off x="764704" y="1879705"/>
                <a:ext cx="788775" cy="684141"/>
                <a:chOff x="659678" y="1343685"/>
                <a:chExt cx="936104" cy="684141"/>
              </a:xfrm>
            </p:grpSpPr>
            <p:grpSp>
              <p:nvGrpSpPr>
                <p:cNvPr id="113" name="Group 112"/>
                <p:cNvGrpSpPr/>
                <p:nvPr/>
              </p:nvGrpSpPr>
              <p:grpSpPr>
                <a:xfrm>
                  <a:off x="913766" y="1808989"/>
                  <a:ext cx="439200" cy="218837"/>
                  <a:chOff x="913766" y="1814827"/>
                  <a:chExt cx="439200" cy="218837"/>
                </a:xfrm>
              </p:grpSpPr>
              <p:sp>
                <p:nvSpPr>
                  <p:cNvPr id="40" name="Trapezoid 39"/>
                  <p:cNvSpPr/>
                  <p:nvPr/>
                </p:nvSpPr>
                <p:spPr>
                  <a:xfrm>
                    <a:off x="918658" y="1814827"/>
                    <a:ext cx="432000" cy="218837"/>
                  </a:xfrm>
                  <a:prstGeom prst="trapezoid">
                    <a:avLst/>
                  </a:prstGeom>
                  <a:solidFill>
                    <a:schemeClr val="tx1">
                      <a:lumMod val="50000"/>
                      <a:lumOff val="50000"/>
                    </a:schemeClr>
                  </a:solidFill>
                  <a:ln w="12700">
                    <a:solidFill>
                      <a:schemeClr val="tx1"/>
                    </a:solidFill>
                  </a:ln>
                  <a:scene3d>
                    <a:camera prst="perspectiveRelaxed"/>
                    <a:lightRig rig="threePt" dir="t"/>
                  </a:scene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41" name="Rectangle 40"/>
                  <p:cNvSpPr/>
                  <p:nvPr/>
                </p:nvSpPr>
                <p:spPr>
                  <a:xfrm>
                    <a:off x="913766" y="2000528"/>
                    <a:ext cx="439200" cy="25200"/>
                  </a:xfrm>
                  <a:prstGeom prst="rect">
                    <a:avLst/>
                  </a:prstGeom>
                  <a:solidFill>
                    <a:schemeClr val="tx1">
                      <a:lumMod val="50000"/>
                      <a:lumOff val="50000"/>
                    </a:schemeClr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</p:grpSp>
            <p:sp>
              <p:nvSpPr>
                <p:cNvPr id="36" name="Rectangle 35"/>
                <p:cNvSpPr/>
                <p:nvPr/>
              </p:nvSpPr>
              <p:spPr>
                <a:xfrm>
                  <a:off x="1024986" y="1882032"/>
                  <a:ext cx="216000" cy="45719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grpSp>
              <p:nvGrpSpPr>
                <p:cNvPr id="35" name="Group 34"/>
                <p:cNvGrpSpPr/>
                <p:nvPr/>
              </p:nvGrpSpPr>
              <p:grpSpPr>
                <a:xfrm>
                  <a:off x="659678" y="1343685"/>
                  <a:ext cx="936104" cy="540000"/>
                  <a:chOff x="658163" y="1547664"/>
                  <a:chExt cx="936104" cy="540000"/>
                </a:xfrm>
              </p:grpSpPr>
              <p:sp>
                <p:nvSpPr>
                  <p:cNvPr id="5" name="Rounded Rectangle 4"/>
                  <p:cNvSpPr/>
                  <p:nvPr/>
                </p:nvSpPr>
                <p:spPr>
                  <a:xfrm>
                    <a:off x="658163" y="1547664"/>
                    <a:ext cx="936104" cy="540000"/>
                  </a:xfrm>
                  <a:prstGeom prst="roundRect">
                    <a:avLst/>
                  </a:prstGeom>
                  <a:solidFill>
                    <a:schemeClr val="bg1">
                      <a:lumMod val="8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12" name="Rounded Rectangle 11"/>
                  <p:cNvSpPr>
                    <a:spLocks noChangeAspect="1"/>
                  </p:cNvSpPr>
                  <p:nvPr/>
                </p:nvSpPr>
                <p:spPr>
                  <a:xfrm>
                    <a:off x="707686" y="1592634"/>
                    <a:ext cx="842494" cy="453650"/>
                  </a:xfrm>
                  <a:prstGeom prst="roundRect">
                    <a:avLst/>
                  </a:prstGeom>
                  <a:solidFill>
                    <a:schemeClr val="bg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" name="Rounded Rectangle 6"/>
                  <p:cNvSpPr/>
                  <p:nvPr/>
                </p:nvSpPr>
                <p:spPr>
                  <a:xfrm>
                    <a:off x="929220" y="1650422"/>
                    <a:ext cx="576064" cy="337490"/>
                  </a:xfrm>
                  <a:prstGeom prst="roundRect">
                    <a:avLst>
                      <a:gd name="adj" fmla="val 6789"/>
                    </a:avLst>
                  </a:prstGeom>
                  <a:solidFill>
                    <a:schemeClr val="bg1">
                      <a:lumMod val="95000"/>
                    </a:schemeClr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cxnSp>
                <p:nvCxnSpPr>
                  <p:cNvPr id="19" name="Straight Connector 18"/>
                  <p:cNvCxnSpPr/>
                  <p:nvPr/>
                </p:nvCxnSpPr>
                <p:spPr>
                  <a:xfrm flipV="1">
                    <a:off x="1073236" y="1788376"/>
                    <a:ext cx="36004" cy="144016"/>
                  </a:xfrm>
                  <a:prstGeom prst="line">
                    <a:avLst/>
                  </a:pr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" name="Straight Connector 21"/>
                  <p:cNvCxnSpPr/>
                  <p:nvPr/>
                </p:nvCxnSpPr>
                <p:spPr>
                  <a:xfrm>
                    <a:off x="1109240" y="1788376"/>
                    <a:ext cx="36004" cy="144016"/>
                  </a:xfrm>
                  <a:prstGeom prst="line">
                    <a:avLst/>
                  </a:pr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" name="Straight Connector 24"/>
                  <p:cNvCxnSpPr/>
                  <p:nvPr/>
                </p:nvCxnSpPr>
                <p:spPr>
                  <a:xfrm>
                    <a:off x="1145244" y="1932392"/>
                    <a:ext cx="144016" cy="0"/>
                  </a:xfrm>
                  <a:prstGeom prst="line">
                    <a:avLst/>
                  </a:pr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" name="Straight Connector 27"/>
                  <p:cNvCxnSpPr/>
                  <p:nvPr/>
                </p:nvCxnSpPr>
                <p:spPr>
                  <a:xfrm flipV="1">
                    <a:off x="1289260" y="1710932"/>
                    <a:ext cx="36004" cy="221460"/>
                  </a:xfrm>
                  <a:prstGeom prst="line">
                    <a:avLst/>
                  </a:pr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" name="Straight Connector 28"/>
                  <p:cNvCxnSpPr/>
                  <p:nvPr/>
                </p:nvCxnSpPr>
                <p:spPr>
                  <a:xfrm>
                    <a:off x="1325264" y="1710932"/>
                    <a:ext cx="36004" cy="221460"/>
                  </a:xfrm>
                  <a:prstGeom prst="line">
                    <a:avLst/>
                  </a:pr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33" name="Rounded Rectangle 32"/>
                  <p:cNvSpPr/>
                  <p:nvPr/>
                </p:nvSpPr>
                <p:spPr>
                  <a:xfrm>
                    <a:off x="748304" y="1829709"/>
                    <a:ext cx="162000" cy="160253"/>
                  </a:xfrm>
                  <a:prstGeom prst="roundRect">
                    <a:avLst/>
                  </a:prstGeom>
                  <a:solidFill>
                    <a:schemeClr val="accent2">
                      <a:lumMod val="20000"/>
                      <a:lumOff val="80000"/>
                    </a:schemeClr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37" name="Rounded Rectangle 36"/>
                  <p:cNvSpPr/>
                  <p:nvPr/>
                </p:nvSpPr>
                <p:spPr>
                  <a:xfrm>
                    <a:off x="748046" y="1738572"/>
                    <a:ext cx="162000" cy="72000"/>
                  </a:xfrm>
                  <a:prstGeom prst="round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38" name="Rounded Rectangle 37"/>
                  <p:cNvSpPr/>
                  <p:nvPr/>
                </p:nvSpPr>
                <p:spPr>
                  <a:xfrm>
                    <a:off x="748046" y="1650422"/>
                    <a:ext cx="162000" cy="72000"/>
                  </a:xfrm>
                  <a:prstGeom prst="roundRect">
                    <a:avLst/>
                  </a:prstGeom>
                  <a:solidFill>
                    <a:schemeClr val="accent6">
                      <a:lumMod val="20000"/>
                      <a:lumOff val="80000"/>
                    </a:schemeClr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cxnSp>
                <p:nvCxnSpPr>
                  <p:cNvPr id="17" name="Straight Connector 16"/>
                  <p:cNvCxnSpPr/>
                  <p:nvPr/>
                </p:nvCxnSpPr>
                <p:spPr>
                  <a:xfrm>
                    <a:off x="930386" y="1932392"/>
                    <a:ext cx="144000" cy="0"/>
                  </a:xfrm>
                  <a:prstGeom prst="line">
                    <a:avLst/>
                  </a:pr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4" name="Straight Connector 33"/>
                  <p:cNvCxnSpPr/>
                  <p:nvPr/>
                </p:nvCxnSpPr>
                <p:spPr>
                  <a:xfrm>
                    <a:off x="1361268" y="1930342"/>
                    <a:ext cx="144000" cy="0"/>
                  </a:xfrm>
                  <a:prstGeom prst="line">
                    <a:avLst/>
                  </a:pr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034" name="Group 1033"/>
              <p:cNvGrpSpPr/>
              <p:nvPr/>
            </p:nvGrpSpPr>
            <p:grpSpPr>
              <a:xfrm>
                <a:off x="1730466" y="1185684"/>
                <a:ext cx="1181278" cy="1730132"/>
                <a:chOff x="1702754" y="899592"/>
                <a:chExt cx="1296000" cy="1730132"/>
              </a:xfrm>
            </p:grpSpPr>
            <p:grpSp>
              <p:nvGrpSpPr>
                <p:cNvPr id="1033" name="Group 1032"/>
                <p:cNvGrpSpPr/>
                <p:nvPr/>
              </p:nvGrpSpPr>
              <p:grpSpPr>
                <a:xfrm>
                  <a:off x="1846076" y="899592"/>
                  <a:ext cx="989340" cy="303600"/>
                  <a:chOff x="1846076" y="899592"/>
                  <a:chExt cx="989340" cy="303600"/>
                </a:xfrm>
              </p:grpSpPr>
              <p:sp>
                <p:nvSpPr>
                  <p:cNvPr id="193" name="Round Same Side Corner Rectangle 192"/>
                  <p:cNvSpPr/>
                  <p:nvPr/>
                </p:nvSpPr>
                <p:spPr>
                  <a:xfrm>
                    <a:off x="2070948" y="950490"/>
                    <a:ext cx="252000" cy="252695"/>
                  </a:xfrm>
                  <a:prstGeom prst="round2SameRect">
                    <a:avLst>
                      <a:gd name="adj1" fmla="val 40719"/>
                      <a:gd name="adj2" fmla="val 0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194" name="Round Same Side Corner Rectangle 193"/>
                  <p:cNvSpPr/>
                  <p:nvPr/>
                </p:nvSpPr>
                <p:spPr>
                  <a:xfrm>
                    <a:off x="2312904" y="1010732"/>
                    <a:ext cx="252000" cy="192460"/>
                  </a:xfrm>
                  <a:prstGeom prst="round2SameRect">
                    <a:avLst>
                      <a:gd name="adj1" fmla="val 50000"/>
                      <a:gd name="adj2" fmla="val 0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195" name="Round Same Side Corner Rectangle 194"/>
                  <p:cNvSpPr/>
                  <p:nvPr/>
                </p:nvSpPr>
                <p:spPr>
                  <a:xfrm>
                    <a:off x="2583416" y="942713"/>
                    <a:ext cx="252000" cy="252695"/>
                  </a:xfrm>
                  <a:prstGeom prst="round2SameRect">
                    <a:avLst>
                      <a:gd name="adj1" fmla="val 40719"/>
                      <a:gd name="adj2" fmla="val 0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grpSp>
                <p:nvGrpSpPr>
                  <p:cNvPr id="1032" name="Group 1031"/>
                  <p:cNvGrpSpPr/>
                  <p:nvPr/>
                </p:nvGrpSpPr>
                <p:grpSpPr>
                  <a:xfrm>
                    <a:off x="1846076" y="946598"/>
                    <a:ext cx="252000" cy="238825"/>
                    <a:chOff x="1846076" y="946598"/>
                    <a:chExt cx="252000" cy="238825"/>
                  </a:xfrm>
                </p:grpSpPr>
                <p:sp>
                  <p:nvSpPr>
                    <p:cNvPr id="1029" name="Round Same Side Corner Rectangle 1028"/>
                    <p:cNvSpPr/>
                    <p:nvPr/>
                  </p:nvSpPr>
                  <p:spPr>
                    <a:xfrm>
                      <a:off x="1846076" y="992963"/>
                      <a:ext cx="252000" cy="192460"/>
                    </a:xfrm>
                    <a:prstGeom prst="round2SameRect">
                      <a:avLst>
                        <a:gd name="adj1" fmla="val 50000"/>
                        <a:gd name="adj2" fmla="val 0"/>
                      </a:avLst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1030" name="Round Same Side Corner Rectangle 1029"/>
                    <p:cNvSpPr/>
                    <p:nvPr/>
                  </p:nvSpPr>
                  <p:spPr>
                    <a:xfrm>
                      <a:off x="1921728" y="946598"/>
                      <a:ext cx="100194" cy="45719"/>
                    </a:xfrm>
                    <a:prstGeom prst="round2SameRect">
                      <a:avLst/>
                    </a:prstGeom>
                    <a:solidFill>
                      <a:schemeClr val="bg1"/>
                    </a:solidFill>
                    <a:ln w="12700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</p:grpSp>
              <p:sp>
                <p:nvSpPr>
                  <p:cNvPr id="198" name="Round Same Side Corner Rectangle 197"/>
                  <p:cNvSpPr/>
                  <p:nvPr/>
                </p:nvSpPr>
                <p:spPr>
                  <a:xfrm>
                    <a:off x="2145542" y="903484"/>
                    <a:ext cx="100194" cy="45719"/>
                  </a:xfrm>
                  <a:prstGeom prst="round2Same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199" name="Round Same Side Corner Rectangle 198"/>
                  <p:cNvSpPr/>
                  <p:nvPr/>
                </p:nvSpPr>
                <p:spPr>
                  <a:xfrm>
                    <a:off x="2383908" y="965762"/>
                    <a:ext cx="100194" cy="45719"/>
                  </a:xfrm>
                  <a:prstGeom prst="round2Same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200" name="Round Same Side Corner Rectangle 199"/>
                  <p:cNvSpPr/>
                  <p:nvPr/>
                </p:nvSpPr>
                <p:spPr>
                  <a:xfrm>
                    <a:off x="2657382" y="899592"/>
                    <a:ext cx="100194" cy="45719"/>
                  </a:xfrm>
                  <a:prstGeom prst="round2Same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</p:grpSp>
            <p:sp>
              <p:nvSpPr>
                <p:cNvPr id="115" name="Rectangle 114"/>
                <p:cNvSpPr/>
                <p:nvPr/>
              </p:nvSpPr>
              <p:spPr>
                <a:xfrm>
                  <a:off x="1737782" y="1236068"/>
                  <a:ext cx="1224136" cy="167580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8" name="Rectangle 117"/>
                <p:cNvSpPr/>
                <p:nvPr/>
              </p:nvSpPr>
              <p:spPr>
                <a:xfrm>
                  <a:off x="1735836" y="1469818"/>
                  <a:ext cx="1224136" cy="167580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0" name="Rectangle 119"/>
                <p:cNvSpPr/>
                <p:nvPr/>
              </p:nvSpPr>
              <p:spPr>
                <a:xfrm>
                  <a:off x="1702754" y="2057352"/>
                  <a:ext cx="1296000" cy="167580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grpSp>
              <p:nvGrpSpPr>
                <p:cNvPr id="124" name="Group 123"/>
                <p:cNvGrpSpPr/>
                <p:nvPr/>
              </p:nvGrpSpPr>
              <p:grpSpPr>
                <a:xfrm>
                  <a:off x="1768918" y="1744227"/>
                  <a:ext cx="1152134" cy="244157"/>
                  <a:chOff x="1768918" y="1763687"/>
                  <a:chExt cx="1152134" cy="244157"/>
                </a:xfrm>
              </p:grpSpPr>
              <p:sp>
                <p:nvSpPr>
                  <p:cNvPr id="119" name="Rectangle 118"/>
                  <p:cNvSpPr/>
                  <p:nvPr/>
                </p:nvSpPr>
                <p:spPr>
                  <a:xfrm>
                    <a:off x="1768918" y="1763687"/>
                    <a:ext cx="1152000" cy="244157"/>
                  </a:xfrm>
                  <a:prstGeom prst="rect">
                    <a:avLst/>
                  </a:prstGeom>
                  <a:solidFill>
                    <a:schemeClr val="bg1">
                      <a:lumMod val="85000"/>
                    </a:schemeClr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116" name="Rectangle 115"/>
                  <p:cNvSpPr/>
                  <p:nvPr/>
                </p:nvSpPr>
                <p:spPr>
                  <a:xfrm>
                    <a:off x="1768918" y="1812746"/>
                    <a:ext cx="363938" cy="149452"/>
                  </a:xfrm>
                  <a:prstGeom prst="rect">
                    <a:avLst/>
                  </a:prstGeom>
                  <a:solidFill>
                    <a:schemeClr val="tx1">
                      <a:lumMod val="50000"/>
                      <a:lumOff val="50000"/>
                    </a:schemeClr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123" name="Rectangle 122"/>
                  <p:cNvSpPr/>
                  <p:nvPr/>
                </p:nvSpPr>
                <p:spPr>
                  <a:xfrm>
                    <a:off x="2557114" y="1810392"/>
                    <a:ext cx="363938" cy="149452"/>
                  </a:xfrm>
                  <a:prstGeom prst="rect">
                    <a:avLst/>
                  </a:prstGeom>
                  <a:solidFill>
                    <a:schemeClr val="tx1">
                      <a:lumMod val="50000"/>
                      <a:lumOff val="50000"/>
                    </a:schemeClr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117" name="Oval 116"/>
                  <p:cNvSpPr/>
                  <p:nvPr/>
                </p:nvSpPr>
                <p:spPr>
                  <a:xfrm>
                    <a:off x="2014138" y="1852998"/>
                    <a:ext cx="72008" cy="74172"/>
                  </a:xfrm>
                  <a:prstGeom prst="ellipse">
                    <a:avLst/>
                  </a:prstGeom>
                  <a:solidFill>
                    <a:schemeClr val="tx1"/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122" name="Group 121"/>
                <p:cNvGrpSpPr/>
                <p:nvPr/>
              </p:nvGrpSpPr>
              <p:grpSpPr>
                <a:xfrm>
                  <a:off x="1786256" y="2331974"/>
                  <a:ext cx="1152000" cy="244157"/>
                  <a:chOff x="1768918" y="2327187"/>
                  <a:chExt cx="1152000" cy="244157"/>
                </a:xfrm>
              </p:grpSpPr>
              <p:sp>
                <p:nvSpPr>
                  <p:cNvPr id="121" name="Rectangle 120"/>
                  <p:cNvSpPr/>
                  <p:nvPr/>
                </p:nvSpPr>
                <p:spPr>
                  <a:xfrm>
                    <a:off x="1768918" y="2327187"/>
                    <a:ext cx="1152000" cy="244157"/>
                  </a:xfrm>
                  <a:prstGeom prst="rect">
                    <a:avLst/>
                  </a:prstGeom>
                  <a:solidFill>
                    <a:schemeClr val="bg1">
                      <a:lumMod val="85000"/>
                    </a:schemeClr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125" name="Rectangle 124"/>
                  <p:cNvSpPr/>
                  <p:nvPr/>
                </p:nvSpPr>
                <p:spPr>
                  <a:xfrm>
                    <a:off x="1768924" y="2378678"/>
                    <a:ext cx="216000" cy="149452"/>
                  </a:xfrm>
                  <a:prstGeom prst="rect">
                    <a:avLst/>
                  </a:prstGeom>
                  <a:solidFill>
                    <a:schemeClr val="tx1">
                      <a:lumMod val="50000"/>
                      <a:lumOff val="50000"/>
                    </a:schemeClr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126" name="Rectangle 125"/>
                  <p:cNvSpPr/>
                  <p:nvPr/>
                </p:nvSpPr>
                <p:spPr>
                  <a:xfrm>
                    <a:off x="1981056" y="2379080"/>
                    <a:ext cx="363938" cy="149452"/>
                  </a:xfrm>
                  <a:prstGeom prst="rect">
                    <a:avLst/>
                  </a:prstGeom>
                  <a:solidFill>
                    <a:schemeClr val="bg1">
                      <a:lumMod val="65000"/>
                    </a:schemeClr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127" name="Rectangle 126"/>
                  <p:cNvSpPr/>
                  <p:nvPr/>
                </p:nvSpPr>
                <p:spPr>
                  <a:xfrm>
                    <a:off x="2344988" y="2379080"/>
                    <a:ext cx="216000" cy="149452"/>
                  </a:xfrm>
                  <a:prstGeom prst="rect">
                    <a:avLst/>
                  </a:prstGeom>
                  <a:solidFill>
                    <a:schemeClr val="tx1">
                      <a:lumMod val="50000"/>
                      <a:lumOff val="50000"/>
                    </a:schemeClr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</p:grpSp>
            <p:sp>
              <p:nvSpPr>
                <p:cNvPr id="1024" name="Rectangle 1023"/>
                <p:cNvSpPr/>
                <p:nvPr/>
              </p:nvSpPr>
              <p:spPr>
                <a:xfrm>
                  <a:off x="1800060" y="1991353"/>
                  <a:ext cx="360000" cy="45719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1" name="Rectangle 130"/>
                <p:cNvSpPr/>
                <p:nvPr/>
              </p:nvSpPr>
              <p:spPr>
                <a:xfrm>
                  <a:off x="2524032" y="1992385"/>
                  <a:ext cx="360000" cy="45719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" name="Rectangle 131"/>
                <p:cNvSpPr/>
                <p:nvPr/>
              </p:nvSpPr>
              <p:spPr>
                <a:xfrm>
                  <a:off x="2162092" y="1993340"/>
                  <a:ext cx="360000" cy="21600"/>
                </a:xfrm>
                <a:prstGeom prst="rect">
                  <a:avLst/>
                </a:prstGeom>
                <a:solidFill>
                  <a:schemeClr val="tx1">
                    <a:lumMod val="50000"/>
                    <a:lumOff val="50000"/>
                  </a:schemeClr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grpSp>
              <p:nvGrpSpPr>
                <p:cNvPr id="148" name="Group 147"/>
                <p:cNvGrpSpPr/>
                <p:nvPr/>
              </p:nvGrpSpPr>
              <p:grpSpPr>
                <a:xfrm>
                  <a:off x="1784492" y="1674166"/>
                  <a:ext cx="1126696" cy="51516"/>
                  <a:chOff x="1798114" y="1402663"/>
                  <a:chExt cx="1085918" cy="51516"/>
                </a:xfrm>
              </p:grpSpPr>
              <p:sp>
                <p:nvSpPr>
                  <p:cNvPr id="149" name="Rectangle 148"/>
                  <p:cNvSpPr/>
                  <p:nvPr/>
                </p:nvSpPr>
                <p:spPr>
                  <a:xfrm>
                    <a:off x="1800060" y="1408460"/>
                    <a:ext cx="360000" cy="45719"/>
                  </a:xfrm>
                  <a:prstGeom prst="rect">
                    <a:avLst/>
                  </a:prstGeom>
                  <a:solidFill>
                    <a:schemeClr val="bg1">
                      <a:lumMod val="85000"/>
                    </a:schemeClr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150" name="Rectangle 149"/>
                  <p:cNvSpPr/>
                  <p:nvPr/>
                </p:nvSpPr>
                <p:spPr>
                  <a:xfrm>
                    <a:off x="2524032" y="1407546"/>
                    <a:ext cx="360000" cy="45719"/>
                  </a:xfrm>
                  <a:prstGeom prst="rect">
                    <a:avLst/>
                  </a:prstGeom>
                  <a:solidFill>
                    <a:schemeClr val="bg1">
                      <a:lumMod val="85000"/>
                    </a:schemeClr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151" name="Rectangle 150"/>
                  <p:cNvSpPr/>
                  <p:nvPr/>
                </p:nvSpPr>
                <p:spPr>
                  <a:xfrm>
                    <a:off x="2162092" y="1402663"/>
                    <a:ext cx="360000" cy="21600"/>
                  </a:xfrm>
                  <a:prstGeom prst="rect">
                    <a:avLst/>
                  </a:prstGeom>
                  <a:solidFill>
                    <a:schemeClr val="tx1"/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152" name="Rectangle 151"/>
                  <p:cNvSpPr/>
                  <p:nvPr/>
                </p:nvSpPr>
                <p:spPr>
                  <a:xfrm>
                    <a:off x="1798114" y="1403648"/>
                    <a:ext cx="108000" cy="45719"/>
                  </a:xfrm>
                  <a:prstGeom prst="rect">
                    <a:avLst/>
                  </a:prstGeom>
                  <a:solidFill>
                    <a:schemeClr val="tx1"/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153" name="Rectangle 152"/>
                  <p:cNvSpPr/>
                  <p:nvPr/>
                </p:nvSpPr>
                <p:spPr>
                  <a:xfrm>
                    <a:off x="2535708" y="1407540"/>
                    <a:ext cx="36000" cy="45719"/>
                  </a:xfrm>
                  <a:prstGeom prst="rect">
                    <a:avLst/>
                  </a:prstGeom>
                  <a:solidFill>
                    <a:schemeClr val="tx1"/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</p:grpSp>
            <p:sp>
              <p:nvSpPr>
                <p:cNvPr id="154" name="Rectangle 153"/>
                <p:cNvSpPr/>
                <p:nvPr/>
              </p:nvSpPr>
              <p:spPr>
                <a:xfrm>
                  <a:off x="2162052" y="1703356"/>
                  <a:ext cx="373519" cy="21600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" name="Rectangle 132"/>
                <p:cNvSpPr/>
                <p:nvPr/>
              </p:nvSpPr>
              <p:spPr>
                <a:xfrm>
                  <a:off x="1798114" y="1988487"/>
                  <a:ext cx="108000" cy="45719"/>
                </a:xfrm>
                <a:prstGeom prst="rect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" name="Rectangle 133"/>
                <p:cNvSpPr/>
                <p:nvPr/>
              </p:nvSpPr>
              <p:spPr>
                <a:xfrm>
                  <a:off x="2535708" y="1992379"/>
                  <a:ext cx="36000" cy="45719"/>
                </a:xfrm>
                <a:prstGeom prst="rect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grpSp>
              <p:nvGrpSpPr>
                <p:cNvPr id="1025" name="Group 1024"/>
                <p:cNvGrpSpPr/>
                <p:nvPr/>
              </p:nvGrpSpPr>
              <p:grpSpPr>
                <a:xfrm>
                  <a:off x="1786438" y="1403648"/>
                  <a:ext cx="1126696" cy="49617"/>
                  <a:chOff x="1798114" y="1403648"/>
                  <a:chExt cx="1085918" cy="49617"/>
                </a:xfrm>
              </p:grpSpPr>
              <p:sp>
                <p:nvSpPr>
                  <p:cNvPr id="135" name="Rectangle 134"/>
                  <p:cNvSpPr/>
                  <p:nvPr/>
                </p:nvSpPr>
                <p:spPr>
                  <a:xfrm>
                    <a:off x="1800060" y="1406514"/>
                    <a:ext cx="360000" cy="45719"/>
                  </a:xfrm>
                  <a:prstGeom prst="rect">
                    <a:avLst/>
                  </a:prstGeom>
                  <a:solidFill>
                    <a:schemeClr val="bg1">
                      <a:lumMod val="85000"/>
                    </a:schemeClr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136" name="Rectangle 135"/>
                  <p:cNvSpPr/>
                  <p:nvPr/>
                </p:nvSpPr>
                <p:spPr>
                  <a:xfrm>
                    <a:off x="2524032" y="1407546"/>
                    <a:ext cx="360000" cy="45719"/>
                  </a:xfrm>
                  <a:prstGeom prst="rect">
                    <a:avLst/>
                  </a:prstGeom>
                  <a:solidFill>
                    <a:schemeClr val="bg1">
                      <a:lumMod val="85000"/>
                    </a:schemeClr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137" name="Rectangle 136"/>
                  <p:cNvSpPr/>
                  <p:nvPr/>
                </p:nvSpPr>
                <p:spPr>
                  <a:xfrm>
                    <a:off x="2162092" y="1408501"/>
                    <a:ext cx="360000" cy="21600"/>
                  </a:xfrm>
                  <a:prstGeom prst="rect">
                    <a:avLst/>
                  </a:prstGeom>
                  <a:solidFill>
                    <a:schemeClr val="tx1">
                      <a:lumMod val="50000"/>
                      <a:lumOff val="50000"/>
                    </a:schemeClr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138" name="Rectangle 137"/>
                  <p:cNvSpPr/>
                  <p:nvPr/>
                </p:nvSpPr>
                <p:spPr>
                  <a:xfrm>
                    <a:off x="1798114" y="1403648"/>
                    <a:ext cx="108000" cy="45719"/>
                  </a:xfrm>
                  <a:prstGeom prst="rect">
                    <a:avLst/>
                  </a:prstGeom>
                  <a:solidFill>
                    <a:schemeClr val="tx1"/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139" name="Rectangle 138"/>
                  <p:cNvSpPr/>
                  <p:nvPr/>
                </p:nvSpPr>
                <p:spPr>
                  <a:xfrm>
                    <a:off x="2535708" y="1407540"/>
                    <a:ext cx="36000" cy="45719"/>
                  </a:xfrm>
                  <a:prstGeom prst="rect">
                    <a:avLst/>
                  </a:prstGeom>
                  <a:solidFill>
                    <a:schemeClr val="tx1"/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141" name="Group 140"/>
                <p:cNvGrpSpPr/>
                <p:nvPr/>
              </p:nvGrpSpPr>
              <p:grpSpPr>
                <a:xfrm>
                  <a:off x="1784492" y="1645182"/>
                  <a:ext cx="1126696" cy="51516"/>
                  <a:chOff x="1798114" y="1402663"/>
                  <a:chExt cx="1085918" cy="51516"/>
                </a:xfrm>
              </p:grpSpPr>
              <p:sp>
                <p:nvSpPr>
                  <p:cNvPr id="142" name="Rectangle 141"/>
                  <p:cNvSpPr/>
                  <p:nvPr/>
                </p:nvSpPr>
                <p:spPr>
                  <a:xfrm>
                    <a:off x="1800060" y="1408460"/>
                    <a:ext cx="360000" cy="45719"/>
                  </a:xfrm>
                  <a:prstGeom prst="rect">
                    <a:avLst/>
                  </a:prstGeom>
                  <a:solidFill>
                    <a:schemeClr val="bg1">
                      <a:lumMod val="85000"/>
                    </a:schemeClr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143" name="Rectangle 142"/>
                  <p:cNvSpPr/>
                  <p:nvPr/>
                </p:nvSpPr>
                <p:spPr>
                  <a:xfrm>
                    <a:off x="2524032" y="1407546"/>
                    <a:ext cx="360000" cy="45719"/>
                  </a:xfrm>
                  <a:prstGeom prst="rect">
                    <a:avLst/>
                  </a:prstGeom>
                  <a:solidFill>
                    <a:schemeClr val="bg1">
                      <a:lumMod val="85000"/>
                    </a:schemeClr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144" name="Rectangle 143"/>
                  <p:cNvSpPr/>
                  <p:nvPr/>
                </p:nvSpPr>
                <p:spPr>
                  <a:xfrm>
                    <a:off x="2162092" y="1402663"/>
                    <a:ext cx="360000" cy="21600"/>
                  </a:xfrm>
                  <a:prstGeom prst="rect">
                    <a:avLst/>
                  </a:prstGeom>
                  <a:solidFill>
                    <a:schemeClr val="tx1">
                      <a:lumMod val="50000"/>
                      <a:lumOff val="50000"/>
                    </a:schemeClr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145" name="Rectangle 144"/>
                  <p:cNvSpPr/>
                  <p:nvPr/>
                </p:nvSpPr>
                <p:spPr>
                  <a:xfrm>
                    <a:off x="1798114" y="1403648"/>
                    <a:ext cx="108000" cy="45719"/>
                  </a:xfrm>
                  <a:prstGeom prst="rect">
                    <a:avLst/>
                  </a:prstGeom>
                  <a:solidFill>
                    <a:schemeClr val="tx1"/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146" name="Rectangle 145"/>
                  <p:cNvSpPr/>
                  <p:nvPr/>
                </p:nvSpPr>
                <p:spPr>
                  <a:xfrm>
                    <a:off x="2535708" y="1407540"/>
                    <a:ext cx="36000" cy="45719"/>
                  </a:xfrm>
                  <a:prstGeom prst="rect">
                    <a:avLst/>
                  </a:prstGeom>
                  <a:solidFill>
                    <a:schemeClr val="tx1"/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</p:grpSp>
            <p:sp>
              <p:nvSpPr>
                <p:cNvPr id="147" name="Rectangle 146"/>
                <p:cNvSpPr/>
                <p:nvPr/>
              </p:nvSpPr>
              <p:spPr>
                <a:xfrm>
                  <a:off x="2160106" y="1674372"/>
                  <a:ext cx="373519" cy="21600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grpSp>
              <p:nvGrpSpPr>
                <p:cNvPr id="155" name="Group 154"/>
                <p:cNvGrpSpPr/>
                <p:nvPr/>
              </p:nvGrpSpPr>
              <p:grpSpPr>
                <a:xfrm>
                  <a:off x="1798114" y="2253916"/>
                  <a:ext cx="1126696" cy="51516"/>
                  <a:chOff x="1798114" y="1402663"/>
                  <a:chExt cx="1085918" cy="51516"/>
                </a:xfrm>
              </p:grpSpPr>
              <p:sp>
                <p:nvSpPr>
                  <p:cNvPr id="156" name="Rectangle 155"/>
                  <p:cNvSpPr/>
                  <p:nvPr/>
                </p:nvSpPr>
                <p:spPr>
                  <a:xfrm>
                    <a:off x="1800060" y="1408460"/>
                    <a:ext cx="360000" cy="45719"/>
                  </a:xfrm>
                  <a:prstGeom prst="rect">
                    <a:avLst/>
                  </a:prstGeom>
                  <a:solidFill>
                    <a:schemeClr val="bg1">
                      <a:lumMod val="85000"/>
                    </a:schemeClr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157" name="Rectangle 156"/>
                  <p:cNvSpPr/>
                  <p:nvPr/>
                </p:nvSpPr>
                <p:spPr>
                  <a:xfrm>
                    <a:off x="2524032" y="1407546"/>
                    <a:ext cx="360000" cy="45719"/>
                  </a:xfrm>
                  <a:prstGeom prst="rect">
                    <a:avLst/>
                  </a:prstGeom>
                  <a:solidFill>
                    <a:schemeClr val="bg1">
                      <a:lumMod val="85000"/>
                    </a:schemeClr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158" name="Rectangle 157"/>
                  <p:cNvSpPr/>
                  <p:nvPr/>
                </p:nvSpPr>
                <p:spPr>
                  <a:xfrm>
                    <a:off x="2162092" y="1402663"/>
                    <a:ext cx="360000" cy="21600"/>
                  </a:xfrm>
                  <a:prstGeom prst="rect">
                    <a:avLst/>
                  </a:prstGeom>
                  <a:solidFill>
                    <a:schemeClr val="tx1"/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159" name="Rectangle 158"/>
                  <p:cNvSpPr/>
                  <p:nvPr/>
                </p:nvSpPr>
                <p:spPr>
                  <a:xfrm>
                    <a:off x="1798114" y="1403648"/>
                    <a:ext cx="108000" cy="45719"/>
                  </a:xfrm>
                  <a:prstGeom prst="rect">
                    <a:avLst/>
                  </a:prstGeom>
                  <a:solidFill>
                    <a:schemeClr val="tx1"/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160" name="Rectangle 159"/>
                  <p:cNvSpPr/>
                  <p:nvPr/>
                </p:nvSpPr>
                <p:spPr>
                  <a:xfrm>
                    <a:off x="2535708" y="1407540"/>
                    <a:ext cx="36000" cy="45719"/>
                  </a:xfrm>
                  <a:prstGeom prst="rect">
                    <a:avLst/>
                  </a:prstGeom>
                  <a:solidFill>
                    <a:schemeClr val="tx1"/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</p:grpSp>
            <p:sp>
              <p:nvSpPr>
                <p:cNvPr id="161" name="Rectangle 160"/>
                <p:cNvSpPr/>
                <p:nvPr/>
              </p:nvSpPr>
              <p:spPr>
                <a:xfrm>
                  <a:off x="2175674" y="2283124"/>
                  <a:ext cx="373519" cy="21600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grpSp>
              <p:nvGrpSpPr>
                <p:cNvPr id="162" name="Group 161"/>
                <p:cNvGrpSpPr/>
                <p:nvPr/>
              </p:nvGrpSpPr>
              <p:grpSpPr>
                <a:xfrm>
                  <a:off x="1798114" y="2224932"/>
                  <a:ext cx="1126696" cy="51516"/>
                  <a:chOff x="1798114" y="1402663"/>
                  <a:chExt cx="1085918" cy="51516"/>
                </a:xfrm>
              </p:grpSpPr>
              <p:sp>
                <p:nvSpPr>
                  <p:cNvPr id="163" name="Rectangle 162"/>
                  <p:cNvSpPr/>
                  <p:nvPr/>
                </p:nvSpPr>
                <p:spPr>
                  <a:xfrm>
                    <a:off x="1800060" y="1408460"/>
                    <a:ext cx="360000" cy="45719"/>
                  </a:xfrm>
                  <a:prstGeom prst="rect">
                    <a:avLst/>
                  </a:prstGeom>
                  <a:solidFill>
                    <a:schemeClr val="bg1">
                      <a:lumMod val="85000"/>
                    </a:schemeClr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164" name="Rectangle 163"/>
                  <p:cNvSpPr/>
                  <p:nvPr/>
                </p:nvSpPr>
                <p:spPr>
                  <a:xfrm>
                    <a:off x="2524032" y="1407546"/>
                    <a:ext cx="360000" cy="45719"/>
                  </a:xfrm>
                  <a:prstGeom prst="rect">
                    <a:avLst/>
                  </a:prstGeom>
                  <a:solidFill>
                    <a:schemeClr val="bg1">
                      <a:lumMod val="85000"/>
                    </a:schemeClr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165" name="Rectangle 164"/>
                  <p:cNvSpPr/>
                  <p:nvPr/>
                </p:nvSpPr>
                <p:spPr>
                  <a:xfrm>
                    <a:off x="2162092" y="1402663"/>
                    <a:ext cx="360000" cy="21600"/>
                  </a:xfrm>
                  <a:prstGeom prst="rect">
                    <a:avLst/>
                  </a:prstGeom>
                  <a:solidFill>
                    <a:schemeClr val="tx1">
                      <a:lumMod val="50000"/>
                      <a:lumOff val="50000"/>
                    </a:schemeClr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166" name="Rectangle 165"/>
                  <p:cNvSpPr/>
                  <p:nvPr/>
                </p:nvSpPr>
                <p:spPr>
                  <a:xfrm>
                    <a:off x="1798114" y="1403648"/>
                    <a:ext cx="108000" cy="45719"/>
                  </a:xfrm>
                  <a:prstGeom prst="rect">
                    <a:avLst/>
                  </a:prstGeom>
                  <a:solidFill>
                    <a:schemeClr val="tx1"/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167" name="Rectangle 166"/>
                  <p:cNvSpPr/>
                  <p:nvPr/>
                </p:nvSpPr>
                <p:spPr>
                  <a:xfrm>
                    <a:off x="2535708" y="1407540"/>
                    <a:ext cx="36000" cy="45719"/>
                  </a:xfrm>
                  <a:prstGeom prst="rect">
                    <a:avLst/>
                  </a:prstGeom>
                  <a:solidFill>
                    <a:schemeClr val="tx1"/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</p:grpSp>
            <p:sp>
              <p:nvSpPr>
                <p:cNvPr id="168" name="Rectangle 167"/>
                <p:cNvSpPr/>
                <p:nvPr/>
              </p:nvSpPr>
              <p:spPr>
                <a:xfrm>
                  <a:off x="2173728" y="2254122"/>
                  <a:ext cx="373519" cy="21600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83" name="Rectangle 182"/>
                <p:cNvSpPr/>
                <p:nvPr/>
              </p:nvSpPr>
              <p:spPr>
                <a:xfrm>
                  <a:off x="1821336" y="2582973"/>
                  <a:ext cx="360000" cy="45719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84" name="Rectangle 183"/>
                <p:cNvSpPr/>
                <p:nvPr/>
              </p:nvSpPr>
              <p:spPr>
                <a:xfrm>
                  <a:off x="2545308" y="2584005"/>
                  <a:ext cx="360000" cy="45719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85" name="Rectangle 184"/>
                <p:cNvSpPr/>
                <p:nvPr/>
              </p:nvSpPr>
              <p:spPr>
                <a:xfrm>
                  <a:off x="2183368" y="2584960"/>
                  <a:ext cx="360000" cy="21600"/>
                </a:xfrm>
                <a:prstGeom prst="rect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86" name="Rectangle 185"/>
                <p:cNvSpPr/>
                <p:nvPr/>
              </p:nvSpPr>
              <p:spPr>
                <a:xfrm>
                  <a:off x="1819390" y="2580107"/>
                  <a:ext cx="108000" cy="45719"/>
                </a:xfrm>
                <a:prstGeom prst="rect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87" name="Rectangle 186"/>
                <p:cNvSpPr/>
                <p:nvPr/>
              </p:nvSpPr>
              <p:spPr>
                <a:xfrm>
                  <a:off x="2556984" y="2583999"/>
                  <a:ext cx="36000" cy="45719"/>
                </a:xfrm>
                <a:prstGeom prst="rect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90" name="Rectangle 189"/>
                <p:cNvSpPr/>
                <p:nvPr/>
              </p:nvSpPr>
              <p:spPr>
                <a:xfrm>
                  <a:off x="1790330" y="1185631"/>
                  <a:ext cx="373519" cy="45719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91" name="Rectangle 190"/>
                <p:cNvSpPr/>
                <p:nvPr/>
              </p:nvSpPr>
              <p:spPr>
                <a:xfrm>
                  <a:off x="2541488" y="1186663"/>
                  <a:ext cx="373519" cy="45719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92" name="Rectangle 191"/>
                <p:cNvSpPr/>
                <p:nvPr/>
              </p:nvSpPr>
              <p:spPr>
                <a:xfrm>
                  <a:off x="2165957" y="1203186"/>
                  <a:ext cx="373519" cy="21600"/>
                </a:xfrm>
                <a:prstGeom prst="rect">
                  <a:avLst/>
                </a:prstGeom>
                <a:solidFill>
                  <a:schemeClr val="tx1">
                    <a:lumMod val="50000"/>
                    <a:lumOff val="50000"/>
                  </a:schemeClr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96" name="Rectangle 195"/>
                <p:cNvSpPr/>
                <p:nvPr/>
              </p:nvSpPr>
              <p:spPr>
                <a:xfrm>
                  <a:off x="2887592" y="1187624"/>
                  <a:ext cx="37352" cy="45719"/>
                </a:xfrm>
                <a:prstGeom prst="rect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</p:grpSp>
        <p:sp>
          <p:nvSpPr>
            <p:cNvPr id="4" name="Flowchart: Terminator 3"/>
            <p:cNvSpPr/>
            <p:nvPr/>
          </p:nvSpPr>
          <p:spPr>
            <a:xfrm>
              <a:off x="1587796" y="903687"/>
              <a:ext cx="1800000" cy="504000"/>
            </a:xfrm>
            <a:prstGeom prst="flowChartTerminator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Start</a:t>
              </a:r>
              <a:endPara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3" name="Straight Arrow Connector 12"/>
            <p:cNvCxnSpPr/>
            <p:nvPr/>
          </p:nvCxnSpPr>
          <p:spPr>
            <a:xfrm>
              <a:off x="2482546" y="1423984"/>
              <a:ext cx="0" cy="17999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Parallelogram 13"/>
            <p:cNvSpPr/>
            <p:nvPr/>
          </p:nvSpPr>
          <p:spPr>
            <a:xfrm>
              <a:off x="1589661" y="1625364"/>
              <a:ext cx="1800000" cy="504000"/>
            </a:xfrm>
            <a:prstGeom prst="parallelogram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Drug selection</a:t>
              </a:r>
            </a:p>
          </p:txBody>
        </p:sp>
        <p:cxnSp>
          <p:nvCxnSpPr>
            <p:cNvPr id="16" name="Straight Arrow Connector 15"/>
            <p:cNvCxnSpPr/>
            <p:nvPr/>
          </p:nvCxnSpPr>
          <p:spPr>
            <a:xfrm flipH="1">
              <a:off x="2488132" y="2145907"/>
              <a:ext cx="1" cy="1800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Flowchart: Process 17"/>
            <p:cNvSpPr/>
            <p:nvPr/>
          </p:nvSpPr>
          <p:spPr>
            <a:xfrm>
              <a:off x="1589356" y="3366651"/>
              <a:ext cx="1800000" cy="504000"/>
            </a:xfrm>
            <a:prstGeom prst="flowChartProcess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Drug analysis</a:t>
              </a:r>
              <a:endPara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70" name="Straight Arrow Connector 169"/>
            <p:cNvCxnSpPr/>
            <p:nvPr/>
          </p:nvCxnSpPr>
          <p:spPr>
            <a:xfrm flipH="1">
              <a:off x="2488971" y="3889884"/>
              <a:ext cx="1" cy="1800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9" name="Flowchart: Process 188"/>
            <p:cNvSpPr/>
            <p:nvPr/>
          </p:nvSpPr>
          <p:spPr>
            <a:xfrm>
              <a:off x="1586973" y="4081124"/>
              <a:ext cx="1800000" cy="504000"/>
            </a:xfrm>
            <a:prstGeom prst="flowChartProcess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Calculation </a:t>
              </a:r>
              <a:r>
                <a:rPr lang="en-US" sz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of </a:t>
              </a:r>
              <a:r>
                <a:rPr lang="en-US" sz="12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drug concentration</a:t>
              </a:r>
              <a:endPara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97" name="Straight Arrow Connector 196"/>
            <p:cNvCxnSpPr/>
            <p:nvPr/>
          </p:nvCxnSpPr>
          <p:spPr>
            <a:xfrm flipH="1">
              <a:off x="2480080" y="4605936"/>
              <a:ext cx="1" cy="1800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1" name="Flowchart: Process 200"/>
            <p:cNvSpPr/>
            <p:nvPr/>
          </p:nvSpPr>
          <p:spPr>
            <a:xfrm>
              <a:off x="1586973" y="4806591"/>
              <a:ext cx="1800000" cy="504000"/>
            </a:xfrm>
            <a:prstGeom prst="flowChartProcess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Calculation </a:t>
              </a:r>
              <a:r>
                <a:rPr lang="en-US" sz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of </a:t>
              </a:r>
              <a:r>
                <a:rPr lang="en-US" sz="12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sorption percentage</a:t>
              </a:r>
              <a:endPara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202" name="Straight Arrow Connector 201"/>
            <p:cNvCxnSpPr/>
            <p:nvPr/>
          </p:nvCxnSpPr>
          <p:spPr>
            <a:xfrm flipH="1">
              <a:off x="2483527" y="5325747"/>
              <a:ext cx="1" cy="1800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3" name="Flowchart: Decision 202"/>
            <p:cNvSpPr>
              <a:spLocks/>
            </p:cNvSpPr>
            <p:nvPr/>
          </p:nvSpPr>
          <p:spPr>
            <a:xfrm>
              <a:off x="1580081" y="5514536"/>
              <a:ext cx="1800000" cy="560770"/>
            </a:xfrm>
            <a:prstGeom prst="flowChartDecision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Sorption 10% &gt; ?</a:t>
              </a:r>
              <a:endPara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204" name="Straight Arrow Connector 203"/>
            <p:cNvCxnSpPr/>
            <p:nvPr/>
          </p:nvCxnSpPr>
          <p:spPr>
            <a:xfrm flipH="1">
              <a:off x="2481602" y="6090134"/>
              <a:ext cx="1" cy="1800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5" name="TextBox 204"/>
            <p:cNvSpPr txBox="1"/>
            <p:nvPr/>
          </p:nvSpPr>
          <p:spPr>
            <a:xfrm>
              <a:off x="2500188" y="6011566"/>
              <a:ext cx="5040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Yes</a:t>
              </a:r>
              <a:endParaRPr lang="en-US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6" name="TextBox 205"/>
            <p:cNvSpPr txBox="1"/>
            <p:nvPr/>
          </p:nvSpPr>
          <p:spPr>
            <a:xfrm>
              <a:off x="1346480" y="4002368"/>
              <a:ext cx="79208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b</a:t>
              </a:r>
              <a:endParaRPr lang="en-US" sz="1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9" name="TextBox 208"/>
            <p:cNvSpPr txBox="1"/>
            <p:nvPr/>
          </p:nvSpPr>
          <p:spPr>
            <a:xfrm>
              <a:off x="4433184" y="6012160"/>
              <a:ext cx="50405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No</a:t>
              </a:r>
              <a:endParaRPr lang="en-US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0" name="Flowchart: Process 209"/>
            <p:cNvSpPr/>
            <p:nvPr/>
          </p:nvSpPr>
          <p:spPr>
            <a:xfrm>
              <a:off x="1595283" y="2341534"/>
              <a:ext cx="1800000" cy="810000"/>
            </a:xfrm>
            <a:prstGeom prst="flowChartProcess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Sorption test </a:t>
              </a:r>
            </a:p>
            <a:p>
              <a:pPr algn="ctr"/>
              <a:r>
                <a:rPr lang="en-US" sz="12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■ Condition </a:t>
              </a:r>
            </a:p>
            <a:p>
              <a:pPr algn="ctr"/>
              <a:r>
                <a:rPr lang="en-US" sz="12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– drug concentration</a:t>
              </a:r>
              <a:endPara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en-US" sz="12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– flow </a:t>
              </a:r>
              <a:r>
                <a:rPr lang="en-US" sz="12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rate, </a:t>
              </a:r>
              <a:r>
                <a:rPr lang="en-US" sz="1200" dirty="0" err="1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etc</a:t>
              </a:r>
              <a:endParaRPr lang="en-US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211" name="Straight Arrow Connector 210"/>
            <p:cNvCxnSpPr/>
            <p:nvPr/>
          </p:nvCxnSpPr>
          <p:spPr>
            <a:xfrm flipH="1">
              <a:off x="2483526" y="3169941"/>
              <a:ext cx="1" cy="1800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2" name="Flowchart: Terminator 211"/>
            <p:cNvSpPr/>
            <p:nvPr/>
          </p:nvSpPr>
          <p:spPr>
            <a:xfrm>
              <a:off x="1585524" y="7113701"/>
              <a:ext cx="1800000" cy="504000"/>
            </a:xfrm>
            <a:prstGeom prst="flowChartTerminator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End</a:t>
              </a:r>
              <a:endPara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" name="Flowchart: Document 60"/>
            <p:cNvSpPr/>
            <p:nvPr/>
          </p:nvSpPr>
          <p:spPr>
            <a:xfrm>
              <a:off x="1583913" y="6286791"/>
              <a:ext cx="1801611" cy="504000"/>
            </a:xfrm>
            <a:prstGeom prst="flowChartDocumen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Acceptable</a:t>
              </a:r>
              <a:endPara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213" name="Straight Arrow Connector 212"/>
            <p:cNvCxnSpPr/>
            <p:nvPr/>
          </p:nvCxnSpPr>
          <p:spPr>
            <a:xfrm flipH="1">
              <a:off x="2485524" y="6766276"/>
              <a:ext cx="3448" cy="34165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42" name="Group 1041"/>
            <p:cNvGrpSpPr/>
            <p:nvPr/>
          </p:nvGrpSpPr>
          <p:grpSpPr>
            <a:xfrm>
              <a:off x="3402712" y="3921613"/>
              <a:ext cx="1005612" cy="881269"/>
              <a:chOff x="4279174" y="3635896"/>
              <a:chExt cx="1306871" cy="1166563"/>
            </a:xfrm>
          </p:grpSpPr>
          <p:grpSp>
            <p:nvGrpSpPr>
              <p:cNvPr id="1027" name="Group 1026"/>
              <p:cNvGrpSpPr/>
              <p:nvPr/>
            </p:nvGrpSpPr>
            <p:grpSpPr>
              <a:xfrm>
                <a:off x="4279174" y="3635896"/>
                <a:ext cx="1306871" cy="1166563"/>
                <a:chOff x="4444461" y="3569332"/>
                <a:chExt cx="1306871" cy="1166563"/>
              </a:xfrm>
            </p:grpSpPr>
            <p:cxnSp>
              <p:nvCxnSpPr>
                <p:cNvPr id="65" name="Straight Connector 64"/>
                <p:cNvCxnSpPr/>
                <p:nvPr/>
              </p:nvCxnSpPr>
              <p:spPr>
                <a:xfrm>
                  <a:off x="4602511" y="4458144"/>
                  <a:ext cx="1008000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2" name="Straight Connector 101"/>
                <p:cNvCxnSpPr/>
                <p:nvPr/>
              </p:nvCxnSpPr>
              <p:spPr>
                <a:xfrm>
                  <a:off x="4713693" y="3652225"/>
                  <a:ext cx="0" cy="93600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  <a:headEnd type="triangl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1" name="Straight Connector 110"/>
                <p:cNvCxnSpPr/>
                <p:nvPr/>
              </p:nvCxnSpPr>
              <p:spPr>
                <a:xfrm flipV="1">
                  <a:off x="4808915" y="3748560"/>
                  <a:ext cx="681102" cy="607416"/>
                </a:xfrm>
                <a:prstGeom prst="line">
                  <a:avLst/>
                </a:prstGeom>
                <a:ln w="2857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26" name="TextBox 1025"/>
                <p:cNvSpPr txBox="1"/>
                <p:nvPr/>
              </p:nvSpPr>
              <p:spPr>
                <a:xfrm>
                  <a:off x="4645881" y="4450705"/>
                  <a:ext cx="1105451" cy="28519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8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Concentration</a:t>
                  </a:r>
                  <a:endParaRPr lang="en-US" sz="8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14" name="TextBox 213"/>
                <p:cNvSpPr txBox="1"/>
                <p:nvPr/>
              </p:nvSpPr>
              <p:spPr>
                <a:xfrm rot="16200000">
                  <a:off x="4080398" y="3933395"/>
                  <a:ext cx="1008111" cy="27998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8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Peak area</a:t>
                  </a:r>
                  <a:endParaRPr lang="en-US" sz="8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cxnSp>
            <p:nvCxnSpPr>
              <p:cNvPr id="1038" name="Straight Connector 1037"/>
              <p:cNvCxnSpPr>
                <a:stCxn id="214" idx="2"/>
              </p:cNvCxnSpPr>
              <p:nvPr/>
            </p:nvCxnSpPr>
            <p:spPr>
              <a:xfrm>
                <a:off x="4559160" y="4139952"/>
                <a:ext cx="422193" cy="0"/>
              </a:xfrm>
              <a:prstGeom prst="line">
                <a:avLst/>
              </a:prstGeom>
              <a:ln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1" name="Straight Connector 1040"/>
              <p:cNvCxnSpPr/>
              <p:nvPr/>
            </p:nvCxnSpPr>
            <p:spPr>
              <a:xfrm flipH="1">
                <a:off x="4949633" y="4146724"/>
                <a:ext cx="2825" cy="344693"/>
              </a:xfrm>
              <a:prstGeom prst="line">
                <a:avLst/>
              </a:prstGeom>
              <a:ln>
                <a:prstDash val="sysDash"/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43" name="TextBox 1042"/>
                <p:cNvSpPr txBox="1"/>
                <p:nvPr/>
              </p:nvSpPr>
              <p:spPr>
                <a:xfrm>
                  <a:off x="3353997" y="4799248"/>
                  <a:ext cx="1472070" cy="59202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sty m:val="p"/>
                          </m:rPr>
                          <a:rPr lang="en-US" sz="1000">
                            <a:latin typeface="Cambria Math"/>
                          </a:rPr>
                          <m:t>S</m:t>
                        </m:r>
                        <m:r>
                          <a:rPr lang="en-US" sz="1000">
                            <a:latin typeface="Cambria Math"/>
                          </a:rPr>
                          <m:t>=</m:t>
                        </m:r>
                        <m:d>
                          <m:dPr>
                            <m:ctrlPr>
                              <a:rPr lang="en-US" sz="100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1000">
                                <a:latin typeface="Cambria Math"/>
                              </a:rPr>
                              <m:t>1</m:t>
                            </m:r>
                            <m:r>
                              <a:rPr lang="en-US" sz="1000" i="1">
                                <a:latin typeface="Cambria Math"/>
                              </a:rPr>
                              <m:t>−</m:t>
                            </m:r>
                            <m:r>
                              <a:rPr lang="en-US" sz="1000">
                                <a:latin typeface="Cambria Math"/>
                              </a:rPr>
                              <m:t> </m:t>
                            </m:r>
                            <m:f>
                              <m:fPr>
                                <m:ctrlPr>
                                  <a:rPr lang="en-US" sz="1000" i="1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sz="1000" i="1">
                                    <a:latin typeface="Cambria Math"/>
                                  </a:rPr>
                                  <m:t>𝐶</m:t>
                                </m:r>
                                <m:r>
                                  <a:rPr lang="en-US" sz="1000" i="1" baseline="-25000">
                                    <a:latin typeface="Cambria Math"/>
                                  </a:rPr>
                                  <m:t>𝑝</m:t>
                                </m:r>
                              </m:num>
                              <m:den>
                                <m:r>
                                  <a:rPr lang="en-US" sz="1000" i="1">
                                    <a:latin typeface="Cambria Math"/>
                                  </a:rPr>
                                  <m:t>𝐶</m:t>
                                </m:r>
                                <m:r>
                                  <a:rPr lang="en-US" sz="1000" i="1" baseline="-25000">
                                    <a:latin typeface="Cambria Math"/>
                                  </a:rPr>
                                  <m:t>𝑜</m:t>
                                </m:r>
                              </m:den>
                            </m:f>
                          </m:e>
                        </m:d>
                        <m:r>
                          <a:rPr lang="en-US" sz="1000" i="1">
                            <a:latin typeface="Cambria Math"/>
                          </a:rPr>
                          <m:t>×100</m:t>
                        </m:r>
                      </m:oMath>
                    </m:oMathPara>
                  </a14:m>
                  <a:endParaRPr lang="en-US" sz="10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endParaRPr lang="en-US" sz="10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1043" name="TextBox 104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53997" y="4799248"/>
                  <a:ext cx="1472070" cy="592022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044" name="TextBox 1043"/>
            <p:cNvSpPr txBox="1"/>
            <p:nvPr/>
          </p:nvSpPr>
          <p:spPr>
            <a:xfrm>
              <a:off x="3413643" y="5162160"/>
              <a:ext cx="245219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88900" indent="-88900">
                <a:buFont typeface="Arial" panose="020B0604020202020204" pitchFamily="34" charset="0"/>
                <a:buChar char="•"/>
              </a:pPr>
              <a:r>
                <a:rPr lang="en-US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S: sorption level (%)</a:t>
              </a:r>
            </a:p>
            <a:p>
              <a:pPr marL="88900" indent="-88900">
                <a:buFont typeface="Arial" panose="020B0604020202020204" pitchFamily="34" charset="0"/>
                <a:buChar char="•"/>
              </a:pPr>
              <a:r>
                <a:rPr lang="en-US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C</a:t>
              </a:r>
              <a:r>
                <a:rPr lang="en-US" sz="800" baseline="-25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o</a:t>
              </a:r>
              <a:r>
                <a:rPr lang="en-US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: initial concentration of drug after dilution</a:t>
              </a:r>
            </a:p>
            <a:p>
              <a:pPr marL="88900" indent="-88900">
                <a:buFont typeface="Arial" panose="020B0604020202020204" pitchFamily="34" charset="0"/>
                <a:buChar char="•"/>
              </a:pPr>
              <a:r>
                <a:rPr lang="en-US" sz="8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C</a:t>
              </a:r>
              <a:r>
                <a:rPr lang="en-US" sz="800" baseline="-250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p</a:t>
              </a:r>
              <a:r>
                <a:rPr lang="en-US" sz="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: drug concentration passed through the tube</a:t>
              </a:r>
              <a:endParaRPr lang="en-US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0" name="Flowchart: Document 219"/>
            <p:cNvSpPr/>
            <p:nvPr/>
          </p:nvSpPr>
          <p:spPr>
            <a:xfrm>
              <a:off x="3466647" y="6286791"/>
              <a:ext cx="1801611" cy="504000"/>
            </a:xfrm>
            <a:prstGeom prst="flowChartDocumen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Unacceptable</a:t>
              </a:r>
              <a:endPara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050" name="Elbow Connector 1049"/>
            <p:cNvCxnSpPr/>
            <p:nvPr/>
          </p:nvCxnSpPr>
          <p:spPr>
            <a:xfrm rot="10800000" flipH="1" flipV="1">
              <a:off x="3386883" y="5793491"/>
              <a:ext cx="1033571" cy="468000"/>
            </a:xfrm>
            <a:prstGeom prst="bentConnector2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2" name="Elbow Connector 1051"/>
            <p:cNvCxnSpPr/>
            <p:nvPr/>
          </p:nvCxnSpPr>
          <p:spPr>
            <a:xfrm rot="5400000">
              <a:off x="3408209" y="5840577"/>
              <a:ext cx="108000" cy="1946481"/>
            </a:xfrm>
            <a:prstGeom prst="bentConnector2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868318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847292" y="8683951"/>
            <a:ext cx="1008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Jin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et al.</a:t>
            </a:r>
          </a:p>
          <a:p>
            <a:pPr algn="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Figure 4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9296" y="1239887"/>
            <a:ext cx="4320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390900" y="1239887"/>
            <a:ext cx="4320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90344" y="4655507"/>
            <a:ext cx="4320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407276" y="4655507"/>
            <a:ext cx="4320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3" name="Straight Arrow Connector 22"/>
          <p:cNvCxnSpPr/>
          <p:nvPr/>
        </p:nvCxnSpPr>
        <p:spPr>
          <a:xfrm flipH="1">
            <a:off x="2694444" y="5254744"/>
            <a:ext cx="72008" cy="144016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H="1">
            <a:off x="5949280" y="1676440"/>
            <a:ext cx="72008" cy="144016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5257416"/>
              </p:ext>
            </p:extLst>
          </p:nvPr>
        </p:nvGraphicFramePr>
        <p:xfrm>
          <a:off x="212634" y="4588004"/>
          <a:ext cx="3216366" cy="32354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3" name="SPW 10.0 Graph" r:id="rId3" imgW="2796840" imgH="2813400" progId="SigmaPlotGraphicObject.9">
                  <p:embed/>
                </p:oleObj>
              </mc:Choice>
              <mc:Fallback>
                <p:oleObj name="SPW 10.0 Graph" r:id="rId3" imgW="2796840" imgH="2813400" progId="SigmaPlotGraphicObject.9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2634" y="4588004"/>
                        <a:ext cx="3216366" cy="323541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4521299"/>
              </p:ext>
            </p:extLst>
          </p:nvPr>
        </p:nvGraphicFramePr>
        <p:xfrm>
          <a:off x="3574878" y="1081708"/>
          <a:ext cx="3102102" cy="32354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4" name="SPW 10.0 Graph" r:id="rId5" imgW="2697480" imgH="2813400" progId="SigmaPlotGraphicObject.9">
                  <p:embed/>
                </p:oleObj>
              </mc:Choice>
              <mc:Fallback>
                <p:oleObj name="SPW 10.0 Graph" r:id="rId5" imgW="2697480" imgH="2813400" progId="SigmaPlotGraphicObject.9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574878" y="1081708"/>
                        <a:ext cx="3102102" cy="323541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9846886"/>
              </p:ext>
            </p:extLst>
          </p:nvPr>
        </p:nvGraphicFramePr>
        <p:xfrm>
          <a:off x="3501008" y="4588004"/>
          <a:ext cx="3216366" cy="32354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5" name="SPW 10.0 Graph" r:id="rId7" imgW="2796840" imgH="2813400" progId="SigmaPlotGraphicObject.9">
                  <p:embed/>
                </p:oleObj>
              </mc:Choice>
              <mc:Fallback>
                <p:oleObj name="SPW 10.0 Graph" r:id="rId7" imgW="2796840" imgH="2813400" progId="SigmaPlotGraphicObject.9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501008" y="4588004"/>
                        <a:ext cx="3216366" cy="323541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1" name="Straight Arrow Connector 30"/>
          <p:cNvCxnSpPr/>
          <p:nvPr/>
        </p:nvCxnSpPr>
        <p:spPr>
          <a:xfrm flipH="1">
            <a:off x="6021288" y="5656312"/>
            <a:ext cx="72008" cy="144016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7967839"/>
              </p:ext>
            </p:extLst>
          </p:nvPr>
        </p:nvGraphicFramePr>
        <p:xfrm>
          <a:off x="367756" y="1058848"/>
          <a:ext cx="3019716" cy="32354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6" name="SPW 10.0 Graph" r:id="rId9" imgW="2625840" imgH="2813400" progId="SigmaPlotGraphicObject.9">
                  <p:embed/>
                </p:oleObj>
              </mc:Choice>
              <mc:Fallback>
                <p:oleObj name="SPW 10.0 Graph" r:id="rId9" imgW="2625840" imgH="2813400" progId="SigmaPlotGraphicObject.9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67756" y="1058848"/>
                        <a:ext cx="3019716" cy="323541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2530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847292" y="8683951"/>
            <a:ext cx="1008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Jin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et al.</a:t>
            </a:r>
          </a:p>
          <a:p>
            <a:pPr algn="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Figure 5</a:t>
            </a:r>
          </a:p>
        </p:txBody>
      </p:sp>
      <p:grpSp>
        <p:nvGrpSpPr>
          <p:cNvPr id="39" name="Group 38"/>
          <p:cNvGrpSpPr/>
          <p:nvPr/>
        </p:nvGrpSpPr>
        <p:grpSpPr>
          <a:xfrm>
            <a:off x="79296" y="1115616"/>
            <a:ext cx="3349704" cy="3270250"/>
            <a:chOff x="79296" y="1115616"/>
            <a:chExt cx="3349704" cy="3270250"/>
          </a:xfrm>
        </p:grpSpPr>
        <p:pic>
          <p:nvPicPr>
            <p:cNvPr id="22" name="Picture 9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6375" y="1115616"/>
              <a:ext cx="3222625" cy="3270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7" name="TextBox 26"/>
            <p:cNvSpPr txBox="1"/>
            <p:nvPr/>
          </p:nvSpPr>
          <p:spPr>
            <a:xfrm>
              <a:off x="79296" y="1239887"/>
              <a:ext cx="43204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  <a:endParaRPr lang="en-US" sz="1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 rot="5400000" flipV="1">
              <a:off x="-550451" y="2494559"/>
              <a:ext cx="1806905" cy="307777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>
              <a:spAutoFit/>
            </a:bodyPr>
            <a:lstStyle/>
            <a:p>
              <a:r>
                <a:rPr lang="en-US" sz="14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Absorbance (</a:t>
              </a:r>
              <a:r>
                <a:rPr lang="en-US" sz="14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mAU</a:t>
              </a:r>
              <a:r>
                <a:rPr lang="en-US" sz="1400" b="1" dirty="0">
                  <a:latin typeface="Arial" panose="020B0604020202020204" pitchFamily="34" charset="0"/>
                  <a:cs typeface="Arial" panose="020B0604020202020204" pitchFamily="34" charset="0"/>
                </a:rPr>
                <a:t>)</a:t>
              </a: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90344" y="4536564"/>
            <a:ext cx="3320921" cy="3248025"/>
            <a:chOff x="90344" y="4536564"/>
            <a:chExt cx="3320921" cy="3248025"/>
          </a:xfrm>
        </p:grpSpPr>
        <p:pic>
          <p:nvPicPr>
            <p:cNvPr id="24" name="Picture 12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8640" y="4536564"/>
              <a:ext cx="3222625" cy="32480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cxnSp>
          <p:nvCxnSpPr>
            <p:cNvPr id="26" name="Straight Arrow Connector 25"/>
            <p:cNvCxnSpPr/>
            <p:nvPr/>
          </p:nvCxnSpPr>
          <p:spPr>
            <a:xfrm flipH="1">
              <a:off x="2204864" y="6486500"/>
              <a:ext cx="72008" cy="144016"/>
            </a:xfrm>
            <a:prstGeom prst="straightConnector1">
              <a:avLst/>
            </a:prstGeom>
            <a:ln w="28575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/>
            <p:cNvSpPr txBox="1"/>
            <p:nvPr/>
          </p:nvSpPr>
          <p:spPr>
            <a:xfrm>
              <a:off x="90344" y="4655507"/>
              <a:ext cx="43204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c</a:t>
              </a:r>
              <a:endParaRPr lang="en-US" sz="1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 rot="5400000" flipV="1">
              <a:off x="-551011" y="5959750"/>
              <a:ext cx="1806905" cy="307777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>
              <a:spAutoFit/>
            </a:bodyPr>
            <a:lstStyle/>
            <a:p>
              <a:r>
                <a:rPr lang="en-US" sz="14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Absorbance (</a:t>
              </a:r>
              <a:r>
                <a:rPr lang="en-US" sz="14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mAU</a:t>
              </a:r>
              <a:r>
                <a:rPr lang="en-US" sz="1400" b="1" dirty="0">
                  <a:latin typeface="Arial" panose="020B0604020202020204" pitchFamily="34" charset="0"/>
                  <a:cs typeface="Arial" panose="020B0604020202020204" pitchFamily="34" charset="0"/>
                </a:rPr>
                <a:t>)</a:t>
              </a: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3407276" y="4536563"/>
            <a:ext cx="3387006" cy="3248025"/>
            <a:chOff x="3407276" y="4536563"/>
            <a:chExt cx="3387006" cy="3248025"/>
          </a:xfrm>
        </p:grpSpPr>
        <p:sp>
          <p:nvSpPr>
            <p:cNvPr id="30" name="TextBox 29"/>
            <p:cNvSpPr txBox="1"/>
            <p:nvPr/>
          </p:nvSpPr>
          <p:spPr>
            <a:xfrm>
              <a:off x="3407276" y="4655507"/>
              <a:ext cx="43204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d</a:t>
              </a:r>
              <a:endParaRPr lang="en-US" sz="1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31" name="Picture 14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71657" y="4536563"/>
              <a:ext cx="3222625" cy="32480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cxnSp>
          <p:nvCxnSpPr>
            <p:cNvPr id="32" name="Straight Arrow Connector 31"/>
            <p:cNvCxnSpPr/>
            <p:nvPr/>
          </p:nvCxnSpPr>
          <p:spPr>
            <a:xfrm flipH="1">
              <a:off x="5602972" y="6384012"/>
              <a:ext cx="72008" cy="144016"/>
            </a:xfrm>
            <a:prstGeom prst="straightConnector1">
              <a:avLst/>
            </a:prstGeom>
            <a:ln w="28575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Rectangle 34"/>
            <p:cNvSpPr/>
            <p:nvPr/>
          </p:nvSpPr>
          <p:spPr>
            <a:xfrm rot="5400000" flipV="1">
              <a:off x="2834192" y="6006687"/>
              <a:ext cx="1806905" cy="307777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>
              <a:spAutoFit/>
            </a:bodyPr>
            <a:lstStyle/>
            <a:p>
              <a:r>
                <a:rPr lang="en-US" sz="14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Absorbance (</a:t>
              </a:r>
              <a:r>
                <a:rPr lang="en-US" sz="14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mAU</a:t>
              </a:r>
              <a:r>
                <a:rPr lang="en-US" sz="1400" b="1" dirty="0">
                  <a:latin typeface="Arial" panose="020B0604020202020204" pitchFamily="34" charset="0"/>
                  <a:cs typeface="Arial" panose="020B0604020202020204" pitchFamily="34" charset="0"/>
                </a:rPr>
                <a:t>)</a:t>
              </a: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3390900" y="1103824"/>
            <a:ext cx="3415853" cy="3250818"/>
            <a:chOff x="3390900" y="1103824"/>
            <a:chExt cx="3415853" cy="3250818"/>
          </a:xfrm>
        </p:grpSpPr>
        <p:grpSp>
          <p:nvGrpSpPr>
            <p:cNvPr id="13" name="Group 12"/>
            <p:cNvGrpSpPr/>
            <p:nvPr/>
          </p:nvGrpSpPr>
          <p:grpSpPr>
            <a:xfrm>
              <a:off x="3390900" y="1103824"/>
              <a:ext cx="3415853" cy="3250818"/>
              <a:chOff x="3390900" y="1103824"/>
              <a:chExt cx="3415853" cy="3250818"/>
            </a:xfrm>
          </p:grpSpPr>
          <p:pic>
            <p:nvPicPr>
              <p:cNvPr id="23" name="Picture 11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573016" y="1103824"/>
                <a:ext cx="3233737" cy="32496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cxnSp>
            <p:nvCxnSpPr>
              <p:cNvPr id="25" name="Straight Arrow Connector 24"/>
              <p:cNvCxnSpPr/>
              <p:nvPr/>
            </p:nvCxnSpPr>
            <p:spPr>
              <a:xfrm flipH="1">
                <a:off x="5589240" y="3237756"/>
                <a:ext cx="72008" cy="144016"/>
              </a:xfrm>
              <a:prstGeom prst="straightConnector1">
                <a:avLst/>
              </a:prstGeom>
              <a:ln w="28575">
                <a:solidFill>
                  <a:srgbClr val="C0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9" name="TextBox 28"/>
              <p:cNvSpPr txBox="1"/>
              <p:nvPr/>
            </p:nvSpPr>
            <p:spPr>
              <a:xfrm>
                <a:off x="3390900" y="1239887"/>
                <a:ext cx="43204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endParaRPr lang="en-US" sz="1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3" name="Rectangle 32"/>
              <p:cNvSpPr/>
              <p:nvPr/>
            </p:nvSpPr>
            <p:spPr>
              <a:xfrm rot="5400000" flipV="1">
                <a:off x="2778991" y="2441244"/>
                <a:ext cx="1806905" cy="307777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>
                <a:spAutoFit/>
              </a:bodyPr>
              <a:lstStyle/>
              <a:p>
                <a:r>
                  <a:rPr lang="en-US" sz="1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Absorbance (</a:t>
                </a:r>
                <a:r>
                  <a:rPr lang="en-US" sz="14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mAU</a:t>
                </a:r>
                <a:r>
                  <a:rPr lang="en-US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</p:txBody>
          </p:sp>
          <p:grpSp>
            <p:nvGrpSpPr>
              <p:cNvPr id="10" name="Group 9"/>
              <p:cNvGrpSpPr/>
              <p:nvPr/>
            </p:nvGrpSpPr>
            <p:grpSpPr>
              <a:xfrm>
                <a:off x="3528555" y="1105029"/>
                <a:ext cx="3278198" cy="3249613"/>
                <a:chOff x="3528555" y="1105029"/>
                <a:chExt cx="3278198" cy="3249613"/>
              </a:xfrm>
            </p:grpSpPr>
            <p:pic>
              <p:nvPicPr>
                <p:cNvPr id="36" name="Picture 11"/>
                <p:cNvPicPr>
                  <a:picLocks noChangeAspect="1" noChangeArrowheads="1"/>
                </p:cNvPicPr>
                <p:nvPr/>
              </p:nvPicPr>
              <p:blipFill>
                <a:blip r:embed="rId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573016" y="1105029"/>
                  <a:ext cx="3233737" cy="324961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cxnSp>
              <p:nvCxnSpPr>
                <p:cNvPr id="37" name="Straight Arrow Connector 36"/>
                <p:cNvCxnSpPr/>
                <p:nvPr/>
              </p:nvCxnSpPr>
              <p:spPr>
                <a:xfrm flipH="1">
                  <a:off x="5589240" y="3238961"/>
                  <a:ext cx="72008" cy="144016"/>
                </a:xfrm>
                <a:prstGeom prst="straightConnector1">
                  <a:avLst/>
                </a:prstGeom>
                <a:ln w="28575">
                  <a:solidFill>
                    <a:srgbClr val="C0000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8" name="Rectangle 37"/>
                <p:cNvSpPr/>
                <p:nvPr/>
              </p:nvSpPr>
              <p:spPr>
                <a:xfrm rot="5400000" flipV="1">
                  <a:off x="2778991" y="2442449"/>
                  <a:ext cx="1806905" cy="307777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>
                  <a:spAutoFit/>
                </a:bodyPr>
                <a:lstStyle/>
                <a:p>
                  <a:r>
                    <a:rPr lang="en-US" sz="1400" b="1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Absorbance (</a:t>
                  </a:r>
                  <a:r>
                    <a:rPr lang="en-US" sz="1400" b="1" dirty="0" err="1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mAU</a:t>
                  </a:r>
                  <a:r>
                    <a:rPr lang="en-US" sz="1400" b="1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)</a:t>
                  </a:r>
                </a:p>
              </p:txBody>
            </p:sp>
          </p:grpSp>
        </p:grpSp>
        <p:pic>
          <p:nvPicPr>
            <p:cNvPr id="2051" name="Picture 3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86661" y="1320592"/>
              <a:ext cx="1517485" cy="162904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283818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5769</TotalTime>
  <Words>144</Words>
  <Application>Microsoft Office PowerPoint</Application>
  <PresentationFormat>On-screen Show (4:3)</PresentationFormat>
  <Paragraphs>58</Paragraphs>
  <Slides>5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Office Theme</vt:lpstr>
      <vt:lpstr>SPW 10.0 Graph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Su-Eon Jin</dc:creator>
  <cp:lastModifiedBy>Su-Eon Jin</cp:lastModifiedBy>
  <cp:revision>103</cp:revision>
  <dcterms:created xsi:type="dcterms:W3CDTF">2016-05-16T02:07:34Z</dcterms:created>
  <dcterms:modified xsi:type="dcterms:W3CDTF">2016-10-31T03:34:17Z</dcterms:modified>
</cp:coreProperties>
</file>