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.tumedei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02/08/2016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uppo 52"/>
          <p:cNvGrpSpPr/>
          <p:nvPr/>
        </p:nvGrpSpPr>
        <p:grpSpPr>
          <a:xfrm>
            <a:off x="1835696" y="548680"/>
            <a:ext cx="6768752" cy="5326851"/>
            <a:chOff x="1115616" y="620688"/>
            <a:chExt cx="6768752" cy="5326851"/>
          </a:xfrm>
        </p:grpSpPr>
        <p:sp>
          <p:nvSpPr>
            <p:cNvPr id="10" name="CasellaDiTesto 9"/>
            <p:cNvSpPr txBox="1"/>
            <p:nvPr/>
          </p:nvSpPr>
          <p:spPr>
            <a:xfrm>
              <a:off x="3419872" y="620688"/>
              <a:ext cx="252028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125 </a:t>
              </a:r>
              <a:r>
                <a:rPr lang="it-IT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bp</a:t>
              </a:r>
              <a:r>
                <a:rPr lang="it-IT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STOX 1 AMPLICON</a:t>
              </a:r>
            </a:p>
            <a:p>
              <a:endParaRPr lang="it-IT" dirty="0"/>
            </a:p>
          </p:txBody>
        </p:sp>
        <p:cxnSp>
          <p:nvCxnSpPr>
            <p:cNvPr id="13" name="Connettore 2 12"/>
            <p:cNvCxnSpPr/>
            <p:nvPr/>
          </p:nvCxnSpPr>
          <p:spPr>
            <a:xfrm flipH="1">
              <a:off x="3635896" y="1268760"/>
              <a:ext cx="648072" cy="7920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sellaDiTesto 13"/>
            <p:cNvSpPr txBox="1"/>
            <p:nvPr/>
          </p:nvSpPr>
          <p:spPr>
            <a:xfrm>
              <a:off x="2555776" y="2204864"/>
              <a:ext cx="1728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 err="1" smtClean="0"/>
                <a:t>Not</a:t>
              </a:r>
              <a:r>
                <a:rPr lang="it-IT" b="1" dirty="0" smtClean="0"/>
                <a:t> </a:t>
              </a:r>
              <a:r>
                <a:rPr lang="it-IT" b="1" dirty="0" err="1" smtClean="0"/>
                <a:t>amplifiable</a:t>
              </a:r>
              <a:endParaRPr lang="it-IT" b="1" dirty="0"/>
            </a:p>
          </p:txBody>
        </p:sp>
        <p:cxnSp>
          <p:nvCxnSpPr>
            <p:cNvPr id="16" name="Connettore 2 15"/>
            <p:cNvCxnSpPr/>
            <p:nvPr/>
          </p:nvCxnSpPr>
          <p:spPr>
            <a:xfrm flipH="1">
              <a:off x="2699792" y="2564904"/>
              <a:ext cx="648072" cy="7200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asellaDiTesto 16"/>
            <p:cNvSpPr txBox="1"/>
            <p:nvPr/>
          </p:nvSpPr>
          <p:spPr>
            <a:xfrm>
              <a:off x="1115616" y="3356992"/>
              <a:ext cx="24482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err="1" smtClean="0"/>
                <a:t>Collect</a:t>
              </a:r>
              <a:r>
                <a:rPr lang="it-IT" b="1" dirty="0" smtClean="0"/>
                <a:t> a </a:t>
              </a:r>
              <a:r>
                <a:rPr lang="it-IT" b="1" dirty="0" err="1" smtClean="0"/>
                <a:t>new</a:t>
              </a:r>
              <a:r>
                <a:rPr lang="it-IT" b="1" dirty="0" smtClean="0"/>
                <a:t> urine </a:t>
              </a:r>
              <a:r>
                <a:rPr lang="it-IT" b="1" dirty="0" smtClean="0"/>
                <a:t>sample </a:t>
              </a:r>
              <a:r>
                <a:rPr lang="it-IT" b="1" dirty="0" smtClean="0"/>
                <a:t>and </a:t>
              </a:r>
              <a:r>
                <a:rPr lang="it-IT" b="1" dirty="0" err="1" smtClean="0"/>
                <a:t>restart</a:t>
              </a:r>
              <a:r>
                <a:rPr lang="it-IT" b="1" dirty="0" smtClean="0"/>
                <a:t> the </a:t>
              </a:r>
            </a:p>
            <a:p>
              <a:pPr algn="ctr"/>
              <a:r>
                <a:rPr lang="it-IT" b="1" dirty="0" smtClean="0"/>
                <a:t>UCF DNA </a:t>
              </a:r>
              <a:r>
                <a:rPr lang="it-IT" b="1" dirty="0" err="1" smtClean="0"/>
                <a:t>integrity</a:t>
              </a:r>
              <a:r>
                <a:rPr lang="it-IT" b="1" dirty="0" smtClean="0"/>
                <a:t> </a:t>
              </a:r>
              <a:r>
                <a:rPr lang="it-IT" b="1" dirty="0" err="1" smtClean="0"/>
                <a:t>analysis</a:t>
              </a:r>
              <a:endParaRPr lang="it-IT" b="1" dirty="0"/>
            </a:p>
          </p:txBody>
        </p:sp>
        <p:cxnSp>
          <p:nvCxnSpPr>
            <p:cNvPr id="18" name="Connettore 2 17"/>
            <p:cNvCxnSpPr/>
            <p:nvPr/>
          </p:nvCxnSpPr>
          <p:spPr>
            <a:xfrm>
              <a:off x="5004048" y="1268760"/>
              <a:ext cx="576064" cy="8640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uppo 42"/>
            <p:cNvGrpSpPr/>
            <p:nvPr/>
          </p:nvGrpSpPr>
          <p:grpSpPr>
            <a:xfrm>
              <a:off x="3707904" y="2204864"/>
              <a:ext cx="4176464" cy="2961620"/>
              <a:chOff x="4355976" y="2276872"/>
              <a:chExt cx="4176464" cy="2961620"/>
            </a:xfrm>
          </p:grpSpPr>
          <p:sp>
            <p:nvSpPr>
              <p:cNvPr id="22" name="CasellaDiTesto 21"/>
              <p:cNvSpPr txBox="1"/>
              <p:nvPr/>
            </p:nvSpPr>
            <p:spPr>
              <a:xfrm>
                <a:off x="5580112" y="2276872"/>
                <a:ext cx="172819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b="1" dirty="0" err="1" smtClean="0"/>
                  <a:t>Amplifiable</a:t>
                </a:r>
                <a:r>
                  <a:rPr lang="it-IT" b="1" dirty="0" smtClean="0"/>
                  <a:t> </a:t>
                </a:r>
                <a:endParaRPr lang="it-IT" b="1" dirty="0"/>
              </a:p>
            </p:txBody>
          </p:sp>
          <p:cxnSp>
            <p:nvCxnSpPr>
              <p:cNvPr id="27" name="Connettore 2 26"/>
              <p:cNvCxnSpPr/>
              <p:nvPr/>
            </p:nvCxnSpPr>
            <p:spPr>
              <a:xfrm flipH="1">
                <a:off x="5724128" y="2708920"/>
                <a:ext cx="576064" cy="72008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2 29"/>
              <p:cNvCxnSpPr/>
              <p:nvPr/>
            </p:nvCxnSpPr>
            <p:spPr>
              <a:xfrm>
                <a:off x="6444208" y="2708920"/>
                <a:ext cx="567680" cy="71169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CasellaDiTesto 32"/>
              <p:cNvSpPr txBox="1"/>
              <p:nvPr/>
            </p:nvSpPr>
            <p:spPr>
              <a:xfrm>
                <a:off x="4644008" y="3429000"/>
                <a:ext cx="129614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b="1" dirty="0" smtClean="0"/>
                  <a:t>PROSTATE</a:t>
                </a:r>
              </a:p>
              <a:p>
                <a:pPr algn="ctr"/>
                <a:r>
                  <a:rPr lang="it-IT" b="1" dirty="0" smtClean="0"/>
                  <a:t> CANCER</a:t>
                </a:r>
                <a:endParaRPr lang="it-IT" b="1" dirty="0"/>
              </a:p>
            </p:txBody>
          </p:sp>
          <p:sp>
            <p:nvSpPr>
              <p:cNvPr id="34" name="CasellaDiTesto 33"/>
              <p:cNvSpPr txBox="1"/>
              <p:nvPr/>
            </p:nvSpPr>
            <p:spPr>
              <a:xfrm>
                <a:off x="6660232" y="3429000"/>
                <a:ext cx="129614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b="1" dirty="0" smtClean="0"/>
                  <a:t>BLADDER </a:t>
                </a:r>
              </a:p>
              <a:p>
                <a:pPr algn="ctr"/>
                <a:r>
                  <a:rPr lang="it-IT" b="1" dirty="0" smtClean="0"/>
                  <a:t> CANCER</a:t>
                </a:r>
                <a:endParaRPr lang="it-IT" b="1" dirty="0"/>
              </a:p>
            </p:txBody>
          </p:sp>
          <p:cxnSp>
            <p:nvCxnSpPr>
              <p:cNvPr id="35" name="Connettore 2 34"/>
              <p:cNvCxnSpPr/>
              <p:nvPr/>
            </p:nvCxnSpPr>
            <p:spPr>
              <a:xfrm>
                <a:off x="5292080" y="4005064"/>
                <a:ext cx="0" cy="72008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ttore 2 36"/>
              <p:cNvCxnSpPr/>
              <p:nvPr/>
            </p:nvCxnSpPr>
            <p:spPr>
              <a:xfrm>
                <a:off x="7308304" y="4005064"/>
                <a:ext cx="0" cy="72008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CasellaDiTesto 39"/>
              <p:cNvSpPr txBox="1"/>
              <p:nvPr/>
            </p:nvSpPr>
            <p:spPr>
              <a:xfrm>
                <a:off x="4355976" y="4869160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i="1" dirty="0" err="1" smtClean="0"/>
                  <a:t>c-MYC</a:t>
                </a:r>
                <a:r>
                  <a:rPr lang="it-IT" i="1" dirty="0" smtClean="0"/>
                  <a:t>, HER2, AR</a:t>
                </a:r>
                <a:endParaRPr lang="it-IT" i="1" dirty="0"/>
              </a:p>
            </p:txBody>
          </p:sp>
          <p:sp>
            <p:nvSpPr>
              <p:cNvPr id="42" name="CasellaDiTesto 41"/>
              <p:cNvSpPr txBox="1"/>
              <p:nvPr/>
            </p:nvSpPr>
            <p:spPr>
              <a:xfrm>
                <a:off x="6444208" y="4869160"/>
                <a:ext cx="208823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i="1" dirty="0" err="1" smtClean="0"/>
                  <a:t>c-MYC</a:t>
                </a:r>
                <a:r>
                  <a:rPr lang="it-IT" i="1" dirty="0" smtClean="0"/>
                  <a:t>, HER2, BCAS1</a:t>
                </a:r>
                <a:endParaRPr lang="it-IT" i="1" dirty="0"/>
              </a:p>
            </p:txBody>
          </p:sp>
        </p:grpSp>
        <p:sp>
          <p:nvSpPr>
            <p:cNvPr id="47" name="CasellaDiTesto 46"/>
            <p:cNvSpPr txBox="1"/>
            <p:nvPr/>
          </p:nvSpPr>
          <p:spPr>
            <a:xfrm>
              <a:off x="4355976" y="5301208"/>
              <a:ext cx="28083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UCF DNA </a:t>
              </a:r>
              <a:r>
                <a:rPr lang="it-IT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integrity</a:t>
              </a:r>
              <a:r>
                <a:rPr lang="it-IT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it-IT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value</a:t>
              </a:r>
              <a:r>
                <a:rPr lang="it-IT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(ng/µl)</a:t>
              </a:r>
              <a:endPara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2" name="CasellaDiTesto 51"/>
          <p:cNvSpPr txBox="1"/>
          <p:nvPr/>
        </p:nvSpPr>
        <p:spPr>
          <a:xfrm>
            <a:off x="8028384" y="1166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Fig. </a:t>
            </a:r>
            <a:r>
              <a:rPr lang="it-IT" b="1" dirty="0" smtClean="0"/>
              <a:t>3 </a:t>
            </a:r>
            <a:endParaRPr lang="it-IT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46</Words>
  <Application>Microsoft Office PowerPoint</Application>
  <PresentationFormat>Presentazione su schermo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 </cp:lastModifiedBy>
  <cp:revision>19</cp:revision>
  <dcterms:modified xsi:type="dcterms:W3CDTF">2016-08-02T12:42:43Z</dcterms:modified>
</cp:coreProperties>
</file>