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67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E:\K&#246;ln\Jove-1\Jove-Submission\15\15-Diegelmann-Table-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0.16891577606866939"/>
          <c:y val="0.14322041305609226"/>
          <c:w val="0.69725641601225929"/>
          <c:h val="0.75879942326591743"/>
        </c:manualLayout>
      </c:layout>
      <c:barChart>
        <c:barDir val="col"/>
        <c:grouping val="clustered"/>
        <c:ser>
          <c:idx val="0"/>
          <c:order val="0"/>
          <c:spPr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'Succrose dose response'!$I$31:$M$31</c:f>
                <c:numCache>
                  <c:formatCode>General</c:formatCode>
                  <c:ptCount val="5"/>
                  <c:pt idx="0">
                    <c:v>6.0094505068130364E-4</c:v>
                  </c:pt>
                  <c:pt idx="1">
                    <c:v>6.6173686552428387E-4</c:v>
                  </c:pt>
                  <c:pt idx="2">
                    <c:v>6.9014191073066746E-3</c:v>
                  </c:pt>
                  <c:pt idx="3">
                    <c:v>5.9520062019514314E-3</c:v>
                  </c:pt>
                  <c:pt idx="4">
                    <c:v>5.0126865685887053E-3</c:v>
                  </c:pt>
                </c:numCache>
              </c:numRef>
            </c:plus>
            <c:minus>
              <c:numRef>
                <c:f>'Succrose dose response'!$I$31:$M$31</c:f>
                <c:numCache>
                  <c:formatCode>General</c:formatCode>
                  <c:ptCount val="5"/>
                  <c:pt idx="0">
                    <c:v>6.0094505068130364E-4</c:v>
                  </c:pt>
                  <c:pt idx="1">
                    <c:v>6.6173686552428387E-4</c:v>
                  </c:pt>
                  <c:pt idx="2">
                    <c:v>6.9014191073066746E-3</c:v>
                  </c:pt>
                  <c:pt idx="3">
                    <c:v>5.9520062019514314E-3</c:v>
                  </c:pt>
                  <c:pt idx="4">
                    <c:v>5.0126865685887053E-3</c:v>
                  </c:pt>
                </c:numCache>
              </c:numRef>
            </c:minus>
            <c:spPr>
              <a:ln w="19050"/>
            </c:spPr>
          </c:errBars>
          <c:cat>
            <c:strRef>
              <c:f>'Succrose dose response'!$I$34:$M$34</c:f>
              <c:strCache>
                <c:ptCount val="5"/>
                <c:pt idx="0">
                  <c:v>0,001 M</c:v>
                </c:pt>
                <c:pt idx="1">
                  <c:v>0,01 M</c:v>
                </c:pt>
                <c:pt idx="2">
                  <c:v>0,1 M</c:v>
                </c:pt>
                <c:pt idx="3">
                  <c:v>1 M</c:v>
                </c:pt>
                <c:pt idx="4">
                  <c:v>2M</c:v>
                </c:pt>
              </c:strCache>
            </c:strRef>
          </c:cat>
          <c:val>
            <c:numRef>
              <c:f>'Succrose dose response'!$I$29:$M$29</c:f>
              <c:numCache>
                <c:formatCode>0.00</c:formatCode>
                <c:ptCount val="5"/>
                <c:pt idx="0">
                  <c:v>1.4326690200379284E-2</c:v>
                </c:pt>
                <c:pt idx="1">
                  <c:v>1.49772945369799E-2</c:v>
                </c:pt>
                <c:pt idx="2">
                  <c:v>6.5062347202229989E-2</c:v>
                </c:pt>
                <c:pt idx="3">
                  <c:v>0.10806538030936548</c:v>
                </c:pt>
                <c:pt idx="4">
                  <c:v>9.0843500811113309E-2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'Succrose dose response'!#REF!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</c:extLst>
        </c:ser>
        <c:ser>
          <c:idx val="1"/>
          <c:order val="1"/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'Succrose dose response'!$I$67:$M$67</c:f>
                <c:numCache>
                  <c:formatCode>General</c:formatCode>
                  <c:ptCount val="5"/>
                  <c:pt idx="0">
                    <c:v>7.0930848906056404E-4</c:v>
                  </c:pt>
                  <c:pt idx="1">
                    <c:v>7.8713271070336558E-4</c:v>
                  </c:pt>
                  <c:pt idx="2">
                    <c:v>2.0889608962217031E-3</c:v>
                  </c:pt>
                  <c:pt idx="3">
                    <c:v>2.7453067816902688E-3</c:v>
                  </c:pt>
                  <c:pt idx="4">
                    <c:v>2.8205834827786792E-3</c:v>
                  </c:pt>
                </c:numCache>
              </c:numRef>
            </c:plus>
            <c:minus>
              <c:numRef>
                <c:f>'Succrose dose response'!$I$67:$M$67</c:f>
                <c:numCache>
                  <c:formatCode>General</c:formatCode>
                  <c:ptCount val="5"/>
                  <c:pt idx="0">
                    <c:v>7.0930848906056404E-4</c:v>
                  </c:pt>
                  <c:pt idx="1">
                    <c:v>7.8713271070336558E-4</c:v>
                  </c:pt>
                  <c:pt idx="2">
                    <c:v>2.0889608962217031E-3</c:v>
                  </c:pt>
                  <c:pt idx="3">
                    <c:v>2.7453067816902688E-3</c:v>
                  </c:pt>
                  <c:pt idx="4">
                    <c:v>2.8205834827786792E-3</c:v>
                  </c:pt>
                </c:numCache>
              </c:numRef>
            </c:minus>
            <c:spPr>
              <a:ln w="19050"/>
            </c:spPr>
          </c:errBars>
          <c:cat>
            <c:strRef>
              <c:f>'Succrose dose response'!$I$34:$M$34</c:f>
              <c:strCache>
                <c:ptCount val="5"/>
                <c:pt idx="0">
                  <c:v>0,001 M</c:v>
                </c:pt>
                <c:pt idx="1">
                  <c:v>0,01 M</c:v>
                </c:pt>
                <c:pt idx="2">
                  <c:v>0,1 M</c:v>
                </c:pt>
                <c:pt idx="3">
                  <c:v>1 M</c:v>
                </c:pt>
                <c:pt idx="4">
                  <c:v>2M</c:v>
                </c:pt>
              </c:strCache>
            </c:strRef>
          </c:cat>
          <c:val>
            <c:numRef>
              <c:f>'Succrose dose response'!$I$65:$M$65</c:f>
              <c:numCache>
                <c:formatCode>0.00</c:formatCode>
                <c:ptCount val="5"/>
                <c:pt idx="0">
                  <c:v>1.2946075824716904E-2</c:v>
                </c:pt>
                <c:pt idx="1">
                  <c:v>1.3469935992122121E-2</c:v>
                </c:pt>
                <c:pt idx="2">
                  <c:v>2.5943613983259537E-2</c:v>
                </c:pt>
                <c:pt idx="3">
                  <c:v>3.8821073362875456E-2</c:v>
                </c:pt>
                <c:pt idx="4">
                  <c:v>4.66948104382078E-2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'Succrose dose response'!#REF!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</c:extLst>
        </c:ser>
        <c:axId val="89805184"/>
        <c:axId val="90075904"/>
      </c:barChart>
      <c:catAx>
        <c:axId val="89805184"/>
        <c:scaling>
          <c:orientation val="minMax"/>
        </c:scaling>
        <c:axPos val="b"/>
        <c:numFmt formatCode="General" sourceLinked="1"/>
        <c:tickLblPos val="none"/>
        <c:spPr>
          <a:ln w="38100">
            <a:solidFill>
              <a:schemeClr val="tx1"/>
            </a:solidFill>
          </a:ln>
        </c:spPr>
        <c:crossAx val="90075904"/>
        <c:crosses val="autoZero"/>
        <c:auto val="1"/>
        <c:lblAlgn val="ctr"/>
        <c:lblOffset val="100"/>
      </c:catAx>
      <c:valAx>
        <c:axId val="90075904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0.00" sourceLinked="1"/>
        <c:tickLblPos val="nextTo"/>
        <c:spPr>
          <a:solidFill>
            <a:prstClr val="white"/>
          </a:solidFill>
          <a:ln w="38100">
            <a:solidFill>
              <a:prstClr val="black"/>
            </a:solidFill>
          </a:ln>
        </c:spPr>
        <c:txPr>
          <a:bodyPr/>
          <a:lstStyle/>
          <a:p>
            <a:pPr>
              <a:defRPr sz="2000" baseline="0"/>
            </a:pPr>
            <a:endParaRPr lang="de-DE"/>
          </a:p>
        </c:txPr>
        <c:crossAx val="89805184"/>
        <c:crosses val="autoZero"/>
        <c:crossBetween val="between"/>
        <c:majorUnit val="4.0000000000000022E-2"/>
      </c:valAx>
    </c:plotArea>
    <c:plotVisOnly val="1"/>
    <c:dispBlanksAs val="gap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0.41352</cdr:x>
      <cdr:y>0.04145</cdr:y>
    </cdr:from>
    <cdr:to>
      <cdr:x>0.62505</cdr:x>
      <cdr:y>0.13926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2428432" y="153533"/>
          <a:ext cx="1242232" cy="362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de-DE" sz="1800"/>
            <a:t>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2F9C-A068-46C3-88FC-839735A8E697}" type="datetimeFigureOut">
              <a:rPr lang="de-DE" smtClean="0"/>
              <a:pPr/>
              <a:t>19.10.2016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2896" y="323528"/>
            <a:ext cx="2068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6</a:t>
            </a:r>
            <a:r>
              <a:rPr lang="de-DE" b="1" dirty="0" smtClean="0"/>
              <a:t>.3.1-LM</a:t>
            </a:r>
            <a:r>
              <a:rPr lang="de-DE" b="1" dirty="0" smtClean="0"/>
              <a:t>/ Figure </a:t>
            </a:r>
            <a:r>
              <a:rPr lang="de-DE" b="1" dirty="0" smtClean="0"/>
              <a:t>4</a:t>
            </a:r>
            <a:r>
              <a:rPr lang="de-DE" b="1" dirty="0" smtClean="0"/>
              <a:t>B</a:t>
            </a:r>
            <a:endParaRPr lang="de-DE" b="1" dirty="0"/>
          </a:p>
        </p:txBody>
      </p:sp>
      <p:graphicFrame>
        <p:nvGraphicFramePr>
          <p:cNvPr id="32" name="Diagramm 5"/>
          <p:cNvGraphicFramePr/>
          <p:nvPr/>
        </p:nvGraphicFramePr>
        <p:xfrm>
          <a:off x="864096" y="2195736"/>
          <a:ext cx="602128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1872208" y="6084168"/>
            <a:ext cx="3960440" cy="688142"/>
            <a:chOff x="6308646" y="4684078"/>
            <a:chExt cx="3960440" cy="688142"/>
          </a:xfrm>
        </p:grpSpPr>
        <p:sp>
          <p:nvSpPr>
            <p:cNvPr id="34" name="Rectangle 33"/>
            <p:cNvSpPr/>
            <p:nvPr/>
          </p:nvSpPr>
          <p:spPr>
            <a:xfrm>
              <a:off x="6308646" y="4716016"/>
              <a:ext cx="3816424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08646" y="4684078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0.001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211098" y="4684078"/>
              <a:ext cx="7537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0.01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85193" y="4684078"/>
              <a:ext cx="6110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0.1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044950" y="4684078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1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871220" y="4684078"/>
              <a:ext cx="3978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2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172742" y="4972110"/>
              <a:ext cx="2634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err="1" smtClean="0">
                  <a:latin typeface="Arial" pitchFamily="34" charset="0"/>
                  <a:cs typeface="Arial" pitchFamily="34" charset="0"/>
                </a:rPr>
                <a:t>Sucrose</a:t>
              </a:r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de-DE" sz="2000" dirty="0" err="1" smtClean="0">
                  <a:latin typeface="Arial" pitchFamily="34" charset="0"/>
                  <a:cs typeface="Arial" pitchFamily="34" charset="0"/>
                </a:rPr>
                <a:t>dilutions</a:t>
              </a:r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 [M]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TextBox 7"/>
          <p:cNvSpPr txBox="1"/>
          <p:nvPr/>
        </p:nvSpPr>
        <p:spPr>
          <a:xfrm rot="16200000">
            <a:off x="-741409" y="4210888"/>
            <a:ext cx="31790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µl consumption per mg fly 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4608512" y="2865294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472608" y="2865294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36504" y="2577262"/>
            <a:ext cx="482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 pitchFamily="34" charset="0"/>
                <a:cs typeface="Arial" pitchFamily="34" charset="0"/>
              </a:rPr>
              <a:t> ***</a:t>
            </a:r>
            <a:endParaRPr lang="de-D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00600" y="2577262"/>
            <a:ext cx="482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 pitchFamily="34" charset="0"/>
                <a:cs typeface="Arial" pitchFamily="34" charset="0"/>
              </a:rPr>
              <a:t> ***</a:t>
            </a:r>
            <a:endParaRPr lang="de-DE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3816424" y="3851920"/>
            <a:ext cx="3600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744416" y="3563888"/>
            <a:ext cx="4828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 pitchFamily="34" charset="0"/>
                <a:cs typeface="Arial" pitchFamily="34" charset="0"/>
              </a:rPr>
              <a:t> ***</a:t>
            </a:r>
            <a:endParaRPr lang="de-DE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088232" y="2771800"/>
            <a:ext cx="1334819" cy="728212"/>
            <a:chOff x="7349588" y="582523"/>
            <a:chExt cx="1334819" cy="728212"/>
          </a:xfrm>
        </p:grpSpPr>
        <p:sp>
          <p:nvSpPr>
            <p:cNvPr id="50" name="TextBox 49"/>
            <p:cNvSpPr txBox="1"/>
            <p:nvPr/>
          </p:nvSpPr>
          <p:spPr>
            <a:xfrm>
              <a:off x="7528702" y="582523"/>
              <a:ext cx="9396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err="1" smtClean="0">
                  <a:latin typeface="Arial" pitchFamily="34" charset="0"/>
                  <a:cs typeface="Arial" pitchFamily="34" charset="0"/>
                </a:rPr>
                <a:t>males</a:t>
              </a:r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531527" y="910625"/>
              <a:ext cx="11528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dirty="0" err="1" smtClean="0">
                  <a:latin typeface="Arial" pitchFamily="34" charset="0"/>
                  <a:cs typeface="Arial" pitchFamily="34" charset="0"/>
                </a:rPr>
                <a:t>females</a:t>
              </a:r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de-DE" sz="2000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5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349588" y="703627"/>
              <a:ext cx="166153" cy="195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371725" y="1043608"/>
              <a:ext cx="144016" cy="178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" name="Rectangle 53"/>
          <p:cNvSpPr/>
          <p:nvPr/>
        </p:nvSpPr>
        <p:spPr>
          <a:xfrm>
            <a:off x="1152128" y="2627784"/>
            <a:ext cx="576064" cy="367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TextBox 54"/>
          <p:cNvSpPr txBox="1"/>
          <p:nvPr/>
        </p:nvSpPr>
        <p:spPr>
          <a:xfrm>
            <a:off x="1080120" y="3635896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0.08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080120" y="4716016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0.04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80120" y="2587714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0.12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296144" y="5796136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sdiegelm</dc:creator>
  <cp:lastModifiedBy>sdiegelm</cp:lastModifiedBy>
  <cp:revision>3</cp:revision>
  <dcterms:created xsi:type="dcterms:W3CDTF">2016-10-17T11:19:06Z</dcterms:created>
  <dcterms:modified xsi:type="dcterms:W3CDTF">2016-10-19T11:36:24Z</dcterms:modified>
</cp:coreProperties>
</file>