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442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K&#246;ln\Jove-1\Jove-Submission\15\15-Diegelmann-Table-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chart>
    <c:plotArea>
      <c:layout>
        <c:manualLayout>
          <c:layoutTarget val="inner"/>
          <c:xMode val="edge"/>
          <c:yMode val="edge"/>
          <c:x val="0.25583156910466587"/>
          <c:y val="0.12005907546497092"/>
          <c:w val="0.60836318240113318"/>
          <c:h val="0.75109375887791296"/>
        </c:manualLayout>
      </c:layout>
      <c:barChart>
        <c:barDir val="col"/>
        <c:grouping val="clustered"/>
        <c:ser>
          <c:idx val="1"/>
          <c:order val="0"/>
          <c:tx>
            <c:v>Sucrose</c:v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errBars>
            <c:errBarType val="both"/>
            <c:errValType val="cust"/>
            <c:plus>
              <c:numRef>
                <c:f>'Suc vs Suc+EtOH'!$H$31</c:f>
                <c:numCache>
                  <c:formatCode>General</c:formatCode>
                  <c:ptCount val="1"/>
                  <c:pt idx="0">
                    <c:v>1.2666555254764306E-2</c:v>
                  </c:pt>
                </c:numCache>
              </c:numRef>
            </c:plus>
            <c:minus>
              <c:numRef>
                <c:f>'Suc vs Suc+EtOH'!$H$31</c:f>
                <c:numCache>
                  <c:formatCode>General</c:formatCode>
                  <c:ptCount val="1"/>
                  <c:pt idx="0">
                    <c:v>1.2666555254764306E-2</c:v>
                  </c:pt>
                </c:numCache>
              </c:numRef>
            </c:minus>
            <c:spPr>
              <a:ln w="19050"/>
            </c:spPr>
          </c:errBars>
          <c:val>
            <c:numRef>
              <c:f>'Suc vs Suc+EtOH'!$H$29</c:f>
              <c:numCache>
                <c:formatCode>0.00</c:formatCode>
                <c:ptCount val="1"/>
                <c:pt idx="0">
                  <c:v>9.9951961603808204E-2</c:v>
                </c:pt>
              </c:numCache>
            </c:numRef>
          </c:val>
        </c:ser>
        <c:ser>
          <c:idx val="0"/>
          <c:order val="1"/>
          <c:tx>
            <c:v>EtOH</c:v>
          </c:tx>
          <c:spPr>
            <a:solidFill>
              <a:schemeClr val="bg1">
                <a:lumMod val="75000"/>
              </a:schemeClr>
            </a:solidFill>
            <a:ln>
              <a:solidFill>
                <a:prstClr val="black"/>
              </a:solidFill>
            </a:ln>
          </c:spPr>
          <c:errBars>
            <c:errBarType val="both"/>
            <c:errValType val="cust"/>
            <c:plus>
              <c:numRef>
                <c:f>'Suc vs Suc+EtOH'!$G$31</c:f>
                <c:numCache>
                  <c:formatCode>General</c:formatCode>
                  <c:ptCount val="1"/>
                  <c:pt idx="0">
                    <c:v>9.0880022048559841E-3</c:v>
                  </c:pt>
                </c:numCache>
              </c:numRef>
            </c:plus>
            <c:minus>
              <c:numRef>
                <c:f>'Suc vs Suc+EtOH'!$G$31</c:f>
                <c:numCache>
                  <c:formatCode>General</c:formatCode>
                  <c:ptCount val="1"/>
                  <c:pt idx="0">
                    <c:v>9.0880022048559841E-3</c:v>
                  </c:pt>
                </c:numCache>
              </c:numRef>
            </c:minus>
            <c:spPr>
              <a:ln w="19050"/>
            </c:spPr>
          </c:errBars>
          <c:val>
            <c:numRef>
              <c:f>'Suc vs Suc+EtOH'!$G$29</c:f>
              <c:numCache>
                <c:formatCode>0.00</c:formatCode>
                <c:ptCount val="1"/>
                <c:pt idx="0">
                  <c:v>0.17319224178552883</c:v>
                </c:pt>
              </c:numCache>
            </c:numRef>
          </c:val>
        </c:ser>
        <c:gapWidth val="262"/>
        <c:overlap val="-100"/>
        <c:axId val="79051776"/>
        <c:axId val="80755712"/>
      </c:barChart>
      <c:catAx>
        <c:axId val="79051776"/>
        <c:scaling>
          <c:orientation val="minMax"/>
        </c:scaling>
        <c:axPos val="b"/>
        <c:numFmt formatCode="General" sourceLinked="1"/>
        <c:majorTickMark val="none"/>
        <c:tickLblPos val="none"/>
        <c:spPr>
          <a:ln w="38100">
            <a:solidFill>
              <a:schemeClr val="tx1"/>
            </a:solidFill>
          </a:ln>
        </c:spPr>
        <c:crossAx val="80755712"/>
        <c:crosses val="autoZero"/>
        <c:auto val="1"/>
        <c:lblAlgn val="ctr"/>
        <c:lblOffset val="100"/>
      </c:catAx>
      <c:valAx>
        <c:axId val="80755712"/>
        <c:scaling>
          <c:orientation val="minMax"/>
        </c:scaling>
        <c:axPos val="l"/>
        <c:majorGridlines>
          <c:spPr>
            <a:ln w="19050">
              <a:noFill/>
            </a:ln>
          </c:spPr>
        </c:majorGridlines>
        <c:numFmt formatCode="0.00" sourceLinked="1"/>
        <c:tickLblPos val="nextTo"/>
        <c:spPr>
          <a:ln w="38100" cmpd="sng">
            <a:solidFill>
              <a:schemeClr val="tx1"/>
            </a:solidFill>
          </a:ln>
        </c:spPr>
        <c:txPr>
          <a:bodyPr/>
          <a:lstStyle/>
          <a:p>
            <a:pPr>
              <a:defRPr sz="2000" baseline="0">
                <a:latin typeface="Arial" pitchFamily="34" charset="0"/>
              </a:defRPr>
            </a:pPr>
            <a:endParaRPr lang="de-DE"/>
          </a:p>
        </c:txPr>
        <c:crossAx val="79051776"/>
        <c:crosses val="autoZero"/>
        <c:crossBetween val="between"/>
      </c:valAx>
    </c:plotArea>
    <c:plotVisOnly val="1"/>
    <c:dispBlanksAs val="gap"/>
  </c:chart>
  <c:spPr>
    <a:solidFill>
      <a:sysClr val="window" lastClr="FFFFFF"/>
    </a:solidFill>
    <a:ln>
      <a:noFill/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E2F9C-A068-46C3-88FC-839735A8E697}" type="datetimeFigureOut">
              <a:rPr lang="de-DE" smtClean="0"/>
              <a:pPr/>
              <a:t>17.10.2016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5AECF-9A99-4333-B853-7F30E99E834B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92896" y="323528"/>
            <a:ext cx="20784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b="1" dirty="0" smtClean="0"/>
              <a:t>6.6.1-LM/ Figure </a:t>
            </a:r>
            <a:r>
              <a:rPr lang="de-DE" b="1" dirty="0" smtClean="0"/>
              <a:t>3A</a:t>
            </a:r>
            <a:endParaRPr lang="de-DE" b="1" dirty="0"/>
          </a:p>
        </p:txBody>
      </p:sp>
      <p:graphicFrame>
        <p:nvGraphicFramePr>
          <p:cNvPr id="8" name="Diagramm 5"/>
          <p:cNvGraphicFramePr>
            <a:graphicFrameLocks/>
          </p:cNvGraphicFramePr>
          <p:nvPr/>
        </p:nvGraphicFramePr>
        <p:xfrm>
          <a:off x="1340768" y="2699792"/>
          <a:ext cx="4464496" cy="33843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636912" y="5652120"/>
            <a:ext cx="1125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>
                <a:latin typeface="Arial" pitchFamily="34" charset="0"/>
                <a:cs typeface="Arial" pitchFamily="34" charset="0"/>
              </a:rPr>
              <a:t>Sucrose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08282" y="5652120"/>
            <a:ext cx="16145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Sucrose</a:t>
            </a:r>
          </a:p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+ 15% EtOH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73016" y="2843808"/>
            <a:ext cx="482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000" dirty="0" smtClean="0">
                <a:latin typeface="Arial" pitchFamily="34" charset="0"/>
                <a:cs typeface="Arial" pitchFamily="34" charset="0"/>
              </a:rPr>
              <a:t>***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284984" y="3131840"/>
            <a:ext cx="10081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6200000">
            <a:off x="5080" y="4036669"/>
            <a:ext cx="27526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µl consumption per fly</a:t>
            </a:r>
            <a:r>
              <a:rPr lang="de-DE" sz="2000" dirty="0" smtClean="0">
                <a:latin typeface="Arial" pitchFamily="34" charset="0"/>
                <a:cs typeface="Arial" pitchFamily="34" charset="0"/>
              </a:rPr>
              <a:t> 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700808" y="2915816"/>
            <a:ext cx="648072" cy="28803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Box 14"/>
          <p:cNvSpPr txBox="1"/>
          <p:nvPr/>
        </p:nvSpPr>
        <p:spPr>
          <a:xfrm>
            <a:off x="1700808" y="2915816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0.20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00807" y="3523818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0.15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00806" y="4171890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0.10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00805" y="4819962"/>
            <a:ext cx="683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0.05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49539" y="5468034"/>
            <a:ext cx="3273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2000" dirty="0" smtClean="0">
                <a:latin typeface="Arial" pitchFamily="34" charset="0"/>
                <a:cs typeface="Arial" pitchFamily="34" charset="0"/>
              </a:rPr>
              <a:t>0</a:t>
            </a:r>
            <a:endParaRPr lang="de-DE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sdiegelm</dc:creator>
  <cp:lastModifiedBy>sdiegelm</cp:lastModifiedBy>
  <cp:revision>5</cp:revision>
  <dcterms:created xsi:type="dcterms:W3CDTF">2016-10-17T11:19:06Z</dcterms:created>
  <dcterms:modified xsi:type="dcterms:W3CDTF">2016-10-17T11:31:20Z</dcterms:modified>
</cp:coreProperties>
</file>