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576" y="102"/>
      </p:cViewPr>
      <p:guideLst>
        <p:guide orient="horz" pos="2160"/>
        <p:guide pos="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mb01.prdnas.osumc.edu\Research\Black\Jung\PEG-SOD\MDA%20PEG-SO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m116\Desktop\peg-so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01.prdnas.osumc.edu\Research\Black\Jung\PEG-SOD\PEG-SOD%20ALP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im116\Desktop\caspase%20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im116\Desktop\caspase%2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403225608701805E-2"/>
          <c:y val="4.6296296296296301E-2"/>
          <c:w val="0.90286351706036705"/>
          <c:h val="0.892531350247885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('End point (2)'!$F$44,'End point (2)'!$H$44)</c:f>
                <c:numCache>
                  <c:formatCode>General</c:formatCode>
                  <c:ptCount val="2"/>
                  <c:pt idx="0">
                    <c:v>0.79397600993711304</c:v>
                  </c:pt>
                  <c:pt idx="1">
                    <c:v>2.077475360046297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'End point (2)'!$L$46:$M$46</c:f>
              <c:numCache>
                <c:formatCode>General</c:formatCode>
                <c:ptCount val="2"/>
              </c:numCache>
            </c:numRef>
          </c:cat>
          <c:val>
            <c:numRef>
              <c:f>('End point (2)'!$F$43,'End point (2)'!$H$43)</c:f>
              <c:numCache>
                <c:formatCode>General</c:formatCode>
                <c:ptCount val="2"/>
                <c:pt idx="0">
                  <c:v>2.8780009628853169</c:v>
                </c:pt>
                <c:pt idx="1">
                  <c:v>9.8295400194878706</c:v>
                </c:pt>
              </c:numCache>
            </c:numRef>
          </c:val>
        </c:ser>
        <c:ser>
          <c:idx val="1"/>
          <c:order val="1"/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('End point (2)'!$G$44,'End point (2)'!$I$44)</c:f>
                <c:numCache>
                  <c:formatCode>General</c:formatCode>
                  <c:ptCount val="2"/>
                  <c:pt idx="0">
                    <c:v>0.57444946827856003</c:v>
                  </c:pt>
                  <c:pt idx="1">
                    <c:v>0.967229657812539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'End point (2)'!$L$46:$M$46</c:f>
              <c:numCache>
                <c:formatCode>General</c:formatCode>
                <c:ptCount val="2"/>
              </c:numCache>
            </c:numRef>
          </c:cat>
          <c:val>
            <c:numRef>
              <c:f>('End point (2)'!$G$43,'End point (2)'!$I$43)</c:f>
              <c:numCache>
                <c:formatCode>General</c:formatCode>
                <c:ptCount val="2"/>
                <c:pt idx="0">
                  <c:v>3.228319585057704</c:v>
                </c:pt>
                <c:pt idx="1">
                  <c:v>5.8797732708919712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737392"/>
        <c:axId val="171794560"/>
      </c:barChart>
      <c:catAx>
        <c:axId val="17273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794560"/>
        <c:crosses val="autoZero"/>
        <c:auto val="1"/>
        <c:lblAlgn val="ctr"/>
        <c:lblOffset val="100"/>
        <c:noMultiLvlLbl val="0"/>
      </c:catAx>
      <c:valAx>
        <c:axId val="17179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737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(Sheet1!$J$24,Sheet1!$L$24)</c:f>
                <c:numCache>
                  <c:formatCode>General</c:formatCode>
                  <c:ptCount val="2"/>
                  <c:pt idx="0">
                    <c:v>2.100382368675703</c:v>
                  </c:pt>
                  <c:pt idx="1">
                    <c:v>1.448486024470931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(Sheet1!$J$23,Sheet1!$L$23)</c:f>
              <c:numCache>
                <c:formatCode>General</c:formatCode>
                <c:ptCount val="2"/>
                <c:pt idx="0">
                  <c:v>35.470063025210031</c:v>
                </c:pt>
                <c:pt idx="1">
                  <c:v>29.410014005602239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</c:extLst>
        </c:ser>
        <c:ser>
          <c:idx val="1"/>
          <c:order val="1"/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(Sheet1!$K$24,Sheet1!$M$24)</c:f>
                <c:numCache>
                  <c:formatCode>General</c:formatCode>
                  <c:ptCount val="2"/>
                  <c:pt idx="0">
                    <c:v>2.0796219265562592</c:v>
                  </c:pt>
                  <c:pt idx="1">
                    <c:v>0.43071496679780702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(Sheet1!$K$23,Sheet1!$M$23)</c:f>
              <c:numCache>
                <c:formatCode>General</c:formatCode>
                <c:ptCount val="2"/>
                <c:pt idx="0">
                  <c:v>35.030637254901961</c:v>
                </c:pt>
                <c:pt idx="1">
                  <c:v>34.29709383753503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464088"/>
        <c:axId val="174004320"/>
      </c:barChart>
      <c:catAx>
        <c:axId val="172464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004320"/>
        <c:crosses val="autoZero"/>
        <c:auto val="1"/>
        <c:lblAlgn val="ctr"/>
        <c:lblOffset val="100"/>
        <c:noMultiLvlLbl val="0"/>
      </c:catAx>
      <c:valAx>
        <c:axId val="174004320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46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('End point (2)'!$N$42,'End point (2)'!$N$45)</c:f>
                <c:numCache>
                  <c:formatCode>General</c:formatCode>
                  <c:ptCount val="2"/>
                  <c:pt idx="0">
                    <c:v>17.426650126130799</c:v>
                  </c:pt>
                  <c:pt idx="1">
                    <c:v>31.440015181095099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'End point (2)'!$C$42:$C$45</c:f>
              <c:numCache>
                <c:formatCode>General</c:formatCode>
                <c:ptCount val="4"/>
              </c:numCache>
            </c:numRef>
          </c:cat>
          <c:val>
            <c:numRef>
              <c:f>('End point (2)'!$M$42,'End point (2)'!$M$45)</c:f>
              <c:numCache>
                <c:formatCode>General</c:formatCode>
                <c:ptCount val="2"/>
                <c:pt idx="0">
                  <c:v>95.422674582979909</c:v>
                </c:pt>
                <c:pt idx="1">
                  <c:v>236.70342097823021</c:v>
                </c:pt>
              </c:numCache>
            </c:numRef>
          </c:val>
        </c:ser>
        <c:ser>
          <c:idx val="1"/>
          <c:order val="1"/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('End point (2)'!$N$47,'End point (2)'!$N$50)</c:f>
                <c:numCache>
                  <c:formatCode>General</c:formatCode>
                  <c:ptCount val="2"/>
                  <c:pt idx="0">
                    <c:v>8.3403535504630053</c:v>
                  </c:pt>
                  <c:pt idx="1">
                    <c:v>23.577019316981271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'End point (2)'!$C$42:$C$45</c:f>
              <c:numCache>
                <c:formatCode>General</c:formatCode>
                <c:ptCount val="4"/>
              </c:numCache>
            </c:numRef>
          </c:cat>
          <c:val>
            <c:numRef>
              <c:f>('End point (2)'!$M$47,'End point (2)'!$M$50)</c:f>
              <c:numCache>
                <c:formatCode>General</c:formatCode>
                <c:ptCount val="2"/>
                <c:pt idx="0">
                  <c:v>79.455753463387055</c:v>
                </c:pt>
                <c:pt idx="1">
                  <c:v>117.64489680520209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176960"/>
        <c:axId val="173549784"/>
      </c:barChart>
      <c:catAx>
        <c:axId val="17317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549784"/>
        <c:crosses val="autoZero"/>
        <c:auto val="1"/>
        <c:lblAlgn val="ctr"/>
        <c:lblOffset val="100"/>
        <c:noMultiLvlLbl val="0"/>
      </c:catAx>
      <c:valAx>
        <c:axId val="173549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176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Sheet1!$U$11:$U$16</c:f>
                <c:numCache>
                  <c:formatCode>General</c:formatCode>
                  <c:ptCount val="6"/>
                  <c:pt idx="0">
                    <c:v>0.102021276233228</c:v>
                  </c:pt>
                  <c:pt idx="1">
                    <c:v>0.53950726145879602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numRef>
              <c:f>Sheet1!$V$11:$V$12</c:f>
              <c:numCache>
                <c:formatCode>General</c:formatCode>
                <c:ptCount val="2"/>
              </c:numCache>
            </c:numRef>
          </c:cat>
          <c:val>
            <c:numRef>
              <c:f>Sheet1!$T$11:$T$12</c:f>
              <c:numCache>
                <c:formatCode>General</c:formatCode>
                <c:ptCount val="2"/>
                <c:pt idx="0">
                  <c:v>0.279348998209973</c:v>
                </c:pt>
                <c:pt idx="1">
                  <c:v>1.1744562582543681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361032"/>
        <c:axId val="171116040"/>
      </c:barChart>
      <c:catAx>
        <c:axId val="174361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1116040"/>
        <c:crosses val="autoZero"/>
        <c:auto val="1"/>
        <c:lblAlgn val="ctr"/>
        <c:lblOffset val="100"/>
        <c:noMultiLvlLbl val="0"/>
      </c:catAx>
      <c:valAx>
        <c:axId val="171116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436103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Sheet1!$L$31:$L$32</c:f>
                <c:numCache>
                  <c:formatCode>General</c:formatCode>
                  <c:ptCount val="2"/>
                  <c:pt idx="0">
                    <c:v>4.5850413092580901E-2</c:v>
                  </c:pt>
                  <c:pt idx="1">
                    <c:v>0.28843157737886799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numRef>
              <c:f>Sheet1!$M$31:$M$32</c:f>
              <c:numCache>
                <c:formatCode>General</c:formatCode>
                <c:ptCount val="2"/>
              </c:numCache>
            </c:numRef>
          </c:cat>
          <c:val>
            <c:numRef>
              <c:f>Sheet1!$K$31:$K$32</c:f>
              <c:numCache>
                <c:formatCode>General</c:formatCode>
                <c:ptCount val="2"/>
                <c:pt idx="0">
                  <c:v>1.0938833117353439</c:v>
                </c:pt>
                <c:pt idx="1">
                  <c:v>0.57422088159877005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236696"/>
        <c:axId val="171167144"/>
      </c:barChart>
      <c:catAx>
        <c:axId val="173236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1167144"/>
        <c:crosses val="autoZero"/>
        <c:auto val="1"/>
        <c:lblAlgn val="ctr"/>
        <c:lblOffset val="100"/>
        <c:noMultiLvlLbl val="0"/>
      </c:catAx>
      <c:valAx>
        <c:axId val="171167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323669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66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7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4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69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0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3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7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4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9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9557E-4805-4C2B-84FC-57CC63DED85F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3FBF9-7BB0-4C65-A370-06274342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8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chart" Target="../charts/chart5.xml"/><Relationship Id="rId3" Type="http://schemas.openxmlformats.org/officeDocument/2006/relationships/chart" Target="../charts/chart2.xml"/><Relationship Id="rId7" Type="http://schemas.openxmlformats.org/officeDocument/2006/relationships/image" Target="../media/image2.png"/><Relationship Id="rId12" Type="http://schemas.openxmlformats.org/officeDocument/2006/relationships/chart" Target="../charts/chart4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chart" Target="../charts/chart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152552"/>
              </p:ext>
            </p:extLst>
          </p:nvPr>
        </p:nvGraphicFramePr>
        <p:xfrm>
          <a:off x="4356709" y="863793"/>
          <a:ext cx="38404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92"/>
          <p:cNvSpPr txBox="1">
            <a:spLocks noChangeArrowheads="1"/>
          </p:cNvSpPr>
          <p:nvPr/>
        </p:nvSpPr>
        <p:spPr bwMode="auto">
          <a:xfrm rot="16200000">
            <a:off x="3279440" y="2081991"/>
            <a:ext cx="1879778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MDA (</a:t>
            </a:r>
            <a:r>
              <a:rPr lang="en-US" altLang="en-US" sz="1000" b="1" dirty="0" err="1" smtClean="0">
                <a:cs typeface="Arial" panose="020B0604020202020204" pitchFamily="34" charset="0"/>
              </a:rPr>
              <a:t>nmol</a:t>
            </a:r>
            <a:r>
              <a:rPr lang="en-US" altLang="en-US" sz="1000" b="1" dirty="0" smtClean="0">
                <a:cs typeface="Arial" panose="020B0604020202020204" pitchFamily="34" charset="0"/>
              </a:rPr>
              <a:t>/mg protein)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956071" y="1123037"/>
            <a:ext cx="0" cy="18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955823" y="1236295"/>
            <a:ext cx="5029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19993" y="1129761"/>
            <a:ext cx="0" cy="1554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13648" y="1122922"/>
            <a:ext cx="17373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57"/>
          <p:cNvSpPr txBox="1">
            <a:spLocks noChangeArrowheads="1"/>
          </p:cNvSpPr>
          <p:nvPr/>
        </p:nvSpPr>
        <p:spPr bwMode="auto">
          <a:xfrm>
            <a:off x="6537598" y="854452"/>
            <a:ext cx="79204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defRPr/>
            </a:pPr>
            <a:r>
              <a:rPr lang="en-US" altLang="en-US" sz="1000" b="1" i="1" dirty="0" smtClean="0">
                <a:cs typeface="Arial" panose="020B0604020202020204" pitchFamily="34" charset="0"/>
              </a:rPr>
              <a:t>P</a:t>
            </a:r>
            <a:r>
              <a:rPr lang="en-US" altLang="en-US" sz="1000" b="1" dirty="0" smtClean="0">
                <a:cs typeface="Arial" panose="020B0604020202020204" pitchFamily="34" charset="0"/>
              </a:rPr>
              <a:t>&lt;0.001</a:t>
            </a:r>
          </a:p>
        </p:txBody>
      </p:sp>
      <p:sp>
        <p:nvSpPr>
          <p:cNvPr id="30" name="TextBox 143"/>
          <p:cNvSpPr txBox="1">
            <a:spLocks noChangeArrowheads="1"/>
          </p:cNvSpPr>
          <p:nvPr/>
        </p:nvSpPr>
        <p:spPr bwMode="auto">
          <a:xfrm>
            <a:off x="6800632" y="3574275"/>
            <a:ext cx="1023268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Left lobe</a:t>
            </a:r>
          </a:p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Post Hilar Clamp and Reperfusion</a:t>
            </a:r>
          </a:p>
        </p:txBody>
      </p:sp>
      <p:sp>
        <p:nvSpPr>
          <p:cNvPr id="31" name="TextBox 144"/>
          <p:cNvSpPr txBox="1">
            <a:spLocks noChangeArrowheads="1"/>
          </p:cNvSpPr>
          <p:nvPr/>
        </p:nvSpPr>
        <p:spPr bwMode="auto">
          <a:xfrm>
            <a:off x="4919131" y="3604106"/>
            <a:ext cx="1086036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 Right lobe</a:t>
            </a:r>
          </a:p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Non-</a:t>
            </a:r>
            <a:r>
              <a:rPr lang="en-US" altLang="en-US" sz="1000" b="1" dirty="0">
                <a:cs typeface="Arial" panose="020B0604020202020204" pitchFamily="34" charset="0"/>
              </a:rPr>
              <a:t>H</a:t>
            </a:r>
            <a:r>
              <a:rPr lang="en-US" altLang="en-US" sz="1000" b="1" dirty="0" smtClean="0">
                <a:cs typeface="Arial" panose="020B0604020202020204" pitchFamily="34" charset="0"/>
              </a:rPr>
              <a:t>ilar Clamp</a:t>
            </a:r>
          </a:p>
        </p:txBody>
      </p:sp>
      <p:sp>
        <p:nvSpPr>
          <p:cNvPr id="32" name="Rectangle 145"/>
          <p:cNvSpPr>
            <a:spLocks noChangeArrowheads="1"/>
          </p:cNvSpPr>
          <p:nvPr/>
        </p:nvSpPr>
        <p:spPr bwMode="auto">
          <a:xfrm>
            <a:off x="5011102" y="3404998"/>
            <a:ext cx="36281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NS</a:t>
            </a:r>
          </a:p>
        </p:txBody>
      </p:sp>
      <p:sp>
        <p:nvSpPr>
          <p:cNvPr id="33" name="Rectangle 148"/>
          <p:cNvSpPr>
            <a:spLocks noChangeArrowheads="1"/>
          </p:cNvSpPr>
          <p:nvPr/>
        </p:nvSpPr>
        <p:spPr bwMode="auto">
          <a:xfrm>
            <a:off x="5335119" y="3404998"/>
            <a:ext cx="77457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PEG-SOD</a:t>
            </a:r>
          </a:p>
        </p:txBody>
      </p:sp>
      <p:cxnSp>
        <p:nvCxnSpPr>
          <p:cNvPr id="34" name="직선 연결선 24"/>
          <p:cNvCxnSpPr>
            <a:cxnSpLocks noChangeShapeType="1"/>
          </p:cNvCxnSpPr>
          <p:nvPr/>
        </p:nvCxnSpPr>
        <p:spPr bwMode="auto">
          <a:xfrm flipV="1">
            <a:off x="4908578" y="3608998"/>
            <a:ext cx="1188720" cy="140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Rectangle 145"/>
          <p:cNvSpPr>
            <a:spLocks noChangeArrowheads="1"/>
          </p:cNvSpPr>
          <p:nvPr/>
        </p:nvSpPr>
        <p:spPr bwMode="auto">
          <a:xfrm>
            <a:off x="6772390" y="3404998"/>
            <a:ext cx="36281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NS</a:t>
            </a:r>
          </a:p>
        </p:txBody>
      </p:sp>
      <p:sp>
        <p:nvSpPr>
          <p:cNvPr id="53" name="Rectangle 148"/>
          <p:cNvSpPr>
            <a:spLocks noChangeArrowheads="1"/>
          </p:cNvSpPr>
          <p:nvPr/>
        </p:nvSpPr>
        <p:spPr bwMode="auto">
          <a:xfrm>
            <a:off x="7096407" y="3404998"/>
            <a:ext cx="77457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PEG-SOD</a:t>
            </a:r>
          </a:p>
        </p:txBody>
      </p:sp>
      <p:cxnSp>
        <p:nvCxnSpPr>
          <p:cNvPr id="54" name="직선 연결선 24"/>
          <p:cNvCxnSpPr>
            <a:cxnSpLocks noChangeShapeType="1"/>
          </p:cNvCxnSpPr>
          <p:nvPr/>
        </p:nvCxnSpPr>
        <p:spPr bwMode="auto">
          <a:xfrm flipV="1">
            <a:off x="6708366" y="3608998"/>
            <a:ext cx="1188720" cy="140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TextBox 157"/>
          <p:cNvSpPr txBox="1">
            <a:spLocks noChangeArrowheads="1"/>
          </p:cNvSpPr>
          <p:nvPr/>
        </p:nvSpPr>
        <p:spPr bwMode="auto">
          <a:xfrm>
            <a:off x="6924074" y="1005972"/>
            <a:ext cx="792044" cy="2308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defRPr/>
            </a:pPr>
            <a:r>
              <a:rPr lang="en-US" altLang="en-US" sz="900" b="1" i="1" dirty="0" smtClean="0">
                <a:cs typeface="Arial" panose="020B0604020202020204" pitchFamily="34" charset="0"/>
              </a:rPr>
              <a:t>P</a:t>
            </a:r>
            <a:r>
              <a:rPr lang="en-US" altLang="en-US" sz="900" b="1" dirty="0" smtClean="0">
                <a:cs typeface="Arial" panose="020B0604020202020204" pitchFamily="34" charset="0"/>
              </a:rPr>
              <a:t>&lt;0.005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4775" y="116073"/>
            <a:ext cx="3315562" cy="587555"/>
            <a:chOff x="5887111" y="673430"/>
            <a:chExt cx="1532771" cy="587555"/>
          </a:xfrm>
        </p:grpSpPr>
        <p:sp>
          <p:nvSpPr>
            <p:cNvPr id="46" name="TextBox 45"/>
            <p:cNvSpPr txBox="1">
              <a:spLocks noChangeArrowheads="1"/>
            </p:cNvSpPr>
            <p:nvPr/>
          </p:nvSpPr>
          <p:spPr bwMode="auto">
            <a:xfrm>
              <a:off x="6058452" y="673430"/>
              <a:ext cx="986206" cy="2462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dirty="0" smtClean="0">
                  <a:cs typeface="Arial" panose="020B0604020202020204" pitchFamily="34" charset="0"/>
                </a:rPr>
                <a:t>Normal Saline (NS) </a:t>
              </a:r>
              <a:endParaRPr lang="en-US" altLang="en-US" sz="1000" dirty="0">
                <a:cs typeface="Arial" panose="020B06040202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5887111" y="758930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en-US" sz="1000">
                <a:solidFill>
                  <a:srgbClr val="FFFFFF"/>
                </a:solidFill>
                <a:latin typeface="Arial" panose="020B0604020202020204" pitchFamily="34" charset="0"/>
                <a:ea typeface="Malgun Gothic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5887111" y="926842"/>
              <a:ext cx="91440" cy="914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en-US" sz="1000">
                <a:solidFill>
                  <a:srgbClr val="FFFFFF"/>
                </a:solidFill>
                <a:latin typeface="Arial" panose="020B0604020202020204" pitchFamily="34" charset="0"/>
                <a:ea typeface="Malgun Gothic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45" name="TextBox 45"/>
            <p:cNvSpPr txBox="1">
              <a:spLocks noChangeArrowheads="1"/>
            </p:cNvSpPr>
            <p:nvPr/>
          </p:nvSpPr>
          <p:spPr bwMode="auto">
            <a:xfrm>
              <a:off x="6058452" y="860875"/>
              <a:ext cx="1361430" cy="40011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34" charset="-127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dirty="0" err="1" smtClean="0">
                  <a:cs typeface="Arial" panose="020B0604020202020204" pitchFamily="34" charset="0"/>
                </a:rPr>
                <a:t>Pegylated</a:t>
              </a:r>
              <a:r>
                <a:rPr lang="en-US" altLang="en-US" sz="1000" dirty="0" smtClean="0">
                  <a:cs typeface="Arial" panose="020B0604020202020204" pitchFamily="34" charset="0"/>
                </a:rPr>
                <a:t> Superoxide Dismutase (PEG-SOD)</a:t>
              </a:r>
              <a:endParaRPr lang="en-US" altLang="en-US" sz="1000" dirty="0">
                <a:cs typeface="Arial" panose="020B0604020202020204" pitchFamily="34" charset="0"/>
              </a:endParaRPr>
            </a:p>
          </p:txBody>
        </p:sp>
      </p:grpSp>
      <p:sp>
        <p:nvSpPr>
          <p:cNvPr id="48" name="TextBox 126"/>
          <p:cNvSpPr txBox="1">
            <a:spLocks noChangeArrowheads="1"/>
          </p:cNvSpPr>
          <p:nvPr/>
        </p:nvSpPr>
        <p:spPr bwMode="auto">
          <a:xfrm rot="16200000">
            <a:off x="7200946" y="2035429"/>
            <a:ext cx="2168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/>
            <a:r>
              <a:rPr lang="en-US" altLang="en-US" sz="1000" b="1" dirty="0">
                <a:cs typeface="Arial" panose="020B0604020202020204" pitchFamily="34" charset="0"/>
              </a:rPr>
              <a:t>Total </a:t>
            </a:r>
            <a:r>
              <a:rPr lang="en-US" altLang="en-US" sz="1000" b="1" dirty="0" err="1">
                <a:cs typeface="Arial" panose="020B0604020202020204" pitchFamily="34" charset="0"/>
              </a:rPr>
              <a:t>Gluthathions</a:t>
            </a:r>
            <a:r>
              <a:rPr lang="en-US" altLang="en-US" sz="1000" b="1" dirty="0">
                <a:cs typeface="Arial" panose="020B0604020202020204" pitchFamily="34" charset="0"/>
              </a:rPr>
              <a:t> (µ</a:t>
            </a:r>
            <a:r>
              <a:rPr lang="en-US" altLang="en-US" sz="1000" b="1" dirty="0" err="1">
                <a:cs typeface="Arial" panose="020B0604020202020204" pitchFamily="34" charset="0"/>
              </a:rPr>
              <a:t>mol</a:t>
            </a:r>
            <a:r>
              <a:rPr lang="en-US" altLang="en-US" sz="1000" b="1" dirty="0">
                <a:cs typeface="Arial" panose="020B0604020202020204" pitchFamily="34" charset="0"/>
              </a:rPr>
              <a:t>/g protein)</a:t>
            </a:r>
          </a:p>
        </p:txBody>
      </p:sp>
      <p:graphicFrame>
        <p:nvGraphicFramePr>
          <p:cNvPr id="49" name="Chart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5764579"/>
              </p:ext>
            </p:extLst>
          </p:nvPr>
        </p:nvGraphicFramePr>
        <p:xfrm>
          <a:off x="8428267" y="830428"/>
          <a:ext cx="38404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TextBox 143"/>
          <p:cNvSpPr txBox="1">
            <a:spLocks noChangeArrowheads="1"/>
          </p:cNvSpPr>
          <p:nvPr/>
        </p:nvSpPr>
        <p:spPr bwMode="auto">
          <a:xfrm>
            <a:off x="10918427" y="3533600"/>
            <a:ext cx="1017947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Left lobe</a:t>
            </a:r>
          </a:p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Post Hilar Clamp and Reperfusion</a:t>
            </a:r>
          </a:p>
        </p:txBody>
      </p:sp>
      <p:sp>
        <p:nvSpPr>
          <p:cNvPr id="51" name="TextBox 144"/>
          <p:cNvSpPr txBox="1">
            <a:spLocks noChangeArrowheads="1"/>
          </p:cNvSpPr>
          <p:nvPr/>
        </p:nvSpPr>
        <p:spPr bwMode="auto">
          <a:xfrm>
            <a:off x="9079227" y="3578030"/>
            <a:ext cx="1042898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 Right lobe</a:t>
            </a:r>
          </a:p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Non-</a:t>
            </a:r>
            <a:r>
              <a:rPr lang="en-US" altLang="en-US" sz="1000" b="1" dirty="0">
                <a:cs typeface="Arial" panose="020B0604020202020204" pitchFamily="34" charset="0"/>
              </a:rPr>
              <a:t>H</a:t>
            </a:r>
            <a:r>
              <a:rPr lang="en-US" altLang="en-US" sz="1000" b="1" dirty="0" smtClean="0">
                <a:cs typeface="Arial" panose="020B0604020202020204" pitchFamily="34" charset="0"/>
              </a:rPr>
              <a:t>ilar Clamp</a:t>
            </a:r>
          </a:p>
        </p:txBody>
      </p:sp>
      <p:sp>
        <p:nvSpPr>
          <p:cNvPr id="55" name="Rectangle 145"/>
          <p:cNvSpPr>
            <a:spLocks noChangeArrowheads="1"/>
          </p:cNvSpPr>
          <p:nvPr/>
        </p:nvSpPr>
        <p:spPr bwMode="auto">
          <a:xfrm>
            <a:off x="9128059" y="3378922"/>
            <a:ext cx="36281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NS</a:t>
            </a:r>
          </a:p>
        </p:txBody>
      </p:sp>
      <p:sp>
        <p:nvSpPr>
          <p:cNvPr id="56" name="Rectangle 148"/>
          <p:cNvSpPr>
            <a:spLocks noChangeArrowheads="1"/>
          </p:cNvSpPr>
          <p:nvPr/>
        </p:nvSpPr>
        <p:spPr bwMode="auto">
          <a:xfrm>
            <a:off x="9452077" y="3378922"/>
            <a:ext cx="77457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PEG</a:t>
            </a:r>
            <a:r>
              <a:rPr lang="en-US" altLang="en-US" sz="1000" dirty="0" smtClean="0">
                <a:cs typeface="Arial" panose="020B0604020202020204" pitchFamily="34" charset="0"/>
              </a:rPr>
              <a:t>-</a:t>
            </a:r>
            <a:r>
              <a:rPr lang="en-US" altLang="en-US" sz="1000" b="1" dirty="0" smtClean="0">
                <a:cs typeface="Arial" panose="020B0604020202020204" pitchFamily="34" charset="0"/>
              </a:rPr>
              <a:t>SOD</a:t>
            </a:r>
          </a:p>
        </p:txBody>
      </p:sp>
      <p:cxnSp>
        <p:nvCxnSpPr>
          <p:cNvPr id="57" name="직선 연결선 24"/>
          <p:cNvCxnSpPr>
            <a:cxnSpLocks noChangeShapeType="1"/>
          </p:cNvCxnSpPr>
          <p:nvPr/>
        </p:nvCxnSpPr>
        <p:spPr bwMode="auto">
          <a:xfrm flipV="1">
            <a:off x="9025536" y="3582922"/>
            <a:ext cx="1188720" cy="140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Rectangle 145"/>
          <p:cNvSpPr>
            <a:spLocks noChangeArrowheads="1"/>
          </p:cNvSpPr>
          <p:nvPr/>
        </p:nvSpPr>
        <p:spPr bwMode="auto">
          <a:xfrm>
            <a:off x="10889347" y="3378922"/>
            <a:ext cx="36281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NS</a:t>
            </a:r>
          </a:p>
        </p:txBody>
      </p:sp>
      <p:sp>
        <p:nvSpPr>
          <p:cNvPr id="59" name="Rectangle 148"/>
          <p:cNvSpPr>
            <a:spLocks noChangeArrowheads="1"/>
          </p:cNvSpPr>
          <p:nvPr/>
        </p:nvSpPr>
        <p:spPr bwMode="auto">
          <a:xfrm>
            <a:off x="11213365" y="3378922"/>
            <a:ext cx="77457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PEG-SOD</a:t>
            </a:r>
          </a:p>
        </p:txBody>
      </p:sp>
      <p:cxnSp>
        <p:nvCxnSpPr>
          <p:cNvPr id="60" name="직선 연결선 24"/>
          <p:cNvCxnSpPr>
            <a:cxnSpLocks noChangeShapeType="1"/>
          </p:cNvCxnSpPr>
          <p:nvPr/>
        </p:nvCxnSpPr>
        <p:spPr bwMode="auto">
          <a:xfrm flipV="1">
            <a:off x="10825324" y="3582922"/>
            <a:ext cx="1188720" cy="140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Connector 60"/>
          <p:cNvCxnSpPr/>
          <p:nvPr/>
        </p:nvCxnSpPr>
        <p:spPr>
          <a:xfrm>
            <a:off x="11022393" y="769076"/>
            <a:ext cx="0" cy="64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1507282" y="935141"/>
            <a:ext cx="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039065" y="931159"/>
            <a:ext cx="4754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9330383" y="775800"/>
            <a:ext cx="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9335055" y="768961"/>
            <a:ext cx="1691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57"/>
          <p:cNvSpPr txBox="1">
            <a:spLocks noChangeArrowheads="1"/>
          </p:cNvSpPr>
          <p:nvPr/>
        </p:nvSpPr>
        <p:spPr bwMode="auto">
          <a:xfrm>
            <a:off x="10498481" y="574167"/>
            <a:ext cx="79204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defRPr/>
            </a:pPr>
            <a:r>
              <a:rPr lang="en-US" altLang="en-US" sz="1000" b="1" i="1" dirty="0" smtClean="0">
                <a:cs typeface="Arial" panose="020B0604020202020204" pitchFamily="34" charset="0"/>
              </a:rPr>
              <a:t>P</a:t>
            </a:r>
            <a:r>
              <a:rPr lang="en-US" altLang="en-US" sz="1000" b="1" dirty="0" smtClean="0">
                <a:cs typeface="Arial" panose="020B0604020202020204" pitchFamily="34" charset="0"/>
              </a:rPr>
              <a:t>&lt;0.05</a:t>
            </a:r>
          </a:p>
        </p:txBody>
      </p:sp>
      <p:sp>
        <p:nvSpPr>
          <p:cNvPr id="68" name="TextBox 157"/>
          <p:cNvSpPr txBox="1">
            <a:spLocks noChangeArrowheads="1"/>
          </p:cNvSpPr>
          <p:nvPr/>
        </p:nvSpPr>
        <p:spPr bwMode="auto">
          <a:xfrm>
            <a:off x="11023661" y="706421"/>
            <a:ext cx="79204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defRPr/>
            </a:pPr>
            <a:r>
              <a:rPr lang="en-US" altLang="en-US" sz="1000" b="1" i="1" dirty="0" smtClean="0">
                <a:cs typeface="Arial" panose="020B0604020202020204" pitchFamily="34" charset="0"/>
              </a:rPr>
              <a:t>P</a:t>
            </a:r>
            <a:r>
              <a:rPr lang="en-US" altLang="en-US" sz="1000" b="1" dirty="0" smtClean="0">
                <a:cs typeface="Arial" panose="020B0604020202020204" pitchFamily="34" charset="0"/>
              </a:rPr>
              <a:t>&lt;0.005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162" y="61316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03886" y="6131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247207" y="6131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graphicFrame>
        <p:nvGraphicFramePr>
          <p:cNvPr id="69" name="Chart 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2091015"/>
              </p:ext>
            </p:extLst>
          </p:nvPr>
        </p:nvGraphicFramePr>
        <p:xfrm>
          <a:off x="195685" y="871803"/>
          <a:ext cx="38404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0" name="Straight Connector 69"/>
          <p:cNvCxnSpPr/>
          <p:nvPr/>
        </p:nvCxnSpPr>
        <p:spPr bwMode="auto">
          <a:xfrm>
            <a:off x="1147278" y="1074815"/>
            <a:ext cx="16642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 bwMode="auto">
          <a:xfrm>
            <a:off x="2817642" y="1072859"/>
            <a:ext cx="0" cy="1444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 bwMode="auto">
          <a:xfrm>
            <a:off x="2816175" y="1129800"/>
            <a:ext cx="4754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 bwMode="auto">
          <a:xfrm>
            <a:off x="3297521" y="1124178"/>
            <a:ext cx="0" cy="1097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54"/>
          <p:cNvSpPr txBox="1">
            <a:spLocks noChangeArrowheads="1"/>
          </p:cNvSpPr>
          <p:nvPr/>
        </p:nvSpPr>
        <p:spPr bwMode="auto">
          <a:xfrm>
            <a:off x="2387001" y="3603288"/>
            <a:ext cx="15380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/>
            <a:r>
              <a:rPr lang="en-US" altLang="en-US" sz="1000" b="1" dirty="0">
                <a:cs typeface="Arial" panose="020B0604020202020204" pitchFamily="34" charset="0"/>
              </a:rPr>
              <a:t>Post Hilar Clamp and </a:t>
            </a:r>
            <a:r>
              <a:rPr lang="en-US" altLang="en-US" sz="1000" b="1" dirty="0" smtClean="0">
                <a:cs typeface="Arial" panose="020B0604020202020204" pitchFamily="34" charset="0"/>
              </a:rPr>
              <a:t>Reperfusion (120 min) 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sp>
        <p:nvSpPr>
          <p:cNvPr id="82" name="TextBox 74"/>
          <p:cNvSpPr txBox="1">
            <a:spLocks noChangeArrowheads="1"/>
          </p:cNvSpPr>
          <p:nvPr/>
        </p:nvSpPr>
        <p:spPr bwMode="auto">
          <a:xfrm>
            <a:off x="883652" y="3573563"/>
            <a:ext cx="9804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/>
            <a:r>
              <a:rPr lang="en-US" altLang="en-US" sz="1000" b="1" dirty="0" smtClean="0">
                <a:cs typeface="Arial" panose="020B0604020202020204" pitchFamily="34" charset="0"/>
              </a:rPr>
              <a:t>Pre Hilar </a:t>
            </a:r>
            <a:r>
              <a:rPr lang="en-US" altLang="en-US" sz="1000" b="1" dirty="0">
                <a:cs typeface="Arial" panose="020B0604020202020204" pitchFamily="34" charset="0"/>
              </a:rPr>
              <a:t>Clamp</a:t>
            </a:r>
          </a:p>
        </p:txBody>
      </p:sp>
      <p:sp>
        <p:nvSpPr>
          <p:cNvPr id="83" name="TextBox 112"/>
          <p:cNvSpPr txBox="1">
            <a:spLocks noChangeArrowheads="1"/>
          </p:cNvSpPr>
          <p:nvPr/>
        </p:nvSpPr>
        <p:spPr bwMode="auto">
          <a:xfrm rot="16200000">
            <a:off x="-525392" y="2147289"/>
            <a:ext cx="12970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/>
            <a:r>
              <a:rPr lang="en-US" altLang="en-US" sz="1000" b="1" dirty="0">
                <a:cs typeface="Arial" panose="020B0604020202020204" pitchFamily="34" charset="0"/>
              </a:rPr>
              <a:t>ALT (</a:t>
            </a:r>
            <a:r>
              <a:rPr lang="en-US" altLang="en-US" sz="1000" b="1" dirty="0" err="1">
                <a:cs typeface="Arial" panose="020B0604020202020204" pitchFamily="34" charset="0"/>
              </a:rPr>
              <a:t>mU</a:t>
            </a:r>
            <a:r>
              <a:rPr lang="en-US" altLang="en-US" sz="1000" b="1" dirty="0">
                <a:cs typeface="Arial" panose="020B0604020202020204" pitchFamily="34" charset="0"/>
              </a:rPr>
              <a:t>/mL)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1147788" y="1071269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57"/>
          <p:cNvSpPr txBox="1">
            <a:spLocks noChangeArrowheads="1"/>
          </p:cNvSpPr>
          <p:nvPr/>
        </p:nvSpPr>
        <p:spPr bwMode="auto">
          <a:xfrm>
            <a:off x="2300261" y="821374"/>
            <a:ext cx="79204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defRPr/>
            </a:pPr>
            <a:r>
              <a:rPr lang="en-US" altLang="en-US" sz="1000" b="1" i="1" dirty="0" smtClean="0">
                <a:cs typeface="Arial" panose="020B0604020202020204" pitchFamily="34" charset="0"/>
              </a:rPr>
              <a:t>P</a:t>
            </a:r>
            <a:r>
              <a:rPr lang="en-US" altLang="en-US" sz="1000" b="1" dirty="0" smtClean="0">
                <a:cs typeface="Arial" panose="020B0604020202020204" pitchFamily="34" charset="0"/>
              </a:rPr>
              <a:t>&lt;0.001</a:t>
            </a:r>
          </a:p>
        </p:txBody>
      </p:sp>
      <p:sp>
        <p:nvSpPr>
          <p:cNvPr id="102" name="TextBox 157"/>
          <p:cNvSpPr txBox="1">
            <a:spLocks noChangeArrowheads="1"/>
          </p:cNvSpPr>
          <p:nvPr/>
        </p:nvSpPr>
        <p:spPr bwMode="auto">
          <a:xfrm>
            <a:off x="2840710" y="903204"/>
            <a:ext cx="79204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defRPr/>
            </a:pPr>
            <a:r>
              <a:rPr lang="en-US" altLang="en-US" sz="1000" b="1" i="1" dirty="0" smtClean="0">
                <a:cs typeface="Arial" panose="020B0604020202020204" pitchFamily="34" charset="0"/>
              </a:rPr>
              <a:t>P</a:t>
            </a:r>
            <a:r>
              <a:rPr lang="en-US" altLang="en-US" sz="1000" b="1" dirty="0" smtClean="0">
                <a:cs typeface="Arial" panose="020B0604020202020204" pitchFamily="34" charset="0"/>
              </a:rPr>
              <a:t>&lt;0.05</a:t>
            </a:r>
          </a:p>
        </p:txBody>
      </p:sp>
      <p:sp>
        <p:nvSpPr>
          <p:cNvPr id="103" name="Rectangle 145"/>
          <p:cNvSpPr>
            <a:spLocks noChangeArrowheads="1"/>
          </p:cNvSpPr>
          <p:nvPr/>
        </p:nvSpPr>
        <p:spPr bwMode="auto">
          <a:xfrm>
            <a:off x="920594" y="3417275"/>
            <a:ext cx="36281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NS</a:t>
            </a:r>
          </a:p>
        </p:txBody>
      </p:sp>
      <p:sp>
        <p:nvSpPr>
          <p:cNvPr id="104" name="Rectangle 148"/>
          <p:cNvSpPr>
            <a:spLocks noChangeArrowheads="1"/>
          </p:cNvSpPr>
          <p:nvPr/>
        </p:nvSpPr>
        <p:spPr bwMode="auto">
          <a:xfrm>
            <a:off x="1244612" y="3417275"/>
            <a:ext cx="77457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PEG</a:t>
            </a:r>
            <a:r>
              <a:rPr lang="en-US" altLang="en-US" sz="1000" dirty="0" smtClean="0">
                <a:cs typeface="Arial" panose="020B0604020202020204" pitchFamily="34" charset="0"/>
              </a:rPr>
              <a:t>-</a:t>
            </a:r>
            <a:r>
              <a:rPr lang="en-US" altLang="en-US" sz="1000" b="1" dirty="0" smtClean="0">
                <a:cs typeface="Arial" panose="020B0604020202020204" pitchFamily="34" charset="0"/>
              </a:rPr>
              <a:t>SOD</a:t>
            </a:r>
          </a:p>
        </p:txBody>
      </p:sp>
      <p:cxnSp>
        <p:nvCxnSpPr>
          <p:cNvPr id="105" name="직선 연결선 24"/>
          <p:cNvCxnSpPr>
            <a:cxnSpLocks noChangeShapeType="1"/>
          </p:cNvCxnSpPr>
          <p:nvPr/>
        </p:nvCxnSpPr>
        <p:spPr bwMode="auto">
          <a:xfrm flipV="1">
            <a:off x="818071" y="3621275"/>
            <a:ext cx="1188720" cy="140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6" name="Rectangle 145"/>
          <p:cNvSpPr>
            <a:spLocks noChangeArrowheads="1"/>
          </p:cNvSpPr>
          <p:nvPr/>
        </p:nvSpPr>
        <p:spPr bwMode="auto">
          <a:xfrm>
            <a:off x="2615601" y="3417275"/>
            <a:ext cx="36281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NS</a:t>
            </a:r>
          </a:p>
        </p:txBody>
      </p:sp>
      <p:sp>
        <p:nvSpPr>
          <p:cNvPr id="107" name="Rectangle 148"/>
          <p:cNvSpPr>
            <a:spLocks noChangeArrowheads="1"/>
          </p:cNvSpPr>
          <p:nvPr/>
        </p:nvSpPr>
        <p:spPr bwMode="auto">
          <a:xfrm>
            <a:off x="2939619" y="3417275"/>
            <a:ext cx="774572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cs typeface="Arial" panose="020B0604020202020204" pitchFamily="34" charset="0"/>
              </a:rPr>
              <a:t>PEG-SOD</a:t>
            </a:r>
          </a:p>
        </p:txBody>
      </p:sp>
      <p:cxnSp>
        <p:nvCxnSpPr>
          <p:cNvPr id="108" name="직선 연결선 24"/>
          <p:cNvCxnSpPr>
            <a:cxnSpLocks noChangeShapeType="1"/>
          </p:cNvCxnSpPr>
          <p:nvPr/>
        </p:nvCxnSpPr>
        <p:spPr bwMode="auto">
          <a:xfrm flipV="1">
            <a:off x="2551578" y="3621275"/>
            <a:ext cx="1188720" cy="140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3" name="Picture 72"/>
          <p:cNvPicPr preferRelativeResize="0">
            <a:picLocks/>
          </p:cNvPicPr>
          <p:nvPr/>
        </p:nvPicPr>
        <p:blipFill rotWithShape="1"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8" t="9234" r="73935" b="69157"/>
          <a:stretch/>
        </p:blipFill>
        <p:spPr>
          <a:xfrm rot="16200000" flipH="1">
            <a:off x="4052788" y="3999300"/>
            <a:ext cx="274320" cy="2286000"/>
          </a:xfrm>
          <a:prstGeom prst="rect">
            <a:avLst/>
          </a:prstGeom>
        </p:spPr>
      </p:pic>
      <p:pic>
        <p:nvPicPr>
          <p:cNvPr id="74" name="Picture 73"/>
          <p:cNvPicPr preferRelativeResize="0">
            <a:picLocks/>
          </p:cNvPicPr>
          <p:nvPr/>
        </p:nvPicPr>
        <p:blipFill rotWithShape="1"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05" t="9923" r="60459" b="69080"/>
          <a:stretch/>
        </p:blipFill>
        <p:spPr>
          <a:xfrm rot="16200000" flipH="1">
            <a:off x="4052788" y="3695784"/>
            <a:ext cx="274320" cy="2286000"/>
          </a:xfrm>
          <a:prstGeom prst="rect">
            <a:avLst/>
          </a:prstGeom>
        </p:spPr>
      </p:pic>
      <p:pic>
        <p:nvPicPr>
          <p:cNvPr id="75" name="Picture 74"/>
          <p:cNvPicPr preferRelativeResize="0">
            <a:picLocks/>
          </p:cNvPicPr>
          <p:nvPr/>
        </p:nvPicPr>
        <p:blipFill rotWithShape="1"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05" t="45502" r="42245" b="14693"/>
          <a:stretch/>
        </p:blipFill>
        <p:spPr>
          <a:xfrm rot="5400000">
            <a:off x="4052788" y="5070750"/>
            <a:ext cx="274320" cy="2286000"/>
          </a:xfrm>
          <a:prstGeom prst="rect">
            <a:avLst/>
          </a:prstGeom>
        </p:spPr>
      </p:pic>
      <p:pic>
        <p:nvPicPr>
          <p:cNvPr id="76" name="Picture 75"/>
          <p:cNvPicPr preferRelativeResize="0">
            <a:picLocks/>
          </p:cNvPicPr>
          <p:nvPr/>
        </p:nvPicPr>
        <p:blipFill rotWithShape="1">
          <a:blip r:embed="rId11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33" t="46256" r="25430" b="14295"/>
          <a:stretch/>
        </p:blipFill>
        <p:spPr>
          <a:xfrm rot="5400000">
            <a:off x="4052788" y="4772684"/>
            <a:ext cx="274320" cy="2286000"/>
          </a:xfrm>
          <a:prstGeom prst="rect">
            <a:avLst/>
          </a:prstGeom>
        </p:spPr>
      </p:pic>
      <p:sp>
        <p:nvSpPr>
          <p:cNvPr id="77" name="TextBox 45"/>
          <p:cNvSpPr txBox="1">
            <a:spLocks noChangeArrowheads="1"/>
          </p:cNvSpPr>
          <p:nvPr/>
        </p:nvSpPr>
        <p:spPr bwMode="auto">
          <a:xfrm>
            <a:off x="2290939" y="4637741"/>
            <a:ext cx="909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000" b="1" dirty="0">
                <a:cs typeface="Arial" panose="020B0604020202020204" pitchFamily="34" charset="0"/>
              </a:rPr>
              <a:t>Cleaved caspase - 3</a:t>
            </a:r>
          </a:p>
        </p:txBody>
      </p:sp>
      <p:sp>
        <p:nvSpPr>
          <p:cNvPr id="79" name="TextBox 46"/>
          <p:cNvSpPr txBox="1">
            <a:spLocks noChangeArrowheads="1"/>
          </p:cNvSpPr>
          <p:nvPr/>
        </p:nvSpPr>
        <p:spPr bwMode="auto">
          <a:xfrm>
            <a:off x="3056145" y="4453974"/>
            <a:ext cx="13192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00" b="1" dirty="0" smtClean="0">
                <a:cs typeface="Arial" panose="020B0604020202020204" pitchFamily="34" charset="0"/>
              </a:rPr>
              <a:t>Non-Hilar </a:t>
            </a:r>
            <a:r>
              <a:rPr lang="en-US" altLang="en-US" sz="1000" b="1" dirty="0" smtClean="0">
                <a:cs typeface="Arial" panose="020B0604020202020204" pitchFamily="34" charset="0"/>
              </a:rPr>
              <a:t>Clamp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3238708" y="4658761"/>
            <a:ext cx="914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48"/>
          <p:cNvSpPr txBox="1">
            <a:spLocks noChangeArrowheads="1"/>
          </p:cNvSpPr>
          <p:nvPr/>
        </p:nvSpPr>
        <p:spPr bwMode="auto">
          <a:xfrm>
            <a:off x="4000528" y="4301514"/>
            <a:ext cx="13936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000" b="1" dirty="0" smtClean="0">
                <a:cs typeface="Arial" panose="020B0604020202020204" pitchFamily="34" charset="0"/>
              </a:rPr>
              <a:t>Post Hilar Clamp and </a:t>
            </a:r>
            <a:r>
              <a:rPr lang="en-US" altLang="en-US" sz="1000" b="1" dirty="0" smtClean="0">
                <a:cs typeface="Arial" panose="020B0604020202020204" pitchFamily="34" charset="0"/>
              </a:rPr>
              <a:t>Reperfusion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sp>
        <p:nvSpPr>
          <p:cNvPr id="85" name="TextBox 50"/>
          <p:cNvSpPr txBox="1">
            <a:spLocks noChangeArrowheads="1"/>
          </p:cNvSpPr>
          <p:nvPr/>
        </p:nvSpPr>
        <p:spPr bwMode="auto">
          <a:xfrm>
            <a:off x="2290939" y="5046111"/>
            <a:ext cx="9096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altLang="en-US" sz="1000" b="1" dirty="0">
                <a:cs typeface="Arial" panose="020B0604020202020204" pitchFamily="34" charset="0"/>
              </a:rPr>
              <a:t>β</a:t>
            </a:r>
            <a:r>
              <a:rPr lang="en-US" altLang="en-US" sz="1000" b="1" dirty="0">
                <a:cs typeface="Arial" panose="020B0604020202020204" pitchFamily="34" charset="0"/>
              </a:rPr>
              <a:t>-actin</a:t>
            </a:r>
          </a:p>
        </p:txBody>
      </p:sp>
      <p:cxnSp>
        <p:nvCxnSpPr>
          <p:cNvPr id="86" name="Straight Connector 85"/>
          <p:cNvCxnSpPr/>
          <p:nvPr/>
        </p:nvCxnSpPr>
        <p:spPr>
          <a:xfrm>
            <a:off x="4217593" y="4660843"/>
            <a:ext cx="914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45"/>
          <p:cNvSpPr txBox="1">
            <a:spLocks noChangeArrowheads="1"/>
          </p:cNvSpPr>
          <p:nvPr/>
        </p:nvSpPr>
        <p:spPr bwMode="auto">
          <a:xfrm>
            <a:off x="2290939" y="5715061"/>
            <a:ext cx="909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000" b="1" dirty="0">
                <a:cs typeface="Arial" panose="020B0604020202020204" pitchFamily="34" charset="0"/>
              </a:rPr>
              <a:t>Cleaved caspase - 3</a:t>
            </a:r>
          </a:p>
        </p:txBody>
      </p:sp>
      <p:sp>
        <p:nvSpPr>
          <p:cNvPr id="88" name="TextBox 50"/>
          <p:cNvSpPr txBox="1">
            <a:spLocks noChangeArrowheads="1"/>
          </p:cNvSpPr>
          <p:nvPr/>
        </p:nvSpPr>
        <p:spPr bwMode="auto">
          <a:xfrm>
            <a:off x="2290939" y="6123431"/>
            <a:ext cx="9096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altLang="en-US" sz="1000" b="1" dirty="0">
                <a:cs typeface="Arial" panose="020B0604020202020204" pitchFamily="34" charset="0"/>
              </a:rPr>
              <a:t>β</a:t>
            </a:r>
            <a:r>
              <a:rPr lang="en-US" altLang="en-US" sz="1000" b="1" dirty="0"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89" name="TextBox 48"/>
          <p:cNvSpPr txBox="1">
            <a:spLocks noChangeArrowheads="1"/>
          </p:cNvSpPr>
          <p:nvPr/>
        </p:nvSpPr>
        <p:spPr bwMode="auto">
          <a:xfrm>
            <a:off x="2869100" y="5351897"/>
            <a:ext cx="26301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000" b="1" dirty="0" smtClean="0">
                <a:cs typeface="Arial" panose="020B0604020202020204" pitchFamily="34" charset="0"/>
              </a:rPr>
              <a:t>Left Lobe Post </a:t>
            </a:r>
            <a:r>
              <a:rPr lang="en-US" altLang="en-US" sz="1000" b="1" dirty="0" smtClean="0">
                <a:cs typeface="Arial" panose="020B0604020202020204" pitchFamily="34" charset="0"/>
              </a:rPr>
              <a:t>Hilar Clamp and </a:t>
            </a:r>
            <a:r>
              <a:rPr lang="en-US" altLang="en-US" sz="1000" b="1" dirty="0" smtClean="0">
                <a:cs typeface="Arial" panose="020B0604020202020204" pitchFamily="34" charset="0"/>
              </a:rPr>
              <a:t>Reperfusion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3064317" y="5591011"/>
            <a:ext cx="219456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46"/>
          <p:cNvSpPr txBox="1">
            <a:spLocks noChangeArrowheads="1"/>
          </p:cNvSpPr>
          <p:nvPr/>
        </p:nvSpPr>
        <p:spPr bwMode="auto">
          <a:xfrm>
            <a:off x="3148027" y="5576312"/>
            <a:ext cx="21108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000" dirty="0" smtClean="0">
                <a:cs typeface="Arial" panose="020B0604020202020204" pitchFamily="34" charset="0"/>
              </a:rPr>
              <a:t>-           +         </a:t>
            </a:r>
            <a:r>
              <a:rPr lang="en-US" altLang="en-US" sz="1000" dirty="0" smtClean="0">
                <a:cs typeface="Arial" panose="020B0604020202020204" pitchFamily="34" charset="0"/>
              </a:rPr>
              <a:t>    </a:t>
            </a:r>
            <a:r>
              <a:rPr lang="en-US" altLang="en-US" sz="1000" dirty="0">
                <a:cs typeface="Arial" panose="020B0604020202020204" pitchFamily="34" charset="0"/>
              </a:rPr>
              <a:t>-      </a:t>
            </a:r>
            <a:r>
              <a:rPr lang="en-US" altLang="en-US" sz="1000" dirty="0" smtClean="0">
                <a:cs typeface="Arial" panose="020B0604020202020204" pitchFamily="34" charset="0"/>
              </a:rPr>
              <a:t>     +          -           +</a:t>
            </a:r>
            <a:endParaRPr lang="en-US" altLang="en-US" sz="1000" dirty="0">
              <a:cs typeface="Arial" panose="020B0604020202020204" pitchFamily="34" charset="0"/>
            </a:endParaRPr>
          </a:p>
        </p:txBody>
      </p:sp>
      <p:sp>
        <p:nvSpPr>
          <p:cNvPr id="92" name="TextBox 46"/>
          <p:cNvSpPr txBox="1">
            <a:spLocks noChangeArrowheads="1"/>
          </p:cNvSpPr>
          <p:nvPr/>
        </p:nvSpPr>
        <p:spPr bwMode="auto">
          <a:xfrm>
            <a:off x="5263364" y="5567790"/>
            <a:ext cx="74041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000" b="1" dirty="0" smtClean="0">
                <a:cs typeface="Arial" panose="020B0604020202020204" pitchFamily="34" charset="0"/>
              </a:rPr>
              <a:t>(PEG-SOD)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graphicFrame>
        <p:nvGraphicFramePr>
          <p:cNvPr id="93" name="차트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350130"/>
              </p:ext>
            </p:extLst>
          </p:nvPr>
        </p:nvGraphicFramePr>
        <p:xfrm>
          <a:off x="6231795" y="4701623"/>
          <a:ext cx="1828800" cy="164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95" name="차트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4357031"/>
              </p:ext>
            </p:extLst>
          </p:nvPr>
        </p:nvGraphicFramePr>
        <p:xfrm>
          <a:off x="8171043" y="4697403"/>
          <a:ext cx="1828800" cy="164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cxnSp>
        <p:nvCxnSpPr>
          <p:cNvPr id="96" name="Straight Connector 95"/>
          <p:cNvCxnSpPr/>
          <p:nvPr/>
        </p:nvCxnSpPr>
        <p:spPr>
          <a:xfrm>
            <a:off x="9531483" y="4681461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8862556" y="4683651"/>
            <a:ext cx="0" cy="18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861727" y="4683651"/>
            <a:ext cx="667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46"/>
          <p:cNvSpPr txBox="1">
            <a:spLocks noChangeArrowheads="1"/>
          </p:cNvSpPr>
          <p:nvPr/>
        </p:nvSpPr>
        <p:spPr bwMode="auto">
          <a:xfrm>
            <a:off x="8861727" y="4480692"/>
            <a:ext cx="73613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000" b="1" i="1" dirty="0" smtClean="0">
                <a:cs typeface="Arial" panose="020B0604020202020204" pitchFamily="34" charset="0"/>
              </a:rPr>
              <a:t>P</a:t>
            </a:r>
            <a:r>
              <a:rPr lang="en-US" altLang="en-US" sz="1000" b="1" dirty="0" smtClean="0">
                <a:cs typeface="Arial" panose="020B0604020202020204" pitchFamily="34" charset="0"/>
              </a:rPr>
              <a:t>&lt;0.05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sp>
        <p:nvSpPr>
          <p:cNvPr id="100" name="TextBox 46"/>
          <p:cNvSpPr txBox="1">
            <a:spLocks noChangeArrowheads="1"/>
          </p:cNvSpPr>
          <p:nvPr/>
        </p:nvSpPr>
        <p:spPr bwMode="auto">
          <a:xfrm>
            <a:off x="6509043" y="6152793"/>
            <a:ext cx="8018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000" b="1" dirty="0" smtClean="0">
                <a:cs typeface="Arial" panose="020B0604020202020204" pitchFamily="34" charset="0"/>
              </a:rPr>
              <a:t>Non-Hilar Clamp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sp>
        <p:nvSpPr>
          <p:cNvPr id="109" name="TextBox 48"/>
          <p:cNvSpPr txBox="1">
            <a:spLocks noChangeArrowheads="1"/>
          </p:cNvSpPr>
          <p:nvPr/>
        </p:nvSpPr>
        <p:spPr bwMode="auto">
          <a:xfrm>
            <a:off x="7151779" y="6150114"/>
            <a:ext cx="8855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000" b="1" dirty="0" smtClean="0">
                <a:cs typeface="Arial" panose="020B0604020202020204" pitchFamily="34" charset="0"/>
              </a:rPr>
              <a:t>Post Hilar Clamp and </a:t>
            </a:r>
            <a:r>
              <a:rPr lang="en-US" altLang="en-US" sz="1000" b="1" dirty="0" smtClean="0">
                <a:cs typeface="Arial" panose="020B0604020202020204" pitchFamily="34" charset="0"/>
              </a:rPr>
              <a:t>Reperfusion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sp>
        <p:nvSpPr>
          <p:cNvPr id="110" name="TextBox 48"/>
          <p:cNvSpPr txBox="1">
            <a:spLocks noChangeArrowheads="1"/>
          </p:cNvSpPr>
          <p:nvPr/>
        </p:nvSpPr>
        <p:spPr bwMode="auto">
          <a:xfrm>
            <a:off x="8649992" y="6304002"/>
            <a:ext cx="1167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000" b="1" dirty="0" smtClean="0">
                <a:cs typeface="Arial" panose="020B0604020202020204" pitchFamily="34" charset="0"/>
              </a:rPr>
              <a:t>Left lobe Post Hilar Clamp and </a:t>
            </a:r>
            <a:r>
              <a:rPr lang="en-US" altLang="en-US" sz="1000" b="1" dirty="0" smtClean="0">
                <a:cs typeface="Arial" panose="020B0604020202020204" pitchFamily="34" charset="0"/>
              </a:rPr>
              <a:t>Reperfusion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sp>
        <p:nvSpPr>
          <p:cNvPr id="111" name="TextBox 46"/>
          <p:cNvSpPr txBox="1">
            <a:spLocks noChangeArrowheads="1"/>
          </p:cNvSpPr>
          <p:nvPr/>
        </p:nvSpPr>
        <p:spPr bwMode="auto">
          <a:xfrm>
            <a:off x="8655325" y="6150114"/>
            <a:ext cx="3701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000" b="1" dirty="0" smtClean="0">
                <a:cs typeface="Arial" panose="020B0604020202020204" pitchFamily="34" charset="0"/>
              </a:rPr>
              <a:t>-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sp>
        <p:nvSpPr>
          <p:cNvPr id="112" name="TextBox 46"/>
          <p:cNvSpPr txBox="1">
            <a:spLocks noChangeArrowheads="1"/>
          </p:cNvSpPr>
          <p:nvPr/>
        </p:nvSpPr>
        <p:spPr bwMode="auto">
          <a:xfrm>
            <a:off x="9364270" y="6150114"/>
            <a:ext cx="3701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000" dirty="0">
                <a:cs typeface="Arial" panose="020B0604020202020204" pitchFamily="34" charset="0"/>
              </a:rPr>
              <a:t>+</a:t>
            </a:r>
          </a:p>
        </p:txBody>
      </p:sp>
      <p:sp>
        <p:nvSpPr>
          <p:cNvPr id="113" name="TextBox 46"/>
          <p:cNvSpPr txBox="1">
            <a:spLocks noChangeArrowheads="1"/>
          </p:cNvSpPr>
          <p:nvPr/>
        </p:nvSpPr>
        <p:spPr bwMode="auto">
          <a:xfrm>
            <a:off x="9683659" y="6150114"/>
            <a:ext cx="74041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000" b="1" dirty="0" smtClean="0">
                <a:cs typeface="Arial" panose="020B0604020202020204" pitchFamily="34" charset="0"/>
              </a:rPr>
              <a:t>(PEG-SOD)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cxnSp>
        <p:nvCxnSpPr>
          <p:cNvPr id="114" name="Straight Connector 113"/>
          <p:cNvCxnSpPr/>
          <p:nvPr/>
        </p:nvCxnSpPr>
        <p:spPr>
          <a:xfrm>
            <a:off x="8732674" y="6348153"/>
            <a:ext cx="914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926011" y="4770145"/>
            <a:ext cx="0" cy="1097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7590542" y="4770145"/>
            <a:ext cx="0" cy="18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6922000" y="4774156"/>
            <a:ext cx="667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46"/>
          <p:cNvSpPr txBox="1">
            <a:spLocks noChangeArrowheads="1"/>
          </p:cNvSpPr>
          <p:nvPr/>
        </p:nvSpPr>
        <p:spPr bwMode="auto">
          <a:xfrm>
            <a:off x="6884339" y="4563176"/>
            <a:ext cx="73613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000" b="1" i="1" dirty="0" smtClean="0">
                <a:cs typeface="Arial" panose="020B0604020202020204" pitchFamily="34" charset="0"/>
              </a:rPr>
              <a:t>P</a:t>
            </a:r>
            <a:r>
              <a:rPr lang="en-US" altLang="en-US" sz="1000" b="1" dirty="0" smtClean="0">
                <a:cs typeface="Arial" panose="020B0604020202020204" pitchFamily="34" charset="0"/>
              </a:rPr>
              <a:t>&lt;0.05</a:t>
            </a:r>
            <a:endParaRPr lang="en-US" altLang="en-US" sz="1000" b="1" dirty="0">
              <a:cs typeface="Arial" panose="020B0604020202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 rot="16200000">
            <a:off x="5500128" y="5326010"/>
            <a:ext cx="156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Cleaved caspase-3/</a:t>
            </a:r>
            <a:r>
              <a:rPr lang="el-GR" altLang="en-US" sz="1000" b="1" dirty="0">
                <a:cs typeface="Arial" panose="020B0604020202020204" pitchFamily="34" charset="0"/>
              </a:rPr>
              <a:t>β</a:t>
            </a:r>
            <a:r>
              <a:rPr lang="en-US" altLang="en-US" sz="1000" b="1" dirty="0">
                <a:cs typeface="Arial" panose="020B0604020202020204" pitchFamily="34" charset="0"/>
              </a:rPr>
              <a:t>-actin</a:t>
            </a:r>
          </a:p>
          <a:p>
            <a:endParaRPr lang="en-US" sz="1000" b="1" dirty="0"/>
          </a:p>
        </p:txBody>
      </p:sp>
      <p:sp>
        <p:nvSpPr>
          <p:cNvPr id="120" name="TextBox 119"/>
          <p:cNvSpPr txBox="1"/>
          <p:nvPr/>
        </p:nvSpPr>
        <p:spPr>
          <a:xfrm rot="16200000">
            <a:off x="7408627" y="5290351"/>
            <a:ext cx="156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Cleaved caspase-3/</a:t>
            </a:r>
            <a:r>
              <a:rPr lang="el-GR" altLang="en-US" sz="1000" b="1" dirty="0">
                <a:cs typeface="Arial" panose="020B0604020202020204" pitchFamily="34" charset="0"/>
              </a:rPr>
              <a:t>β</a:t>
            </a:r>
            <a:r>
              <a:rPr lang="en-US" altLang="en-US" sz="1000" b="1" dirty="0">
                <a:cs typeface="Arial" panose="020B0604020202020204" pitchFamily="34" charset="0"/>
              </a:rPr>
              <a:t>-actin</a:t>
            </a:r>
          </a:p>
          <a:p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06298" y="4262984"/>
            <a:ext cx="33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</a:p>
        </p:txBody>
      </p:sp>
      <p:cxnSp>
        <p:nvCxnSpPr>
          <p:cNvPr id="156" name="Straight Connector 155"/>
          <p:cNvCxnSpPr/>
          <p:nvPr/>
        </p:nvCxnSpPr>
        <p:spPr>
          <a:xfrm>
            <a:off x="5702707" y="684106"/>
            <a:ext cx="17556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5707359" y="682514"/>
            <a:ext cx="1696" cy="19307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>
            <a:off x="7458979" y="680249"/>
            <a:ext cx="10091" cy="13928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7"/>
          <p:cNvSpPr txBox="1">
            <a:spLocks noChangeArrowheads="1"/>
          </p:cNvSpPr>
          <p:nvPr/>
        </p:nvSpPr>
        <p:spPr bwMode="auto">
          <a:xfrm>
            <a:off x="7036432" y="427836"/>
            <a:ext cx="79204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defRPr/>
            </a:pPr>
            <a:r>
              <a:rPr lang="en-US" altLang="en-US" sz="1000" b="1" i="1" dirty="0" smtClean="0">
                <a:cs typeface="Arial" panose="020B0604020202020204" pitchFamily="34" charset="0"/>
              </a:rPr>
              <a:t>P</a:t>
            </a:r>
            <a:r>
              <a:rPr lang="en-US" altLang="en-US" sz="1000" b="1" dirty="0" smtClean="0">
                <a:cs typeface="Arial" panose="020B0604020202020204" pitchFamily="34" charset="0"/>
              </a:rPr>
              <a:t>&lt;0.05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6553" y="4262983"/>
            <a:ext cx="29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7698959" y="4269390"/>
            <a:ext cx="33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</a:t>
            </a:r>
            <a:endParaRPr lang="en-US" b="1" dirty="0"/>
          </a:p>
        </p:txBody>
      </p:sp>
      <p:sp>
        <p:nvSpPr>
          <p:cNvPr id="122" name="TextBox 121"/>
          <p:cNvSpPr txBox="1"/>
          <p:nvPr/>
        </p:nvSpPr>
        <p:spPr>
          <a:xfrm>
            <a:off x="2312730" y="5378934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-861213" y="25840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6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152</Words>
  <Application>Microsoft Office PowerPoint</Application>
  <PresentationFormat>Widescreen</PresentationFormat>
  <Paragraphs>60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맑은 고딕</vt:lpstr>
      <vt:lpstr>맑은 고딕</vt:lpstr>
      <vt:lpstr>Arial</vt:lpstr>
      <vt:lpstr>Calibri</vt:lpstr>
      <vt:lpstr>Calibri Light</vt:lpstr>
      <vt:lpstr>Office Theme</vt:lpstr>
      <vt:lpstr>PowerPoint Presentation</vt:lpstr>
    </vt:vector>
  </TitlesOfParts>
  <Company>The Ohio State University Wexner Medical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Kim, Jung Lye</dc:creator>
  <cp:lastModifiedBy>Beal, Eliza W</cp:lastModifiedBy>
  <cp:revision>24</cp:revision>
  <dcterms:created xsi:type="dcterms:W3CDTF">2016-02-25T15:13:59Z</dcterms:created>
  <dcterms:modified xsi:type="dcterms:W3CDTF">2016-03-14T21:09:09Z</dcterms:modified>
</cp:coreProperties>
</file>