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3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1F9"/>
    <a:srgbClr val="BAC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8579" autoAdjust="0"/>
  </p:normalViewPr>
  <p:slideViewPr>
    <p:cSldViewPr snapToGrid="0" showGuides="1">
      <p:cViewPr varScale="1">
        <p:scale>
          <a:sx n="36" d="100"/>
          <a:sy n="36" d="100"/>
        </p:scale>
        <p:origin x="1242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1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4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3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8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3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4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3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7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3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F1496-6B76-456C-BE77-D1C3B638E7D7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05F17-F2F5-4663-A3C2-64D1C9C35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0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4.png"/><Relationship Id="rId4" Type="http://schemas.openxmlformats.org/officeDocument/2006/relationships/image" Target="../media/image11.jpeg"/><Relationship Id="rId9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21.png"/><Relationship Id="rId1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30154" y="107251"/>
            <a:ext cx="58136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Preliminary Brain Assessment Before Bi-Hemispheric </a:t>
            </a:r>
            <a:r>
              <a:rPr lang="en-US" sz="1600" b="1" dirty="0"/>
              <a:t>Brain </a:t>
            </a:r>
            <a:r>
              <a:rPr lang="en-US" sz="1600" b="1" dirty="0" smtClean="0"/>
              <a:t>Cutting</a:t>
            </a:r>
            <a:endParaRPr lang="en-US" sz="16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954915" y="479870"/>
            <a:ext cx="10893452" cy="5802650"/>
            <a:chOff x="770486" y="723332"/>
            <a:chExt cx="11171743" cy="5802650"/>
          </a:xfrm>
          <a:solidFill>
            <a:schemeClr val="bg1"/>
          </a:solidFill>
        </p:grpSpPr>
        <p:grpSp>
          <p:nvGrpSpPr>
            <p:cNvPr id="2" name="Group 1"/>
            <p:cNvGrpSpPr/>
            <p:nvPr/>
          </p:nvGrpSpPr>
          <p:grpSpPr>
            <a:xfrm>
              <a:off x="2756848" y="723332"/>
              <a:ext cx="7077251" cy="5802650"/>
              <a:chOff x="2552132" y="256104"/>
              <a:chExt cx="7263352" cy="6221230"/>
            </a:xfrm>
            <a:grpFill/>
          </p:grpSpPr>
          <p:grpSp>
            <p:nvGrpSpPr>
              <p:cNvPr id="4" name="Group 3"/>
              <p:cNvGrpSpPr/>
              <p:nvPr/>
            </p:nvGrpSpPr>
            <p:grpSpPr>
              <a:xfrm>
                <a:off x="2552132" y="3612881"/>
                <a:ext cx="7263352" cy="2864453"/>
                <a:chOff x="81418" y="1237109"/>
                <a:chExt cx="11431622" cy="4117176"/>
              </a:xfrm>
              <a:grpFill/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88" r="10022"/>
                <a:stretch/>
              </p:blipFill>
              <p:spPr>
                <a:xfrm>
                  <a:off x="3492346" y="1237109"/>
                  <a:ext cx="4729505" cy="4117176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557" t="18039" r="40084" b="36176"/>
                <a:stretch/>
              </p:blipFill>
              <p:spPr>
                <a:xfrm>
                  <a:off x="8221851" y="1237109"/>
                  <a:ext cx="3291189" cy="4117176"/>
                </a:xfrm>
                <a:prstGeom prst="rect">
                  <a:avLst/>
                </a:prstGeom>
                <a:grpFill/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62" t="4586" r="33069" b="25928"/>
                <a:stretch/>
              </p:blipFill>
              <p:spPr>
                <a:xfrm>
                  <a:off x="81418" y="1237109"/>
                  <a:ext cx="3410928" cy="4117176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3476395" y="256104"/>
                <a:ext cx="5977409" cy="3356777"/>
                <a:chOff x="3288529" y="410547"/>
                <a:chExt cx="5977409" cy="3356777"/>
              </a:xfrm>
              <a:grpFill/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831" t="39380" r="37371" b="16258"/>
                <a:stretch/>
              </p:blipFill>
              <p:spPr>
                <a:xfrm>
                  <a:off x="3288529" y="410547"/>
                  <a:ext cx="2682723" cy="335677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628" r="17217" b="8524"/>
                <a:stretch/>
              </p:blipFill>
              <p:spPr>
                <a:xfrm>
                  <a:off x="5986328" y="522514"/>
                  <a:ext cx="3279610" cy="3244767"/>
                </a:xfrm>
                <a:prstGeom prst="rect">
                  <a:avLst/>
                </a:prstGeom>
                <a:grpFill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</p:pic>
          </p:grpSp>
        </p:grpSp>
        <p:sp>
          <p:nvSpPr>
            <p:cNvPr id="3" name="TextBox 2"/>
            <p:cNvSpPr txBox="1"/>
            <p:nvPr/>
          </p:nvSpPr>
          <p:spPr>
            <a:xfrm>
              <a:off x="770486" y="2187122"/>
              <a:ext cx="2886944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Superficial aspects of the cerebrum </a:t>
              </a:r>
              <a:endParaRPr lang="en-US" sz="1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30717" y="1648513"/>
              <a:ext cx="2235837" cy="13849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Right Pre-central Gyrus </a:t>
              </a:r>
            </a:p>
            <a:p>
              <a:r>
                <a:rPr lang="en-US" sz="1400" b="1" dirty="0" smtClean="0"/>
                <a:t>(Primary Motor Cortex)</a:t>
              </a:r>
            </a:p>
            <a:p>
              <a:endParaRPr lang="en-US" sz="1400" b="1" dirty="0" smtClean="0"/>
            </a:p>
            <a:p>
              <a:r>
                <a:rPr lang="en-US" sz="1400" b="1" dirty="0" smtClean="0"/>
                <a:t>Right Post-central Gyrus </a:t>
              </a:r>
            </a:p>
            <a:p>
              <a:r>
                <a:rPr lang="en-US" sz="1400" b="1" dirty="0" smtClean="0"/>
                <a:t>(Primary Somatosensory Cortex) 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01843" y="5497345"/>
              <a:ext cx="1338640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Brainstem (Pons) </a:t>
              </a:r>
              <a:endParaRPr lang="en-US" sz="1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850462" y="5368400"/>
              <a:ext cx="20917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Left Olfactory Bulb and Tract </a:t>
              </a:r>
              <a:endParaRPr lang="en-US" sz="1200" b="1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7886235" y="2019869"/>
              <a:ext cx="1595451" cy="95534"/>
            </a:xfrm>
            <a:prstGeom prst="straightConnector1">
              <a:avLst/>
            </a:prstGeom>
            <a:grpFill/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7896828" y="2494899"/>
              <a:ext cx="1584858" cy="225384"/>
            </a:xfrm>
            <a:prstGeom prst="straightConnector1">
              <a:avLst/>
            </a:prstGeom>
            <a:grpFill/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8947958" y="5268689"/>
              <a:ext cx="2028801" cy="113359"/>
            </a:xfrm>
            <a:prstGeom prst="straightConnector1">
              <a:avLst/>
            </a:prstGeom>
            <a:grpFill/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9007522" y="5622492"/>
              <a:ext cx="2759032" cy="290517"/>
            </a:xfrm>
            <a:prstGeom prst="straightConnector1">
              <a:avLst/>
            </a:prstGeom>
            <a:grpFill/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3" idx="3"/>
            </p:cNvCxnSpPr>
            <p:nvPr/>
          </p:nvCxnSpPr>
          <p:spPr>
            <a:xfrm flipV="1">
              <a:off x="2540483" y="5548498"/>
              <a:ext cx="1148705" cy="87347"/>
            </a:xfrm>
            <a:prstGeom prst="straightConnector1">
              <a:avLst/>
            </a:prstGeom>
            <a:grpFill/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848286" y="6282520"/>
              <a:ext cx="1288179" cy="0"/>
            </a:xfrm>
            <a:prstGeom prst="straightConnector1">
              <a:avLst/>
            </a:prstGeom>
            <a:grpFill/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977972" y="4866058"/>
              <a:ext cx="1816138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Base of the cerebrum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79583" y="6097854"/>
              <a:ext cx="1091581" cy="369332"/>
            </a:xfrm>
            <a:prstGeom prst="rect">
              <a:avLst/>
            </a:prstGeom>
            <a:grpFill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b="1" dirty="0"/>
                <a:t>Cerebellum</a:t>
              </a:r>
              <a:r>
                <a:rPr lang="en-US" b="1" dirty="0"/>
                <a:t> 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88082" y="6282520"/>
            <a:ext cx="775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Figure 1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71632" y="3338726"/>
            <a:ext cx="24718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</a:t>
            </a:r>
            <a:endParaRPr lang="en-US" sz="1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198365" y="3364574"/>
            <a:ext cx="25359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59785" y="6039740"/>
            <a:ext cx="23756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52355" y="6036299"/>
            <a:ext cx="25359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543965" y="6050391"/>
            <a:ext cx="24878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e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50844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0721533" y="2871862"/>
            <a:ext cx="1260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Fronto-Occipital </a:t>
            </a:r>
          </a:p>
          <a:p>
            <a:pPr algn="ctr"/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Cutting Direction 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3548" y="223467"/>
            <a:ext cx="58874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Bi-Hemispheric Brain </a:t>
            </a:r>
            <a:r>
              <a:rPr lang="en-US" sz="1600" b="1" dirty="0" smtClean="0"/>
              <a:t>Cutting For Human Neuropathologic Analyses</a:t>
            </a:r>
            <a:endParaRPr lang="en-US" sz="1600" b="1" dirty="0"/>
          </a:p>
        </p:txBody>
      </p:sp>
      <p:grpSp>
        <p:nvGrpSpPr>
          <p:cNvPr id="49" name="Group 48"/>
          <p:cNvGrpSpPr/>
          <p:nvPr/>
        </p:nvGrpSpPr>
        <p:grpSpPr>
          <a:xfrm>
            <a:off x="1352062" y="962282"/>
            <a:ext cx="9260468" cy="4624712"/>
            <a:chOff x="1516326" y="927926"/>
            <a:chExt cx="9096204" cy="4430885"/>
          </a:xfrm>
        </p:grpSpPr>
        <p:grpSp>
          <p:nvGrpSpPr>
            <p:cNvPr id="26" name="Group 25"/>
            <p:cNvGrpSpPr/>
            <p:nvPr/>
          </p:nvGrpSpPr>
          <p:grpSpPr>
            <a:xfrm>
              <a:off x="1771178" y="5081812"/>
              <a:ext cx="2163519" cy="276999"/>
              <a:chOff x="2953901" y="4534857"/>
              <a:chExt cx="2163519" cy="27699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953901" y="4534857"/>
                <a:ext cx="6286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Left-H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376512" y="4534857"/>
                <a:ext cx="7409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Right-H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299024" y="5066016"/>
              <a:ext cx="628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Left-H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76516" y="4734814"/>
              <a:ext cx="1116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Occipital Poles</a:t>
              </a:r>
              <a:endParaRPr lang="en-US" sz="1200" b="1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516326" y="927926"/>
              <a:ext cx="9096204" cy="4177009"/>
              <a:chOff x="1085569" y="848920"/>
              <a:chExt cx="9096204" cy="417700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085569" y="896664"/>
                <a:ext cx="9096204" cy="3852161"/>
                <a:chOff x="1528181" y="1260105"/>
                <a:chExt cx="9096204" cy="3852161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81" r="2157"/>
                <a:stretch/>
              </p:blipFill>
              <p:spPr>
                <a:xfrm>
                  <a:off x="5218782" y="1571501"/>
                  <a:ext cx="4955291" cy="3356099"/>
                </a:xfrm>
                <a:prstGeom prst="rect">
                  <a:avLst/>
                </a:prstGeom>
              </p:spPr>
            </p:pic>
            <p:cxnSp>
              <p:nvCxnSpPr>
                <p:cNvPr id="7" name="Straight Connector 6"/>
                <p:cNvCxnSpPr/>
                <p:nvPr/>
              </p:nvCxnSpPr>
              <p:spPr>
                <a:xfrm>
                  <a:off x="5218782" y="1873684"/>
                  <a:ext cx="502619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11290" y="2066746"/>
                  <a:ext cx="5033690" cy="5122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11290" y="2262367"/>
                  <a:ext cx="5033690" cy="5122"/>
                </a:xfrm>
                <a:prstGeom prst="rect">
                  <a:avLst/>
                </a:prstGeom>
              </p:spPr>
            </p:pic>
            <p:cxnSp>
              <p:nvCxnSpPr>
                <p:cNvPr id="10" name="Straight Connector 9"/>
                <p:cNvCxnSpPr/>
                <p:nvPr/>
              </p:nvCxnSpPr>
              <p:spPr>
                <a:xfrm>
                  <a:off x="5218782" y="2640736"/>
                  <a:ext cx="502619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5211290" y="2454412"/>
                  <a:ext cx="502619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01982" y="2826282"/>
                  <a:ext cx="5044814" cy="773322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27598" y="3793198"/>
                  <a:ext cx="5044814" cy="773322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15036" y="1698459"/>
                  <a:ext cx="5033690" cy="5122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27598" y="4752065"/>
                  <a:ext cx="5033690" cy="5122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25000"/>
                          </a14:imgEffect>
                          <a14:imgEffect>
                            <a14:saturation sat="66000"/>
                          </a14:imgEffect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34" t="249" r="22379" b="1930"/>
                <a:stretch/>
              </p:blipFill>
              <p:spPr>
                <a:xfrm>
                  <a:off x="1545657" y="1593152"/>
                  <a:ext cx="2744733" cy="3356099"/>
                </a:xfrm>
                <a:prstGeom prst="rect">
                  <a:avLst/>
                </a:prstGeom>
              </p:spPr>
            </p:pic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10585670" y="1439615"/>
                  <a:ext cx="38715" cy="3672651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10237488" y="4375660"/>
                  <a:ext cx="5184" cy="1908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10224084" y="4348322"/>
                  <a:ext cx="38455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/>
                    <a:t>1 cm</a:t>
                  </a:r>
                  <a:endParaRPr lang="en-US" sz="800" b="1" dirty="0"/>
                </a:p>
              </p:txBody>
            </p:sp>
            <p:sp>
              <p:nvSpPr>
                <p:cNvPr id="2" name="TextBox 1"/>
                <p:cNvSpPr txBox="1"/>
                <p:nvPr/>
              </p:nvSpPr>
              <p:spPr>
                <a:xfrm>
                  <a:off x="1528181" y="1260105"/>
                  <a:ext cx="293186" cy="3538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a</a:t>
                  </a:r>
                  <a:endParaRPr lang="en-US" b="1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5166003" y="1260604"/>
                  <a:ext cx="302633" cy="3538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b</a:t>
                  </a:r>
                </a:p>
              </p:txBody>
            </p:sp>
            <p:sp>
              <p:nvSpPr>
                <p:cNvPr id="16" name="Arc 15"/>
                <p:cNvSpPr/>
                <p:nvPr/>
              </p:nvSpPr>
              <p:spPr>
                <a:xfrm>
                  <a:off x="2784403" y="1629437"/>
                  <a:ext cx="152975" cy="3281669"/>
                </a:xfrm>
                <a:prstGeom prst="arc">
                  <a:avLst>
                    <a:gd name="adj1" fmla="val 16200000"/>
                    <a:gd name="adj2" fmla="val 5447430"/>
                  </a:avLst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1991706" y="848920"/>
                <a:ext cx="10125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Frontal Poles</a:t>
                </a:r>
                <a:endParaRPr lang="en-US" sz="1200" b="1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72227" y="848920"/>
                <a:ext cx="10125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Frontal Poles</a:t>
                </a:r>
                <a:endParaRPr lang="en-US" sz="1200" b="1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712201" y="4748930"/>
                <a:ext cx="11168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Occipital Poles</a:t>
                </a:r>
                <a:endParaRPr lang="en-US" sz="1200" b="1" dirty="0"/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8678" y="1708427"/>
                <a:ext cx="5033690" cy="5122"/>
              </a:xfrm>
              <a:prstGeom prst="rect">
                <a:avLst/>
              </a:prstGeom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8213061" y="5042724"/>
              <a:ext cx="7841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Right-H 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37" idx="1"/>
            </p:cNvCxnSpPr>
            <p:nvPr/>
          </p:nvCxnSpPr>
          <p:spPr>
            <a:xfrm flipH="1">
              <a:off x="6156159" y="1066426"/>
              <a:ext cx="946825" cy="2152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992936" y="1066426"/>
              <a:ext cx="883350" cy="2206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8219828" y="4598257"/>
              <a:ext cx="656458" cy="3194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 flipV="1">
              <a:off x="6340581" y="4643165"/>
              <a:ext cx="785568" cy="2745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 rot="16200000">
            <a:off x="291146" y="3021992"/>
            <a:ext cx="1463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Longitudinal Fissure</a:t>
            </a:r>
            <a:endParaRPr lang="en-US" sz="1200" b="1" dirty="0"/>
          </a:p>
        </p:txBody>
      </p:sp>
      <p:cxnSp>
        <p:nvCxnSpPr>
          <p:cNvPr id="50" name="Straight Arrow Connector 49"/>
          <p:cNvCxnSpPr>
            <a:stCxn id="48" idx="2"/>
          </p:cNvCxnSpPr>
          <p:nvPr/>
        </p:nvCxnSpPr>
        <p:spPr>
          <a:xfrm>
            <a:off x="1161513" y="3160492"/>
            <a:ext cx="1501634" cy="1703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56624" y="6124554"/>
            <a:ext cx="775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Figure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9559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4257" y="228027"/>
            <a:ext cx="3635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Bi-Hemispheric Brain Cutting Procedures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1734" y="6294207"/>
            <a:ext cx="775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Figure 3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12781" y="292804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15578" y="292804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65258" y="2949725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2781" y="527472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22553" y="53441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29908" y="5274723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04749" y="5274723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81734" y="922215"/>
            <a:ext cx="11234300" cy="5039349"/>
            <a:chOff x="381734" y="867593"/>
            <a:chExt cx="11118289" cy="4844196"/>
          </a:xfrm>
        </p:grpSpPr>
        <p:grpSp>
          <p:nvGrpSpPr>
            <p:cNvPr id="6" name="Group 5"/>
            <p:cNvGrpSpPr/>
            <p:nvPr/>
          </p:nvGrpSpPr>
          <p:grpSpPr>
            <a:xfrm>
              <a:off x="381734" y="867593"/>
              <a:ext cx="11118289" cy="4776463"/>
              <a:chOff x="381734" y="867593"/>
              <a:chExt cx="11118289" cy="4776463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381734" y="867593"/>
                <a:ext cx="11118289" cy="4776463"/>
                <a:chOff x="182905" y="1105264"/>
                <a:chExt cx="11727804" cy="5010790"/>
              </a:xfrm>
            </p:grpSpPr>
            <p:pic>
              <p:nvPicPr>
                <p:cNvPr id="9" name="Picture 4" descr="C:\Users\Diego Work\Desktop\Videopaper\Video Paper Pics\2016-04-15 001\0415161340a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347" t="11539" r="4950"/>
                <a:stretch/>
              </p:blipFill>
              <p:spPr bwMode="auto">
                <a:xfrm>
                  <a:off x="4235981" y="1105265"/>
                  <a:ext cx="3930450" cy="25855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6" descr="C:\Users\Diego Work\Desktop\Videopaper\Video Paper Pics\2016-04-15 001\0415161341a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567" t="11539" r="8709"/>
                <a:stretch/>
              </p:blipFill>
              <p:spPr bwMode="auto">
                <a:xfrm>
                  <a:off x="8166430" y="1105265"/>
                  <a:ext cx="3744279" cy="25855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55" name="Picture 11" descr="C:\Users\Diego Work\Desktop\Videopaper\Video Paper Pics\2016-04-15 001\0415161341b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01" r="-1" b="21716"/>
                <a:stretch/>
              </p:blipFill>
              <p:spPr bwMode="auto">
                <a:xfrm>
                  <a:off x="182905" y="3665400"/>
                  <a:ext cx="4053076" cy="24506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57" name="Picture 13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78" r="3790"/>
                <a:stretch/>
              </p:blipFill>
              <p:spPr bwMode="auto">
                <a:xfrm>
                  <a:off x="182905" y="1105264"/>
                  <a:ext cx="4053076" cy="25629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33" name="Picture 9" descr="C:\Users\Diego Work\Desktop\Videopaper\Video Paper Pics\2016-04-15 001\0415161319e.jpg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524" t="23046" r="24555" b="17508"/>
                <a:stretch/>
              </p:blipFill>
              <p:spPr bwMode="auto">
                <a:xfrm>
                  <a:off x="4235982" y="3665399"/>
                  <a:ext cx="3930450" cy="24506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2" descr="C:\Users\Diego Work\Desktop\Videopaper\Video Paper Pics\2016-04-15 001\0415161351.jpg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975" r="16157"/>
                <a:stretch/>
              </p:blipFill>
              <p:spPr bwMode="auto">
                <a:xfrm rot="16200000">
                  <a:off x="7889887" y="3967371"/>
                  <a:ext cx="2425228" cy="18721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3" descr="C:\Users\Diego Work\Desktop\Videopaper\Video Paper Pics\2016-04-15 001\0415161354.jpg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231" b="18409"/>
                <a:stretch/>
              </p:blipFill>
              <p:spPr bwMode="auto">
                <a:xfrm>
                  <a:off x="10038569" y="3691296"/>
                  <a:ext cx="1859056" cy="24247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" name="Rectangle 3"/>
              <p:cNvSpPr/>
              <p:nvPr/>
            </p:nvSpPr>
            <p:spPr>
              <a:xfrm>
                <a:off x="3117499" y="867594"/>
                <a:ext cx="403654" cy="18684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942665" y="3001791"/>
              <a:ext cx="270015" cy="29585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a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73664" y="3012148"/>
              <a:ext cx="277946" cy="29585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b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213826" y="3023686"/>
              <a:ext cx="257323" cy="29585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34557" y="5340086"/>
              <a:ext cx="277946" cy="29585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04046" y="5365691"/>
              <a:ext cx="271600" cy="29585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127365" y="5342457"/>
              <a:ext cx="276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326851" y="5585520"/>
            <a:ext cx="26962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3608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 rot="-60000">
            <a:off x="2519015" y="319209"/>
            <a:ext cx="6026504" cy="3844490"/>
            <a:chOff x="1616852" y="2073098"/>
            <a:chExt cx="6498091" cy="4691758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8" t="11018" r="23987" b="18063"/>
            <a:stretch/>
          </p:blipFill>
          <p:spPr>
            <a:xfrm rot="60000">
              <a:off x="1616852" y="2562725"/>
              <a:ext cx="6498091" cy="4202131"/>
            </a:xfrm>
            <a:prstGeom prst="rect">
              <a:avLst/>
            </a:prstGeom>
            <a:ln w="3175">
              <a:solidFill>
                <a:srgbClr val="FFFF0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048620" y="2299599"/>
              <a:ext cx="314923" cy="262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cs typeface="Times New Roman" panose="02020603050405020304" pitchFamily="18" charset="0"/>
                </a:rPr>
                <a:t>LH</a:t>
              </a:r>
              <a:endParaRPr lang="en-US" sz="800" b="1" dirty="0"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40998" y="2350748"/>
              <a:ext cx="314923" cy="262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cs typeface="Times New Roman" panose="02020603050405020304" pitchFamily="18" charset="0"/>
                </a:rPr>
                <a:t>LH</a:t>
              </a:r>
              <a:endParaRPr lang="en-US" sz="800" b="1" dirty="0"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22049" y="2365155"/>
              <a:ext cx="314923" cy="262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cs typeface="Times New Roman" panose="02020603050405020304" pitchFamily="18" charset="0"/>
                </a:rPr>
                <a:t>LH</a:t>
              </a:r>
              <a:endParaRPr lang="en-US" sz="8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52433" y="2309635"/>
              <a:ext cx="330478" cy="262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cs typeface="Times New Roman" panose="02020603050405020304" pitchFamily="18" charset="0"/>
                </a:rPr>
                <a:t>R</a:t>
              </a:r>
              <a:r>
                <a:rPr lang="en-US" sz="800" b="1" dirty="0" smtClean="0">
                  <a:cs typeface="Times New Roman" panose="02020603050405020304" pitchFamily="18" charset="0"/>
                </a:rPr>
                <a:t>H</a:t>
              </a:r>
              <a:endParaRPr lang="en-US" sz="8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11182" y="2352411"/>
              <a:ext cx="330478" cy="262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cs typeface="Times New Roman" panose="02020603050405020304" pitchFamily="18" charset="0"/>
                </a:rPr>
                <a:t>R</a:t>
              </a:r>
              <a:r>
                <a:rPr lang="en-US" sz="800" b="1" dirty="0" smtClean="0">
                  <a:cs typeface="Times New Roman" panose="02020603050405020304" pitchFamily="18" charset="0"/>
                </a:rPr>
                <a:t>H</a:t>
              </a:r>
              <a:endParaRPr lang="en-US" sz="8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79222" y="2377801"/>
              <a:ext cx="330478" cy="262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cs typeface="Times New Roman" panose="02020603050405020304" pitchFamily="18" charset="0"/>
                </a:rPr>
                <a:t>R</a:t>
              </a:r>
              <a:r>
                <a:rPr lang="en-US" sz="800" b="1" dirty="0" smtClean="0">
                  <a:cs typeface="Times New Roman" panose="02020603050405020304" pitchFamily="18" charset="0"/>
                </a:rPr>
                <a:t>H</a:t>
              </a:r>
              <a:endParaRPr lang="en-US" sz="8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52716" y="2073098"/>
              <a:ext cx="738390" cy="281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i="1" dirty="0">
                  <a:cs typeface="Times New Roman" panose="02020603050405020304" pitchFamily="18" charset="0"/>
                </a:rPr>
                <a:t>β</a:t>
              </a:r>
              <a:r>
                <a:rPr lang="en-US" sz="900" b="1" dirty="0" smtClean="0">
                  <a:cs typeface="Times New Roman" panose="02020603050405020304" pitchFamily="18" charset="0"/>
                </a:rPr>
                <a:t>-Amyloid</a:t>
              </a:r>
              <a:endParaRPr lang="en-US" sz="9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69002" y="2176059"/>
              <a:ext cx="418629" cy="281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cs typeface="Times New Roman" panose="02020603050405020304" pitchFamily="18" charset="0"/>
                </a:rPr>
                <a:t>Tau </a:t>
              </a:r>
              <a:endParaRPr lang="en-US" sz="9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65352" y="2159883"/>
              <a:ext cx="515422" cy="281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900" b="1" dirty="0" smtClean="0">
                  <a:cs typeface="Times New Roman" panose="02020603050405020304" pitchFamily="18" charset="0"/>
                </a:rPr>
                <a:t>α</a:t>
              </a:r>
              <a:r>
                <a:rPr lang="en-US" sz="900" b="1" dirty="0" smtClean="0">
                  <a:cs typeface="Times New Roman" panose="02020603050405020304" pitchFamily="18" charset="0"/>
                </a:rPr>
                <a:t>-syn </a:t>
              </a:r>
              <a:endParaRPr lang="en-US" sz="900" b="1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082296" y="62891"/>
            <a:ext cx="6874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cs typeface="Times New Roman" panose="02020603050405020304" pitchFamily="18" charset="0"/>
              </a:rPr>
              <a:t>Tissue Sections From Each Cerebral Hemisphere Stained for Different Antigens by Immunohistochemistry</a:t>
            </a:r>
            <a:endParaRPr lang="en-US" sz="1200" b="1" dirty="0"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053" y="6471276"/>
            <a:ext cx="775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Figure 4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041996" y="2166024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</a:t>
            </a:r>
            <a:endParaRPr lang="en-US" sz="1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082296" y="4211249"/>
            <a:ext cx="6347518" cy="2638397"/>
            <a:chOff x="2048408" y="4082110"/>
            <a:chExt cx="6347518" cy="2638397"/>
          </a:xfrm>
        </p:grpSpPr>
        <p:grpSp>
          <p:nvGrpSpPr>
            <p:cNvPr id="29" name="Group 28"/>
            <p:cNvGrpSpPr/>
            <p:nvPr/>
          </p:nvGrpSpPr>
          <p:grpSpPr>
            <a:xfrm>
              <a:off x="2668989" y="4100977"/>
              <a:ext cx="1561939" cy="2343308"/>
              <a:chOff x="2796313" y="4316421"/>
              <a:chExt cx="1561939" cy="234330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8501" y="4316421"/>
                <a:ext cx="1533994" cy="1150495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6313" y="5487669"/>
                <a:ext cx="1536183" cy="1150496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985233" y="5192795"/>
                <a:ext cx="33374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5x</a:t>
                </a:r>
                <a:endParaRPr lang="en-US" sz="1200" b="1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945960" y="6382730"/>
                <a:ext cx="41229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20x</a:t>
                </a:r>
                <a:endParaRPr lang="en-US" sz="1200" b="1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791586" y="4082110"/>
              <a:ext cx="1604340" cy="2356703"/>
              <a:chOff x="6793087" y="4282901"/>
              <a:chExt cx="1604340" cy="235670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5275" y="4282901"/>
                <a:ext cx="1559476" cy="1158995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3087" y="5459042"/>
                <a:ext cx="1561664" cy="1180562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7985135" y="5174750"/>
                <a:ext cx="41229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20x</a:t>
                </a:r>
                <a:endParaRPr lang="en-US" sz="1200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951426" y="6346469"/>
                <a:ext cx="41229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4</a:t>
                </a:r>
                <a:r>
                  <a:rPr lang="en-US" sz="1200" b="1" dirty="0" smtClean="0"/>
                  <a:t>0x</a:t>
                </a:r>
                <a:endParaRPr lang="en-US" sz="1200" b="1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2048408" y="5118336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B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9056" y="6464795"/>
              <a:ext cx="189186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Beta-Amyloid Neuritic Plaques</a:t>
              </a:r>
              <a:endParaRPr lang="en-US" sz="105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99625" y="6466591"/>
              <a:ext cx="17604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Tau-Neurofibrillary Tangles </a:t>
              </a:r>
              <a:endParaRPr lang="en-US" sz="105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22854" y="6444285"/>
              <a:ext cx="149912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Alpha-syn Lewy Bodies </a:t>
              </a:r>
              <a:endParaRPr lang="en-US" sz="1050" b="1" dirty="0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3085808" y="4864582"/>
              <a:ext cx="562148" cy="1456593"/>
              <a:chOff x="3085808" y="4864582"/>
              <a:chExt cx="562148" cy="1456593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3085808" y="6012713"/>
                <a:ext cx="101746" cy="3084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3544549" y="4864582"/>
                <a:ext cx="103407" cy="2018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4733885" y="4107609"/>
              <a:ext cx="1536702" cy="2336676"/>
              <a:chOff x="4733885" y="4107609"/>
              <a:chExt cx="1536702" cy="2336676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4733885" y="4107609"/>
                <a:ext cx="1536702" cy="2336676"/>
                <a:chOff x="4888659" y="4316421"/>
                <a:chExt cx="1536702" cy="2336676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8659" y="4316421"/>
                  <a:ext cx="1528988" cy="1146741"/>
                </a:xfrm>
                <a:prstGeom prst="rect">
                  <a:avLst/>
                </a:prstGeom>
                <a:ln>
                  <a:solidFill>
                    <a:srgbClr val="FFFF00"/>
                  </a:solidFill>
                </a:ln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8659" y="5483915"/>
                  <a:ext cx="1528988" cy="1154250"/>
                </a:xfrm>
                <a:prstGeom prst="rect">
                  <a:avLst/>
                </a:prstGeom>
                <a:ln>
                  <a:solidFill>
                    <a:srgbClr val="FFFF00"/>
                  </a:solidFill>
                </a:ln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6052342" y="5218954"/>
                  <a:ext cx="333746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5x</a:t>
                  </a:r>
                  <a:endParaRPr lang="en-US" sz="1200" b="1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013069" y="6376098"/>
                  <a:ext cx="41229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20x</a:t>
                  </a:r>
                  <a:endParaRPr lang="en-US" sz="1200" b="1" dirty="0"/>
                </a:p>
              </p:txBody>
            </p:sp>
          </p:grpSp>
          <p:cxnSp>
            <p:nvCxnSpPr>
              <p:cNvPr id="44" name="Straight Arrow Connector 43"/>
              <p:cNvCxnSpPr/>
              <p:nvPr/>
            </p:nvCxnSpPr>
            <p:spPr>
              <a:xfrm flipV="1">
                <a:off x="5217166" y="4672164"/>
                <a:ext cx="188204" cy="2805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V="1">
                <a:off x="5101160" y="6061623"/>
                <a:ext cx="188204" cy="2805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7572418" y="4307736"/>
              <a:ext cx="411216" cy="1504908"/>
              <a:chOff x="7572418" y="4307736"/>
              <a:chExt cx="411216" cy="1504908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H="1" flipV="1">
                <a:off x="7572418" y="4307736"/>
                <a:ext cx="282433" cy="1200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 flipV="1">
                <a:off x="7622423" y="5717066"/>
                <a:ext cx="361211" cy="955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8591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</TotalTime>
  <Words>139</Words>
  <Application>Microsoft Office PowerPoint</Application>
  <PresentationFormat>Widescreen</PresentationFormat>
  <Paragraphs>71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USUHS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DIEGO IACONO</dc:creator>
  <cp:lastModifiedBy>DIEGO IACONO</cp:lastModifiedBy>
  <cp:revision>107</cp:revision>
  <dcterms:created xsi:type="dcterms:W3CDTF">2016-02-10T17:24:50Z</dcterms:created>
  <dcterms:modified xsi:type="dcterms:W3CDTF">2016-07-05T14:51:48Z</dcterms:modified>
</cp:coreProperties>
</file>