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9" d="100"/>
          <a:sy n="99" d="100"/>
        </p:scale>
        <p:origin x="-1464" y="9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8DCC9-8A30-4E3C-AF3F-5595F8BD6C69}" type="datetimeFigureOut">
              <a:rPr lang="en-US" smtClean="0"/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23AFF-327F-482A-8676-46E8F400C8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357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8DCC9-8A30-4E3C-AF3F-5595F8BD6C69}" type="datetimeFigureOut">
              <a:rPr lang="en-US" smtClean="0"/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23AFF-327F-482A-8676-46E8F400C8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221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8DCC9-8A30-4E3C-AF3F-5595F8BD6C69}" type="datetimeFigureOut">
              <a:rPr lang="en-US" smtClean="0"/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23AFF-327F-482A-8676-46E8F400C8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311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8DCC9-8A30-4E3C-AF3F-5595F8BD6C69}" type="datetimeFigureOut">
              <a:rPr lang="en-US" smtClean="0"/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23AFF-327F-482A-8676-46E8F400C8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34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8DCC9-8A30-4E3C-AF3F-5595F8BD6C69}" type="datetimeFigureOut">
              <a:rPr lang="en-US" smtClean="0"/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23AFF-327F-482A-8676-46E8F400C8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939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8DCC9-8A30-4E3C-AF3F-5595F8BD6C69}" type="datetimeFigureOut">
              <a:rPr lang="en-US" smtClean="0"/>
              <a:t>6/30/2016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23AFF-327F-482A-8676-46E8F400C8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328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8DCC9-8A30-4E3C-AF3F-5595F8BD6C69}" type="datetimeFigureOut">
              <a:rPr lang="en-US" smtClean="0"/>
              <a:t>6/30/2016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23AFF-327F-482A-8676-46E8F400C8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348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8DCC9-8A30-4E3C-AF3F-5595F8BD6C69}" type="datetimeFigureOut">
              <a:rPr lang="en-US" smtClean="0"/>
              <a:t>6/30/2016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23AFF-327F-482A-8676-46E8F400C8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961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8DCC9-8A30-4E3C-AF3F-5595F8BD6C69}" type="datetimeFigureOut">
              <a:rPr lang="en-US" smtClean="0"/>
              <a:t>6/30/2016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23AFF-327F-482A-8676-46E8F400C8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926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8DCC9-8A30-4E3C-AF3F-5595F8BD6C69}" type="datetimeFigureOut">
              <a:rPr lang="en-US" smtClean="0"/>
              <a:t>6/30/2016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23AFF-327F-482A-8676-46E8F400C8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064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8DCC9-8A30-4E3C-AF3F-5595F8BD6C69}" type="datetimeFigureOut">
              <a:rPr lang="en-US" smtClean="0"/>
              <a:t>6/30/2016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23AFF-327F-482A-8676-46E8F400C8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161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B8DCC9-8A30-4E3C-AF3F-5595F8BD6C69}" type="datetimeFigureOut">
              <a:rPr lang="en-US" smtClean="0"/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E23AFF-327F-482A-8676-46E8F400C8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35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736085"/>
            <a:ext cx="2819400" cy="223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3"/>
          <p:cNvSpPr txBox="1">
            <a:spLocks/>
          </p:cNvSpPr>
          <p:nvPr/>
        </p:nvSpPr>
        <p:spPr bwMode="auto">
          <a:xfrm>
            <a:off x="457200" y="7772400"/>
            <a:ext cx="5927103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charset="0"/>
              <a:buNone/>
            </a:pPr>
            <a:r>
              <a:rPr lang="en-US" altLang="en-US" sz="1200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Figure </a:t>
            </a:r>
            <a:r>
              <a:rPr lang="en-US" altLang="en-US" sz="1200" dirty="0">
                <a:solidFill>
                  <a:prstClr val="black"/>
                </a:solidFill>
                <a:cs typeface="Times New Roman" panose="02020603050405020304" pitchFamily="18" charset="0"/>
              </a:rPr>
              <a:t>S</a:t>
            </a:r>
            <a:r>
              <a:rPr lang="en-US" altLang="en-US" sz="1200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a)Average rate of etching in oxygen plasma was 1.5 </a:t>
            </a:r>
            <a:r>
              <a:rPr lang="en-US" altLang="en-US" sz="1200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nm/sec </a:t>
            </a:r>
            <a:r>
              <a:rPr lang="en-US" altLang="en-US" sz="1200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for 950 </a:t>
            </a:r>
            <a:r>
              <a:rPr lang="en-US" altLang="en-US" sz="1200" dirty="0" err="1" smtClean="0">
                <a:solidFill>
                  <a:prstClr val="black"/>
                </a:solidFill>
                <a:cs typeface="Times New Roman" panose="02020603050405020304" pitchFamily="18" charset="0"/>
              </a:rPr>
              <a:t>kD</a:t>
            </a:r>
            <a:r>
              <a:rPr lang="en-US" altLang="en-US" sz="1200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  PMMA </a:t>
            </a:r>
            <a:r>
              <a:rPr lang="en-US" altLang="en-US" sz="1200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b) change in the contact angle as function </a:t>
            </a:r>
            <a:r>
              <a:rPr lang="en-US" altLang="en-US" sz="1200" smtClean="0">
                <a:solidFill>
                  <a:prstClr val="black"/>
                </a:solidFill>
                <a:cs typeface="Times New Roman" panose="02020603050405020304" pitchFamily="18" charset="0"/>
              </a:rPr>
              <a:t>of </a:t>
            </a:r>
            <a:r>
              <a:rPr lang="en-US" altLang="en-US" sz="1200" smtClean="0">
                <a:solidFill>
                  <a:prstClr val="black"/>
                </a:solidFill>
                <a:cs typeface="Times New Roman" panose="02020603050405020304" pitchFamily="18" charset="0"/>
              </a:rPr>
              <a:t>etching. </a:t>
            </a:r>
            <a:r>
              <a:rPr lang="en-US" altLang="en-US" sz="1200" dirty="0">
                <a:solidFill>
                  <a:prstClr val="black"/>
                </a:solidFill>
                <a:cs typeface="Times New Roman" panose="02020603050405020304" pitchFamily="18" charset="0"/>
              </a:rPr>
              <a:t>Water contact angles of PMMA decreases with etching </a:t>
            </a:r>
            <a:r>
              <a:rPr lang="en-US" altLang="en-US" sz="1200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time (0.25 nm/sec) confirming </a:t>
            </a:r>
            <a:r>
              <a:rPr lang="en-US" altLang="en-US" sz="1200" dirty="0">
                <a:solidFill>
                  <a:prstClr val="black"/>
                </a:solidFill>
                <a:cs typeface="Times New Roman" panose="02020603050405020304" pitchFamily="18" charset="0"/>
              </a:rPr>
              <a:t>hydrophilicity of PMMA surface due to conversion of ester RCOOR group to COOH </a:t>
            </a:r>
            <a:r>
              <a:rPr lang="en-US" altLang="en-US" sz="1200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group c) During GNP wet etch their particle diameter decreased with approximately first order rate constant of 0.3 </a:t>
            </a:r>
            <a:r>
              <a:rPr lang="en-US" altLang="en-US" sz="1200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min</a:t>
            </a:r>
            <a:r>
              <a:rPr lang="en-US" altLang="en-US" sz="1200" baseline="30000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-1 </a:t>
            </a:r>
            <a:r>
              <a:rPr lang="en-US" altLang="en-US" sz="1200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d) E-beam dose vs. feature size. We were unable to pattern features below 30 nm consistently.</a:t>
            </a:r>
            <a:endParaRPr lang="en-US" altLang="en-US" sz="1200" baseline="30000" dirty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 marL="0" indent="0">
              <a:buFont typeface="Arial" charset="0"/>
              <a:buNone/>
            </a:pPr>
            <a:endParaRPr lang="en-US" altLang="en-US" sz="1200" b="1" dirty="0" smtClean="0">
              <a:solidFill>
                <a:srgbClr val="A01E08"/>
              </a:solidFill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089333"/>
            <a:ext cx="2819400" cy="22397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5486644"/>
            <a:ext cx="2963551" cy="2352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538195" y="880447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86000" y="5699139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c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538195" y="32766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52600" y="228600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Supplementary Information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25" t="24259" r="225" b="9593"/>
          <a:stretch/>
        </p:blipFill>
        <p:spPr bwMode="auto">
          <a:xfrm>
            <a:off x="3518836" y="5389296"/>
            <a:ext cx="3276600" cy="22374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4876800" y="5863389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d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21446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1440</TotalTime>
  <Words>100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Portland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Shankar Balalasaheb Rananavare</dc:creator>
  <cp:lastModifiedBy>Shankar Balalasaheb Rananavare</cp:lastModifiedBy>
  <cp:revision>6</cp:revision>
  <dcterms:created xsi:type="dcterms:W3CDTF">2016-01-31T20:13:17Z</dcterms:created>
  <dcterms:modified xsi:type="dcterms:W3CDTF">2016-07-01T21:23:44Z</dcterms:modified>
</cp:coreProperties>
</file>