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1" r:id="rId2"/>
  </p:sldIdLst>
  <p:sldSz cx="6858000" cy="9144000" type="screen4x3"/>
  <p:notesSz cx="6669088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0" d="100"/>
          <a:sy n="80" d="100"/>
        </p:scale>
        <p:origin x="-3366" y="-17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777607" y="1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A3AC88-E30A-4664-A305-3B65AD5ECAC6}" type="datetimeFigureOut">
              <a:rPr lang="en-AU" smtClean="0"/>
              <a:t>7/08/2013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939925" y="744538"/>
            <a:ext cx="2789238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66909" y="4715908"/>
            <a:ext cx="5335270" cy="446770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30092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777607" y="9430092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D6CE44-FBD2-4AAD-A262-E6CDFFC8963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7674888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194433" y="2461324"/>
            <a:ext cx="6562318" cy="5072549"/>
            <a:chOff x="-31427" y="2032455"/>
            <a:chExt cx="9216358" cy="4033015"/>
          </a:xfrm>
        </p:grpSpPr>
        <p:grpSp>
          <p:nvGrpSpPr>
            <p:cNvPr id="4" name="Group 3"/>
            <p:cNvGrpSpPr/>
            <p:nvPr/>
          </p:nvGrpSpPr>
          <p:grpSpPr>
            <a:xfrm>
              <a:off x="-31427" y="2032455"/>
              <a:ext cx="9216358" cy="4033015"/>
              <a:chOff x="-67574" y="2150550"/>
              <a:chExt cx="9216358" cy="3871412"/>
            </a:xfrm>
          </p:grpSpPr>
          <p:grpSp>
            <p:nvGrpSpPr>
              <p:cNvPr id="108" name="Group 107"/>
              <p:cNvGrpSpPr/>
              <p:nvPr/>
            </p:nvGrpSpPr>
            <p:grpSpPr>
              <a:xfrm>
                <a:off x="-67574" y="2355340"/>
                <a:ext cx="9216358" cy="3666622"/>
                <a:chOff x="-67574" y="2355340"/>
                <a:chExt cx="9216358" cy="3666622"/>
              </a:xfrm>
            </p:grpSpPr>
            <p:cxnSp>
              <p:nvCxnSpPr>
                <p:cNvPr id="33" name="Straight Arrow Connector 32"/>
                <p:cNvCxnSpPr/>
                <p:nvPr/>
              </p:nvCxnSpPr>
              <p:spPr>
                <a:xfrm flipH="1">
                  <a:off x="2842404" y="2511202"/>
                  <a:ext cx="1218424" cy="0"/>
                </a:xfrm>
                <a:prstGeom prst="straightConnector1">
                  <a:avLst/>
                </a:prstGeom>
                <a:ln>
                  <a:tailEnd type="arrow"/>
                </a:ln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20" name="Rectangle 19"/>
                <p:cNvSpPr/>
                <p:nvPr/>
              </p:nvSpPr>
              <p:spPr>
                <a:xfrm>
                  <a:off x="4224370" y="2378252"/>
                  <a:ext cx="995329" cy="281877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r>
                    <a:rPr lang="en-AU" b="1" dirty="0" smtClean="0">
                      <a:latin typeface="Times New Roman" pitchFamily="18" charset="0"/>
                      <a:ea typeface="Calibri" pitchFamily="34" charset="0"/>
                      <a:cs typeface="Times New Roman" pitchFamily="18" charset="0"/>
                    </a:rPr>
                    <a:t>AIR</a:t>
                  </a:r>
                  <a:endParaRPr lang="en-AU" dirty="0"/>
                </a:p>
              </p:txBody>
            </p:sp>
            <p:sp>
              <p:nvSpPr>
                <p:cNvPr id="21" name="Rectangle 20"/>
                <p:cNvSpPr/>
                <p:nvPr/>
              </p:nvSpPr>
              <p:spPr>
                <a:xfrm>
                  <a:off x="1066799" y="2355340"/>
                  <a:ext cx="1682251" cy="281877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r>
                    <a:rPr lang="en-AU" b="1" dirty="0" smtClean="0"/>
                    <a:t>W-sol Fr</a:t>
                  </a:r>
                  <a:endParaRPr lang="en-AU" dirty="0"/>
                </a:p>
              </p:txBody>
            </p:sp>
            <p:sp>
              <p:nvSpPr>
                <p:cNvPr id="23" name="Rectangle 22"/>
                <p:cNvSpPr/>
                <p:nvPr/>
              </p:nvSpPr>
              <p:spPr>
                <a:xfrm>
                  <a:off x="6400801" y="2369314"/>
                  <a:ext cx="2530274" cy="281877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r>
                    <a:rPr lang="en-AU" b="1" dirty="0" smtClean="0"/>
                    <a:t>1M KOH-sol Fr</a:t>
                  </a:r>
                  <a:endParaRPr lang="en-AU" dirty="0"/>
                </a:p>
              </p:txBody>
            </p:sp>
            <p:cxnSp>
              <p:nvCxnSpPr>
                <p:cNvPr id="27" name="Straight Arrow Connector 26"/>
                <p:cNvCxnSpPr/>
                <p:nvPr/>
              </p:nvCxnSpPr>
              <p:spPr>
                <a:xfrm>
                  <a:off x="5162293" y="2522265"/>
                  <a:ext cx="1060375" cy="0"/>
                </a:xfrm>
                <a:prstGeom prst="straightConnector1">
                  <a:avLst/>
                </a:prstGeom>
                <a:ln>
                  <a:tailEnd type="arrow"/>
                </a:ln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34" name="Straight Arrow Connector 33"/>
                <p:cNvCxnSpPr/>
                <p:nvPr/>
              </p:nvCxnSpPr>
              <p:spPr>
                <a:xfrm>
                  <a:off x="2209800" y="2963180"/>
                  <a:ext cx="0" cy="224290"/>
                </a:xfrm>
                <a:prstGeom prst="straightConnector1">
                  <a:avLst/>
                </a:prstGeom>
                <a:ln>
                  <a:tailEnd type="arrow"/>
                </a:ln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38" name="Rectangle 37"/>
                <p:cNvSpPr/>
                <p:nvPr/>
              </p:nvSpPr>
              <p:spPr>
                <a:xfrm>
                  <a:off x="1197557" y="3222131"/>
                  <a:ext cx="2383843" cy="258387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r>
                    <a:rPr lang="en-AU" sz="1600" b="1" dirty="0" smtClean="0"/>
                    <a:t>2AB + NaBH</a:t>
                  </a:r>
                  <a:r>
                    <a:rPr lang="en-AU" sz="1600" b="1" baseline="-25000" dirty="0" smtClean="0"/>
                    <a:t>3</a:t>
                  </a:r>
                  <a:r>
                    <a:rPr lang="en-AU" sz="1600" b="1" dirty="0" smtClean="0"/>
                    <a:t>CN</a:t>
                  </a:r>
                  <a:endParaRPr lang="en-AU" sz="1600" dirty="0"/>
                </a:p>
              </p:txBody>
            </p:sp>
            <p:grpSp>
              <p:nvGrpSpPr>
                <p:cNvPr id="179" name="Group 178"/>
                <p:cNvGrpSpPr/>
                <p:nvPr/>
              </p:nvGrpSpPr>
              <p:grpSpPr>
                <a:xfrm>
                  <a:off x="266699" y="2855299"/>
                  <a:ext cx="3957673" cy="930273"/>
                  <a:chOff x="266699" y="2785650"/>
                  <a:chExt cx="3957673" cy="948150"/>
                </a:xfrm>
              </p:grpSpPr>
              <p:cxnSp>
                <p:nvCxnSpPr>
                  <p:cNvPr id="40" name="Straight Connector 39"/>
                  <p:cNvCxnSpPr/>
                  <p:nvPr/>
                </p:nvCxnSpPr>
                <p:spPr>
                  <a:xfrm>
                    <a:off x="914400" y="3733800"/>
                    <a:ext cx="25908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45" name="Rectangle 44"/>
                  <p:cNvSpPr/>
                  <p:nvPr/>
                </p:nvSpPr>
                <p:spPr>
                  <a:xfrm>
                    <a:off x="3411538" y="3492442"/>
                    <a:ext cx="812834" cy="191529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1000" b="1" dirty="0" smtClean="0">
                        <a:solidFill>
                          <a:srgbClr val="FF0000"/>
                        </a:solidFill>
                      </a:rPr>
                      <a:t>2AB</a:t>
                    </a:r>
                    <a:endParaRPr lang="en-AU" sz="1000" b="1" dirty="0">
                      <a:solidFill>
                        <a:srgbClr val="FF0000"/>
                      </a:solidFill>
                    </a:endParaRPr>
                  </a:p>
                </p:txBody>
              </p:sp>
              <p:cxnSp>
                <p:nvCxnSpPr>
                  <p:cNvPr id="47" name="Straight Connector 46"/>
                  <p:cNvCxnSpPr/>
                  <p:nvPr/>
                </p:nvCxnSpPr>
                <p:spPr>
                  <a:xfrm flipV="1">
                    <a:off x="3505200" y="3657600"/>
                    <a:ext cx="76200" cy="7620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48" name="TextBox 47"/>
                  <p:cNvSpPr txBox="1"/>
                  <p:nvPr/>
                </p:nvSpPr>
                <p:spPr>
                  <a:xfrm>
                    <a:off x="266699" y="2785650"/>
                    <a:ext cx="876300" cy="23941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400" b="1" dirty="0" smtClean="0"/>
                      <a:t>AXs</a:t>
                    </a:r>
                    <a:endParaRPr lang="en-AU" sz="1400" b="1" dirty="0"/>
                  </a:p>
                </p:txBody>
              </p:sp>
            </p:grpSp>
            <p:sp>
              <p:nvSpPr>
                <p:cNvPr id="49" name="Rectangle 48"/>
                <p:cNvSpPr/>
                <p:nvPr/>
              </p:nvSpPr>
              <p:spPr>
                <a:xfrm>
                  <a:off x="4719615" y="3561287"/>
                  <a:ext cx="4429168" cy="258387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r>
                    <a:rPr lang="en-AU" sz="1600" b="1" dirty="0" smtClean="0"/>
                    <a:t>Endoxylanase, GH 11 [M1]</a:t>
                  </a:r>
                  <a:endParaRPr lang="en-AU" sz="1600" dirty="0"/>
                </a:p>
              </p:txBody>
            </p:sp>
            <p:sp>
              <p:nvSpPr>
                <p:cNvPr id="50" name="Rectangle 49"/>
                <p:cNvSpPr/>
                <p:nvPr/>
              </p:nvSpPr>
              <p:spPr>
                <a:xfrm>
                  <a:off x="5141370" y="4594101"/>
                  <a:ext cx="2787607" cy="258387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r>
                    <a:rPr lang="en-AU" sz="1600" b="1" dirty="0" smtClean="0"/>
                    <a:t>2AB + NaBH</a:t>
                  </a:r>
                  <a:r>
                    <a:rPr lang="en-AU" sz="1600" b="1" baseline="-25000" dirty="0" smtClean="0"/>
                    <a:t>3</a:t>
                  </a:r>
                  <a:r>
                    <a:rPr lang="en-AU" sz="1600" b="1" dirty="0" smtClean="0"/>
                    <a:t>CN</a:t>
                  </a:r>
                  <a:endParaRPr lang="en-AU" sz="1600" dirty="0"/>
                </a:p>
              </p:txBody>
            </p:sp>
            <p:grpSp>
              <p:nvGrpSpPr>
                <p:cNvPr id="180" name="Group 179"/>
                <p:cNvGrpSpPr/>
                <p:nvPr/>
              </p:nvGrpSpPr>
              <p:grpSpPr>
                <a:xfrm>
                  <a:off x="5141370" y="2888418"/>
                  <a:ext cx="4007413" cy="507739"/>
                  <a:chOff x="5141370" y="2819400"/>
                  <a:chExt cx="4007413" cy="517496"/>
                </a:xfrm>
              </p:grpSpPr>
              <p:cxnSp>
                <p:nvCxnSpPr>
                  <p:cNvPr id="53" name="Straight Connector 52"/>
                  <p:cNvCxnSpPr/>
                  <p:nvPr/>
                </p:nvCxnSpPr>
                <p:spPr>
                  <a:xfrm>
                    <a:off x="5577965" y="3097484"/>
                    <a:ext cx="2648848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54" name="Rectangle 53"/>
                  <p:cNvSpPr/>
                  <p:nvPr/>
                </p:nvSpPr>
                <p:spPr>
                  <a:xfrm>
                    <a:off x="8153400" y="2819400"/>
                    <a:ext cx="995383" cy="191529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1000" b="1" dirty="0" smtClean="0">
                        <a:solidFill>
                          <a:srgbClr val="3333CC"/>
                        </a:solidFill>
                      </a:rPr>
                      <a:t>Xylitol</a:t>
                    </a:r>
                    <a:endParaRPr lang="en-AU" sz="1000" b="1" dirty="0"/>
                  </a:p>
                </p:txBody>
              </p:sp>
              <p:cxnSp>
                <p:nvCxnSpPr>
                  <p:cNvPr id="55" name="Straight Connector 54"/>
                  <p:cNvCxnSpPr/>
                  <p:nvPr/>
                </p:nvCxnSpPr>
                <p:spPr>
                  <a:xfrm flipV="1">
                    <a:off x="8226812" y="3047013"/>
                    <a:ext cx="77907" cy="50471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56" name="TextBox 55"/>
                  <p:cNvSpPr txBox="1"/>
                  <p:nvPr/>
                </p:nvSpPr>
                <p:spPr>
                  <a:xfrm>
                    <a:off x="5141370" y="3097484"/>
                    <a:ext cx="1081300" cy="23941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400" b="1" dirty="0" smtClean="0"/>
                      <a:t>AXs</a:t>
                    </a:r>
                    <a:endParaRPr lang="en-AU" sz="1400" b="1" dirty="0"/>
                  </a:p>
                </p:txBody>
              </p:sp>
            </p:grpSp>
            <p:cxnSp>
              <p:nvCxnSpPr>
                <p:cNvPr id="59" name="Straight Arrow Connector 58"/>
                <p:cNvCxnSpPr/>
                <p:nvPr/>
              </p:nvCxnSpPr>
              <p:spPr>
                <a:xfrm>
                  <a:off x="6934200" y="3262233"/>
                  <a:ext cx="0" cy="224290"/>
                </a:xfrm>
                <a:prstGeom prst="straightConnector1">
                  <a:avLst/>
                </a:prstGeom>
                <a:ln>
                  <a:tailEnd type="arrow"/>
                </a:ln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grpSp>
              <p:nvGrpSpPr>
                <p:cNvPr id="181" name="Group 180"/>
                <p:cNvGrpSpPr/>
                <p:nvPr/>
              </p:nvGrpSpPr>
              <p:grpSpPr>
                <a:xfrm>
                  <a:off x="5486400" y="3860340"/>
                  <a:ext cx="3444676" cy="299053"/>
                  <a:chOff x="5486400" y="3810000"/>
                  <a:chExt cx="3444676" cy="304800"/>
                </a:xfrm>
              </p:grpSpPr>
              <p:sp>
                <p:nvSpPr>
                  <p:cNvPr id="63" name="Rectangle 62"/>
                  <p:cNvSpPr/>
                  <p:nvPr/>
                </p:nvSpPr>
                <p:spPr>
                  <a:xfrm>
                    <a:off x="8001003" y="3810000"/>
                    <a:ext cx="930073" cy="191529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1000" b="1" dirty="0" smtClean="0">
                        <a:solidFill>
                          <a:srgbClr val="3333CC"/>
                        </a:solidFill>
                      </a:rPr>
                      <a:t>Xylitol</a:t>
                    </a:r>
                    <a:endParaRPr lang="en-AU" sz="1000" dirty="0"/>
                  </a:p>
                </p:txBody>
              </p:sp>
              <p:cxnSp>
                <p:nvCxnSpPr>
                  <p:cNvPr id="64" name="Straight Connector 63"/>
                  <p:cNvCxnSpPr/>
                  <p:nvPr/>
                </p:nvCxnSpPr>
                <p:spPr>
                  <a:xfrm flipV="1">
                    <a:off x="8305800" y="4038600"/>
                    <a:ext cx="76200" cy="7620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67" name="Straight Connector 66"/>
                  <p:cNvCxnSpPr/>
                  <p:nvPr/>
                </p:nvCxnSpPr>
                <p:spPr>
                  <a:xfrm>
                    <a:off x="5486400" y="41148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73" name="Straight Connector 72"/>
                  <p:cNvCxnSpPr/>
                  <p:nvPr/>
                </p:nvCxnSpPr>
                <p:spPr>
                  <a:xfrm>
                    <a:off x="5867400" y="4114800"/>
                    <a:ext cx="1524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74" name="Straight Connector 73"/>
                  <p:cNvCxnSpPr/>
                  <p:nvPr/>
                </p:nvCxnSpPr>
                <p:spPr>
                  <a:xfrm>
                    <a:off x="6096000" y="4114800"/>
                    <a:ext cx="3048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75" name="Straight Connector 74"/>
                  <p:cNvCxnSpPr/>
                  <p:nvPr/>
                </p:nvCxnSpPr>
                <p:spPr>
                  <a:xfrm>
                    <a:off x="6477000" y="41148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76" name="Straight Connector 75"/>
                  <p:cNvCxnSpPr/>
                  <p:nvPr/>
                </p:nvCxnSpPr>
                <p:spPr>
                  <a:xfrm>
                    <a:off x="6858000" y="41148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77" name="Straight Connector 76"/>
                  <p:cNvCxnSpPr/>
                  <p:nvPr/>
                </p:nvCxnSpPr>
                <p:spPr>
                  <a:xfrm>
                    <a:off x="7162800" y="4114800"/>
                    <a:ext cx="3048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78" name="Straight Connector 77"/>
                  <p:cNvCxnSpPr/>
                  <p:nvPr/>
                </p:nvCxnSpPr>
                <p:spPr>
                  <a:xfrm>
                    <a:off x="7543800" y="41148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79" name="Straight Connector 78"/>
                  <p:cNvCxnSpPr/>
                  <p:nvPr/>
                </p:nvCxnSpPr>
                <p:spPr>
                  <a:xfrm>
                    <a:off x="7848600" y="4114800"/>
                    <a:ext cx="1524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80" name="Straight Connector 79"/>
                  <p:cNvCxnSpPr/>
                  <p:nvPr/>
                </p:nvCxnSpPr>
                <p:spPr>
                  <a:xfrm>
                    <a:off x="8153400" y="4114800"/>
                    <a:ext cx="1524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</p:grpSp>
            <p:cxnSp>
              <p:nvCxnSpPr>
                <p:cNvPr id="102" name="Straight Arrow Connector 101"/>
                <p:cNvCxnSpPr/>
                <p:nvPr/>
              </p:nvCxnSpPr>
              <p:spPr>
                <a:xfrm>
                  <a:off x="6934200" y="4308920"/>
                  <a:ext cx="0" cy="224290"/>
                </a:xfrm>
                <a:prstGeom prst="straightConnector1">
                  <a:avLst/>
                </a:prstGeom>
                <a:ln>
                  <a:tailEnd type="arrow"/>
                </a:ln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grpSp>
              <p:nvGrpSpPr>
                <p:cNvPr id="182" name="Group 181"/>
                <p:cNvGrpSpPr/>
                <p:nvPr/>
              </p:nvGrpSpPr>
              <p:grpSpPr>
                <a:xfrm>
                  <a:off x="5105400" y="5123874"/>
                  <a:ext cx="4043384" cy="306506"/>
                  <a:chOff x="5105400" y="5097805"/>
                  <a:chExt cx="4043384" cy="312395"/>
                </a:xfrm>
              </p:grpSpPr>
              <p:cxnSp>
                <p:nvCxnSpPr>
                  <p:cNvPr id="93" name="Straight Connector 92"/>
                  <p:cNvCxnSpPr/>
                  <p:nvPr/>
                </p:nvCxnSpPr>
                <p:spPr>
                  <a:xfrm>
                    <a:off x="5105400" y="54102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94" name="Straight Connector 93"/>
                  <p:cNvCxnSpPr/>
                  <p:nvPr/>
                </p:nvCxnSpPr>
                <p:spPr>
                  <a:xfrm>
                    <a:off x="5562600" y="5410200"/>
                    <a:ext cx="1524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95" name="Straight Connector 94"/>
                  <p:cNvCxnSpPr/>
                  <p:nvPr/>
                </p:nvCxnSpPr>
                <p:spPr>
                  <a:xfrm>
                    <a:off x="5943600" y="5410200"/>
                    <a:ext cx="3048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96" name="Straight Connector 95"/>
                  <p:cNvCxnSpPr/>
                  <p:nvPr/>
                </p:nvCxnSpPr>
                <p:spPr>
                  <a:xfrm>
                    <a:off x="6477000" y="54102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97" name="Straight Connector 96"/>
                  <p:cNvCxnSpPr/>
                  <p:nvPr/>
                </p:nvCxnSpPr>
                <p:spPr>
                  <a:xfrm>
                    <a:off x="6858000" y="54102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98" name="Straight Connector 97"/>
                  <p:cNvCxnSpPr/>
                  <p:nvPr/>
                </p:nvCxnSpPr>
                <p:spPr>
                  <a:xfrm>
                    <a:off x="7162800" y="5410200"/>
                    <a:ext cx="3048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99" name="Straight Connector 98"/>
                  <p:cNvCxnSpPr/>
                  <p:nvPr/>
                </p:nvCxnSpPr>
                <p:spPr>
                  <a:xfrm>
                    <a:off x="7543800" y="54102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00" name="Straight Connector 99"/>
                  <p:cNvCxnSpPr/>
                  <p:nvPr/>
                </p:nvCxnSpPr>
                <p:spPr>
                  <a:xfrm>
                    <a:off x="7924800" y="5410200"/>
                    <a:ext cx="1524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grpSp>
                <p:nvGrpSpPr>
                  <p:cNvPr id="103" name="Group 102"/>
                  <p:cNvGrpSpPr/>
                  <p:nvPr/>
                </p:nvGrpSpPr>
                <p:grpSpPr>
                  <a:xfrm>
                    <a:off x="8305800" y="5124388"/>
                    <a:ext cx="842984" cy="263701"/>
                    <a:chOff x="8305800" y="5733988"/>
                    <a:chExt cx="842984" cy="263701"/>
                  </a:xfrm>
                </p:grpSpPr>
                <p:sp>
                  <p:nvSpPr>
                    <p:cNvPr id="90" name="Rectangle 89"/>
                    <p:cNvSpPr/>
                    <p:nvPr/>
                  </p:nvSpPr>
                  <p:spPr>
                    <a:xfrm>
                      <a:off x="8373056" y="5733988"/>
                      <a:ext cx="775728" cy="191528"/>
                    </a:xfrm>
                    <a:prstGeom prst="rect">
                      <a:avLst/>
                    </a:prstGeom>
                  </p:spPr>
                  <p:txBody>
                    <a:bodyPr wrap="square">
                      <a:spAutoFit/>
                    </a:bodyPr>
                    <a:lstStyle/>
                    <a:p>
                      <a:r>
                        <a:rPr lang="en-AU" sz="1000" b="1" dirty="0" smtClean="0">
                          <a:solidFill>
                            <a:srgbClr val="3333CC"/>
                          </a:solidFill>
                        </a:rPr>
                        <a:t>Xylitol</a:t>
                      </a:r>
                      <a:endParaRPr lang="en-AU" sz="1000" dirty="0"/>
                    </a:p>
                  </p:txBody>
                </p:sp>
                <p:cxnSp>
                  <p:nvCxnSpPr>
                    <p:cNvPr id="91" name="Straight Connector 90"/>
                    <p:cNvCxnSpPr/>
                    <p:nvPr/>
                  </p:nvCxnSpPr>
                  <p:spPr>
                    <a:xfrm flipV="1">
                      <a:off x="8458200" y="5907967"/>
                      <a:ext cx="76200" cy="89722"/>
                    </a:xfrm>
                    <a:prstGeom prst="line">
                      <a:avLst/>
                    </a:prstGeom>
                  </p:spPr>
                  <p:style>
                    <a:lnRef idx="2">
                      <a:schemeClr val="dk1"/>
                    </a:lnRef>
                    <a:fillRef idx="0">
                      <a:schemeClr val="dk1"/>
                    </a:fillRef>
                    <a:effectRef idx="1">
                      <a:schemeClr val="dk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01" name="Straight Connector 100"/>
                    <p:cNvCxnSpPr/>
                    <p:nvPr/>
                  </p:nvCxnSpPr>
                  <p:spPr>
                    <a:xfrm>
                      <a:off x="8305800" y="5997689"/>
                      <a:ext cx="152400" cy="0"/>
                    </a:xfrm>
                    <a:prstGeom prst="line">
                      <a:avLst/>
                    </a:prstGeom>
                  </p:spPr>
                  <p:style>
                    <a:lnRef idx="2">
                      <a:schemeClr val="dk1"/>
                    </a:lnRef>
                    <a:fillRef idx="0">
                      <a:schemeClr val="dk1"/>
                    </a:fillRef>
                    <a:effectRef idx="1">
                      <a:schemeClr val="dk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105" name="Straight Connector 104"/>
                  <p:cNvCxnSpPr/>
                  <p:nvPr/>
                </p:nvCxnSpPr>
                <p:spPr>
                  <a:xfrm flipV="1">
                    <a:off x="5334000" y="5334000"/>
                    <a:ext cx="76200" cy="7620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06" name="Rectangle 105"/>
                  <p:cNvSpPr/>
                  <p:nvPr/>
                </p:nvSpPr>
                <p:spPr>
                  <a:xfrm>
                    <a:off x="5105401" y="5105400"/>
                    <a:ext cx="551117" cy="167588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800" b="1" dirty="0" smtClean="0">
                        <a:solidFill>
                          <a:srgbClr val="FF0000"/>
                        </a:solidFill>
                      </a:rPr>
                      <a:t>2AB</a:t>
                    </a:r>
                    <a:endParaRPr lang="en-AU" sz="800" dirty="0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07" name="Rectangle 106"/>
                  <p:cNvSpPr/>
                  <p:nvPr/>
                </p:nvSpPr>
                <p:spPr>
                  <a:xfrm>
                    <a:off x="5562600" y="5105400"/>
                    <a:ext cx="660069" cy="167588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800" b="1" dirty="0" smtClean="0">
                        <a:solidFill>
                          <a:srgbClr val="FF0000"/>
                        </a:solidFill>
                      </a:rPr>
                      <a:t>2AB</a:t>
                    </a:r>
                    <a:endParaRPr lang="en-AU" sz="800" dirty="0">
                      <a:solidFill>
                        <a:srgbClr val="FF0000"/>
                      </a:solidFill>
                    </a:endParaRPr>
                  </a:p>
                </p:txBody>
              </p:sp>
              <p:cxnSp>
                <p:nvCxnSpPr>
                  <p:cNvPr id="111" name="Straight Connector 110"/>
                  <p:cNvCxnSpPr/>
                  <p:nvPr/>
                </p:nvCxnSpPr>
                <p:spPr>
                  <a:xfrm flipV="1">
                    <a:off x="5715000" y="5334000"/>
                    <a:ext cx="42529" cy="7620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15" name="Straight Connector 114"/>
                  <p:cNvCxnSpPr/>
                  <p:nvPr/>
                </p:nvCxnSpPr>
                <p:spPr>
                  <a:xfrm flipV="1">
                    <a:off x="6248400" y="5334000"/>
                    <a:ext cx="76200" cy="7620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17" name="Straight Connector 116"/>
                  <p:cNvCxnSpPr/>
                  <p:nvPr/>
                </p:nvCxnSpPr>
                <p:spPr>
                  <a:xfrm flipV="1">
                    <a:off x="6705600" y="5334000"/>
                    <a:ext cx="76200" cy="7620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21" name="Straight Connector 120"/>
                  <p:cNvCxnSpPr/>
                  <p:nvPr/>
                </p:nvCxnSpPr>
                <p:spPr>
                  <a:xfrm flipV="1">
                    <a:off x="7086600" y="5334000"/>
                    <a:ext cx="76200" cy="7620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25" name="Straight Connector 124"/>
                  <p:cNvCxnSpPr/>
                  <p:nvPr/>
                </p:nvCxnSpPr>
                <p:spPr>
                  <a:xfrm flipV="1">
                    <a:off x="7467600" y="5334000"/>
                    <a:ext cx="76200" cy="7620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27" name="Straight Connector 126"/>
                  <p:cNvCxnSpPr/>
                  <p:nvPr/>
                </p:nvCxnSpPr>
                <p:spPr>
                  <a:xfrm flipV="1">
                    <a:off x="7772400" y="5334000"/>
                    <a:ext cx="76200" cy="7620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29" name="Straight Connector 128"/>
                  <p:cNvCxnSpPr/>
                  <p:nvPr/>
                </p:nvCxnSpPr>
                <p:spPr>
                  <a:xfrm flipV="1">
                    <a:off x="8077200" y="5334000"/>
                    <a:ext cx="76200" cy="7620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30" name="Rectangle 129"/>
                  <p:cNvSpPr/>
                  <p:nvPr/>
                </p:nvSpPr>
                <p:spPr>
                  <a:xfrm>
                    <a:off x="6096000" y="5105400"/>
                    <a:ext cx="609600" cy="167588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800" b="1" dirty="0" smtClean="0">
                        <a:solidFill>
                          <a:srgbClr val="FF0000"/>
                        </a:solidFill>
                      </a:rPr>
                      <a:t>2AB</a:t>
                    </a:r>
                    <a:endParaRPr lang="en-AU" sz="800" dirty="0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31" name="Rectangle 130"/>
                  <p:cNvSpPr/>
                  <p:nvPr/>
                </p:nvSpPr>
                <p:spPr>
                  <a:xfrm>
                    <a:off x="6553200" y="5105400"/>
                    <a:ext cx="571499" cy="167588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800" b="1" dirty="0" smtClean="0">
                        <a:solidFill>
                          <a:srgbClr val="FF0000"/>
                        </a:solidFill>
                      </a:rPr>
                      <a:t>2AB</a:t>
                    </a:r>
                    <a:endParaRPr lang="en-AU" sz="800" dirty="0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32" name="Rectangle 131"/>
                  <p:cNvSpPr/>
                  <p:nvPr/>
                </p:nvSpPr>
                <p:spPr>
                  <a:xfrm>
                    <a:off x="6934200" y="5105400"/>
                    <a:ext cx="571500" cy="167588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800" b="1" dirty="0" smtClean="0">
                        <a:solidFill>
                          <a:srgbClr val="FF0000"/>
                        </a:solidFill>
                      </a:rPr>
                      <a:t>2AB</a:t>
                    </a:r>
                    <a:endParaRPr lang="en-AU" sz="800" dirty="0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33" name="Rectangle 132"/>
                  <p:cNvSpPr/>
                  <p:nvPr/>
                </p:nvSpPr>
                <p:spPr>
                  <a:xfrm>
                    <a:off x="7278433" y="5097805"/>
                    <a:ext cx="570167" cy="167588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800" b="1" dirty="0" smtClean="0">
                        <a:solidFill>
                          <a:srgbClr val="FF0000"/>
                        </a:solidFill>
                      </a:rPr>
                      <a:t>2AB</a:t>
                    </a:r>
                    <a:endParaRPr lang="en-AU" sz="800" dirty="0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34" name="Rectangle 133"/>
                  <p:cNvSpPr/>
                  <p:nvPr/>
                </p:nvSpPr>
                <p:spPr>
                  <a:xfrm>
                    <a:off x="7620000" y="5105400"/>
                    <a:ext cx="542258" cy="167588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800" b="1" dirty="0" smtClean="0">
                        <a:solidFill>
                          <a:srgbClr val="FF0000"/>
                        </a:solidFill>
                      </a:rPr>
                      <a:t>2AB</a:t>
                    </a:r>
                    <a:endParaRPr lang="en-AU" sz="800" dirty="0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35" name="Rectangle 134"/>
                  <p:cNvSpPr/>
                  <p:nvPr/>
                </p:nvSpPr>
                <p:spPr>
                  <a:xfrm>
                    <a:off x="7924800" y="5105400"/>
                    <a:ext cx="533399" cy="167588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800" b="1" dirty="0" smtClean="0">
                        <a:solidFill>
                          <a:srgbClr val="FF0000"/>
                        </a:solidFill>
                      </a:rPr>
                      <a:t>2AB</a:t>
                    </a:r>
                    <a:endParaRPr lang="en-AU" sz="800" dirty="0">
                      <a:solidFill>
                        <a:srgbClr val="FF0000"/>
                      </a:solidFill>
                    </a:endParaRPr>
                  </a:p>
                </p:txBody>
              </p:sp>
            </p:grpSp>
            <p:sp>
              <p:nvSpPr>
                <p:cNvPr id="138" name="Rectangle 137"/>
                <p:cNvSpPr/>
                <p:nvPr/>
              </p:nvSpPr>
              <p:spPr>
                <a:xfrm>
                  <a:off x="590547" y="4234155"/>
                  <a:ext cx="3860658" cy="258387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r>
                    <a:rPr lang="en-AU" sz="1600" b="1" dirty="0" smtClean="0"/>
                    <a:t>Endoxylanase, GH 11 [M1]</a:t>
                  </a:r>
                  <a:endParaRPr lang="en-AU" sz="1600" dirty="0"/>
                </a:p>
              </p:txBody>
            </p:sp>
            <p:cxnSp>
              <p:nvCxnSpPr>
                <p:cNvPr id="139" name="Straight Arrow Connector 138"/>
                <p:cNvCxnSpPr/>
                <p:nvPr/>
              </p:nvCxnSpPr>
              <p:spPr>
                <a:xfrm>
                  <a:off x="2209800" y="3935103"/>
                  <a:ext cx="0" cy="224290"/>
                </a:xfrm>
                <a:prstGeom prst="straightConnector1">
                  <a:avLst/>
                </a:prstGeom>
                <a:ln>
                  <a:tailEnd type="arrow"/>
                </a:ln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grpSp>
              <p:nvGrpSpPr>
                <p:cNvPr id="183" name="Group 182"/>
                <p:cNvGrpSpPr/>
                <p:nvPr/>
              </p:nvGrpSpPr>
              <p:grpSpPr>
                <a:xfrm>
                  <a:off x="533400" y="4722715"/>
                  <a:ext cx="3690970" cy="259066"/>
                  <a:chOff x="533400" y="4688955"/>
                  <a:chExt cx="3690970" cy="264045"/>
                </a:xfrm>
              </p:grpSpPr>
              <p:sp>
                <p:nvSpPr>
                  <p:cNvPr id="141" name="Rectangle 140"/>
                  <p:cNvSpPr/>
                  <p:nvPr/>
                </p:nvSpPr>
                <p:spPr>
                  <a:xfrm>
                    <a:off x="3299494" y="4688955"/>
                    <a:ext cx="924876" cy="191530"/>
                  </a:xfrm>
                  <a:prstGeom prst="rect">
                    <a:avLst/>
                  </a:prstGeom>
                </p:spPr>
                <p:txBody>
                  <a:bodyPr wrap="square">
                    <a:spAutoFit/>
                  </a:bodyPr>
                  <a:lstStyle/>
                  <a:p>
                    <a:r>
                      <a:rPr lang="en-AU" sz="1000" b="1" dirty="0" smtClean="0">
                        <a:solidFill>
                          <a:srgbClr val="FF0000"/>
                        </a:solidFill>
                      </a:rPr>
                      <a:t>2AB</a:t>
                    </a:r>
                    <a:endParaRPr lang="en-AU" sz="1000" b="1" dirty="0">
                      <a:solidFill>
                        <a:srgbClr val="FF0000"/>
                      </a:solidFill>
                    </a:endParaRPr>
                  </a:p>
                </p:txBody>
              </p:sp>
              <p:cxnSp>
                <p:nvCxnSpPr>
                  <p:cNvPr id="142" name="Straight Connector 141"/>
                  <p:cNvCxnSpPr/>
                  <p:nvPr/>
                </p:nvCxnSpPr>
                <p:spPr>
                  <a:xfrm flipV="1">
                    <a:off x="3352800" y="4876800"/>
                    <a:ext cx="76200" cy="7620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4" name="Straight Connector 143"/>
                  <p:cNvCxnSpPr/>
                  <p:nvPr/>
                </p:nvCxnSpPr>
                <p:spPr>
                  <a:xfrm>
                    <a:off x="533400" y="49530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5" name="Straight Connector 144"/>
                  <p:cNvCxnSpPr/>
                  <p:nvPr/>
                </p:nvCxnSpPr>
                <p:spPr>
                  <a:xfrm>
                    <a:off x="914400" y="4953000"/>
                    <a:ext cx="1524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6" name="Straight Connector 145"/>
                  <p:cNvCxnSpPr/>
                  <p:nvPr/>
                </p:nvCxnSpPr>
                <p:spPr>
                  <a:xfrm>
                    <a:off x="1143000" y="4953000"/>
                    <a:ext cx="3048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7" name="Straight Connector 146"/>
                  <p:cNvCxnSpPr/>
                  <p:nvPr/>
                </p:nvCxnSpPr>
                <p:spPr>
                  <a:xfrm>
                    <a:off x="1524000" y="49530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8" name="Straight Connector 147"/>
                  <p:cNvCxnSpPr/>
                  <p:nvPr/>
                </p:nvCxnSpPr>
                <p:spPr>
                  <a:xfrm>
                    <a:off x="1905000" y="49530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9" name="Straight Connector 148"/>
                  <p:cNvCxnSpPr/>
                  <p:nvPr/>
                </p:nvCxnSpPr>
                <p:spPr>
                  <a:xfrm>
                    <a:off x="2209800" y="4953000"/>
                    <a:ext cx="3048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50" name="Straight Connector 149"/>
                  <p:cNvCxnSpPr/>
                  <p:nvPr/>
                </p:nvCxnSpPr>
                <p:spPr>
                  <a:xfrm>
                    <a:off x="2590800" y="4953000"/>
                    <a:ext cx="2286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51" name="Straight Connector 150"/>
                  <p:cNvCxnSpPr/>
                  <p:nvPr/>
                </p:nvCxnSpPr>
                <p:spPr>
                  <a:xfrm>
                    <a:off x="2895600" y="4953000"/>
                    <a:ext cx="1524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52" name="Straight Connector 151"/>
                  <p:cNvCxnSpPr/>
                  <p:nvPr/>
                </p:nvCxnSpPr>
                <p:spPr>
                  <a:xfrm>
                    <a:off x="3200400" y="4953000"/>
                    <a:ext cx="152400" cy="0"/>
                  </a:xfrm>
                  <a:prstGeom prst="line">
                    <a:avLst/>
                  </a:prstGeom>
                </p:spPr>
                <p:style>
                  <a:lnRef idx="2">
                    <a:schemeClr val="dk1"/>
                  </a:lnRef>
                  <a:fillRef idx="0">
                    <a:schemeClr val="dk1"/>
                  </a:fillRef>
                  <a:effectRef idx="1">
                    <a:schemeClr val="dk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84" name="Group 183"/>
                <p:cNvGrpSpPr/>
                <p:nvPr/>
              </p:nvGrpSpPr>
              <p:grpSpPr>
                <a:xfrm>
                  <a:off x="-67574" y="5206088"/>
                  <a:ext cx="4291947" cy="465887"/>
                  <a:chOff x="-67574" y="5181600"/>
                  <a:chExt cx="4291947" cy="474839"/>
                </a:xfrm>
              </p:grpSpPr>
              <p:sp>
                <p:nvSpPr>
                  <p:cNvPr id="159" name="TextBox 158"/>
                  <p:cNvSpPr txBox="1"/>
                  <p:nvPr/>
                </p:nvSpPr>
                <p:spPr>
                  <a:xfrm>
                    <a:off x="-67574" y="5426010"/>
                    <a:ext cx="2086874" cy="21547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200" b="1" dirty="0" smtClean="0"/>
                      <a:t>C-18-ESIQTOF-MS</a:t>
                    </a:r>
                    <a:endParaRPr lang="en-AU" sz="1200" b="1" dirty="0"/>
                  </a:p>
                </p:txBody>
              </p:sp>
              <p:cxnSp>
                <p:nvCxnSpPr>
                  <p:cNvPr id="166" name="Straight Arrow Connector 165"/>
                  <p:cNvCxnSpPr/>
                  <p:nvPr/>
                </p:nvCxnSpPr>
                <p:spPr>
                  <a:xfrm>
                    <a:off x="762000" y="5181600"/>
                    <a:ext cx="0" cy="206482"/>
                  </a:xfrm>
                  <a:prstGeom prst="straightConnector1">
                    <a:avLst/>
                  </a:prstGeom>
                  <a:ln>
                    <a:tailEnd type="arrow"/>
                  </a:ln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67" name="Straight Arrow Connector 166"/>
                  <p:cNvCxnSpPr/>
                  <p:nvPr/>
                </p:nvCxnSpPr>
                <p:spPr>
                  <a:xfrm>
                    <a:off x="2209799" y="5181600"/>
                    <a:ext cx="0" cy="206482"/>
                  </a:xfrm>
                  <a:prstGeom prst="straightConnector1">
                    <a:avLst/>
                  </a:prstGeom>
                  <a:ln>
                    <a:tailEnd type="arrow"/>
                  </a:ln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68" name="TextBox 167"/>
                  <p:cNvSpPr txBox="1"/>
                  <p:nvPr/>
                </p:nvSpPr>
                <p:spPr>
                  <a:xfrm>
                    <a:off x="1659998" y="5440969"/>
                    <a:ext cx="1540402" cy="21547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200" b="1" dirty="0" smtClean="0"/>
                      <a:t>MALDI-TOF</a:t>
                    </a:r>
                    <a:endParaRPr lang="en-AU" sz="1200" b="1" dirty="0"/>
                  </a:p>
                </p:txBody>
              </p:sp>
              <p:cxnSp>
                <p:nvCxnSpPr>
                  <p:cNvPr id="169" name="Straight Arrow Connector 168"/>
                  <p:cNvCxnSpPr/>
                  <p:nvPr/>
                </p:nvCxnSpPr>
                <p:spPr>
                  <a:xfrm>
                    <a:off x="3379601" y="5181600"/>
                    <a:ext cx="0" cy="190493"/>
                  </a:xfrm>
                  <a:prstGeom prst="straightConnector1">
                    <a:avLst/>
                  </a:prstGeom>
                  <a:ln>
                    <a:tailEnd type="arrow"/>
                  </a:ln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70" name="TextBox 169"/>
                  <p:cNvSpPr txBox="1"/>
                  <p:nvPr/>
                </p:nvSpPr>
                <p:spPr>
                  <a:xfrm>
                    <a:off x="2949593" y="5426010"/>
                    <a:ext cx="1274780" cy="21547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200" b="1" dirty="0" smtClean="0"/>
                      <a:t>ESI-MS</a:t>
                    </a:r>
                    <a:r>
                      <a:rPr lang="en-AU" sz="1200" b="1" baseline="30000" dirty="0" smtClean="0"/>
                      <a:t>n</a:t>
                    </a:r>
                    <a:endParaRPr lang="en-AU" sz="1200" b="1" baseline="30000" dirty="0"/>
                  </a:p>
                </p:txBody>
              </p:sp>
            </p:grpSp>
            <p:grpSp>
              <p:nvGrpSpPr>
                <p:cNvPr id="185" name="Group 184"/>
                <p:cNvGrpSpPr/>
                <p:nvPr/>
              </p:nvGrpSpPr>
              <p:grpSpPr>
                <a:xfrm>
                  <a:off x="4224372" y="5505226"/>
                  <a:ext cx="4706703" cy="516736"/>
                  <a:chOff x="4224372" y="5486485"/>
                  <a:chExt cx="4706703" cy="526665"/>
                </a:xfrm>
              </p:grpSpPr>
              <p:sp>
                <p:nvSpPr>
                  <p:cNvPr id="173" name="TextBox 172"/>
                  <p:cNvSpPr txBox="1"/>
                  <p:nvPr/>
                </p:nvSpPr>
                <p:spPr>
                  <a:xfrm>
                    <a:off x="4224372" y="5797680"/>
                    <a:ext cx="2114241" cy="21547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200" b="1" dirty="0" smtClean="0"/>
                      <a:t>C-18-ESIQTOF-MS</a:t>
                    </a:r>
                    <a:endParaRPr lang="en-AU" sz="1200" b="1" dirty="0"/>
                  </a:p>
                </p:txBody>
              </p:sp>
              <p:cxnSp>
                <p:nvCxnSpPr>
                  <p:cNvPr id="174" name="Straight Arrow Connector 173"/>
                  <p:cNvCxnSpPr/>
                  <p:nvPr/>
                </p:nvCxnSpPr>
                <p:spPr>
                  <a:xfrm>
                    <a:off x="5638800" y="5486485"/>
                    <a:ext cx="1" cy="295605"/>
                  </a:xfrm>
                  <a:prstGeom prst="straightConnector1">
                    <a:avLst/>
                  </a:prstGeom>
                  <a:ln>
                    <a:tailEnd type="arrow"/>
                  </a:ln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75" name="Straight Arrow Connector 174"/>
                  <p:cNvCxnSpPr/>
                  <p:nvPr/>
                </p:nvCxnSpPr>
                <p:spPr>
                  <a:xfrm>
                    <a:off x="6975379" y="5486485"/>
                    <a:ext cx="0" cy="295605"/>
                  </a:xfrm>
                  <a:prstGeom prst="straightConnector1">
                    <a:avLst/>
                  </a:prstGeom>
                  <a:ln>
                    <a:tailEnd type="arrow"/>
                  </a:ln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76" name="TextBox 175"/>
                  <p:cNvSpPr txBox="1"/>
                  <p:nvPr/>
                </p:nvSpPr>
                <p:spPr>
                  <a:xfrm>
                    <a:off x="6222667" y="5792406"/>
                    <a:ext cx="1435046" cy="21547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200" b="1" dirty="0" smtClean="0"/>
                      <a:t>MALDI-TOF</a:t>
                    </a:r>
                    <a:endParaRPr lang="en-AU" sz="1200" b="1" dirty="0"/>
                  </a:p>
                </p:txBody>
              </p:sp>
              <p:cxnSp>
                <p:nvCxnSpPr>
                  <p:cNvPr id="177" name="Straight Arrow Connector 176"/>
                  <p:cNvCxnSpPr/>
                  <p:nvPr/>
                </p:nvCxnSpPr>
                <p:spPr>
                  <a:xfrm>
                    <a:off x="8077200" y="5486485"/>
                    <a:ext cx="0" cy="314444"/>
                  </a:xfrm>
                  <a:prstGeom prst="straightConnector1">
                    <a:avLst/>
                  </a:prstGeom>
                  <a:ln>
                    <a:tailEnd type="arrow"/>
                  </a:ln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78" name="TextBox 177"/>
                  <p:cNvSpPr txBox="1"/>
                  <p:nvPr/>
                </p:nvSpPr>
                <p:spPr>
                  <a:xfrm>
                    <a:off x="7652097" y="5797680"/>
                    <a:ext cx="1278978" cy="21547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AU" sz="1200" b="1" dirty="0" smtClean="0"/>
                      <a:t>ESI-MS</a:t>
                    </a:r>
                    <a:r>
                      <a:rPr lang="en-AU" sz="1200" b="1" baseline="30000" dirty="0" smtClean="0"/>
                      <a:t>n</a:t>
                    </a:r>
                    <a:endParaRPr lang="en-AU" sz="1200" b="1" baseline="30000" dirty="0"/>
                  </a:p>
                </p:txBody>
              </p:sp>
            </p:grpSp>
          </p:grpSp>
          <p:sp>
            <p:nvSpPr>
              <p:cNvPr id="2" name="TextBox 1"/>
              <p:cNvSpPr txBox="1"/>
              <p:nvPr/>
            </p:nvSpPr>
            <p:spPr>
              <a:xfrm>
                <a:off x="4451204" y="2150550"/>
                <a:ext cx="2339454" cy="35234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lvl="1" fontAlgn="auto">
                  <a:spcAft>
                    <a:spcPts val="0"/>
                  </a:spcAft>
                  <a:defRPr/>
                </a:pPr>
                <a:r>
                  <a:rPr lang="en-US" sz="1200" b="1" dirty="0" smtClean="0"/>
                  <a:t>1M KOH +</a:t>
                </a:r>
              </a:p>
              <a:p>
                <a:pPr lvl="1" fontAlgn="auto">
                  <a:spcAft>
                    <a:spcPts val="0"/>
                  </a:spcAft>
                  <a:defRPr/>
                </a:pPr>
                <a:r>
                  <a:rPr lang="en-US" sz="1200" b="1" dirty="0" smtClean="0"/>
                  <a:t>1% NaBH</a:t>
                </a:r>
                <a:r>
                  <a:rPr lang="en-US" sz="1200" b="1" baseline="-25000" dirty="0" smtClean="0"/>
                  <a:t>4</a:t>
                </a:r>
              </a:p>
            </p:txBody>
          </p:sp>
          <p:sp>
            <p:nvSpPr>
              <p:cNvPr id="104" name="TextBox 103"/>
              <p:cNvSpPr txBox="1"/>
              <p:nvPr/>
            </p:nvSpPr>
            <p:spPr>
              <a:xfrm>
                <a:off x="2296197" y="2150550"/>
                <a:ext cx="1928175" cy="35234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lvl="1">
                  <a:defRPr/>
                </a:pPr>
                <a:r>
                  <a:rPr lang="en-US" sz="1200" b="1" dirty="0" smtClean="0"/>
                  <a:t>Water</a:t>
                </a:r>
                <a:r>
                  <a:rPr lang="en-AU" sz="1200" b="1" dirty="0" smtClean="0">
                    <a:ea typeface="Calibri"/>
                    <a:cs typeface="Times New Roman"/>
                  </a:rPr>
                  <a:t> </a:t>
                </a:r>
              </a:p>
              <a:p>
                <a:pPr lvl="1">
                  <a:defRPr/>
                </a:pPr>
                <a:r>
                  <a:rPr lang="en-AU" sz="1200" b="1" dirty="0" smtClean="0">
                    <a:ea typeface="Calibri"/>
                    <a:cs typeface="Times New Roman"/>
                  </a:rPr>
                  <a:t>(65</a:t>
                </a:r>
                <a:r>
                  <a:rPr lang="en-AU" sz="1200" b="1" baseline="30000" dirty="0" smtClean="0">
                    <a:ea typeface="Calibri"/>
                    <a:cs typeface="Times New Roman"/>
                  </a:rPr>
                  <a:t> O</a:t>
                </a:r>
                <a:r>
                  <a:rPr lang="en-AU" sz="1200" b="1" dirty="0" smtClean="0">
                    <a:ea typeface="Calibri"/>
                    <a:cs typeface="Times New Roman"/>
                  </a:rPr>
                  <a:t>C) </a:t>
                </a:r>
                <a:endParaRPr lang="en-AU" sz="1200" dirty="0" smtClean="0">
                  <a:ea typeface="Calibri"/>
                  <a:cs typeface="Times New Roman"/>
                </a:endParaRPr>
              </a:p>
            </p:txBody>
          </p:sp>
          <p:sp>
            <p:nvSpPr>
              <p:cNvPr id="109" name="TextBox 108"/>
              <p:cNvSpPr txBox="1"/>
              <p:nvPr/>
            </p:nvSpPr>
            <p:spPr>
              <a:xfrm>
                <a:off x="4917337" y="2888419"/>
                <a:ext cx="1305331" cy="2348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b="1" dirty="0" smtClean="0">
                    <a:solidFill>
                      <a:srgbClr val="800000"/>
                    </a:solidFill>
                  </a:rPr>
                  <a:t>Non-RE</a:t>
                </a:r>
                <a:endParaRPr lang="en-AU" sz="1400" b="1" dirty="0">
                  <a:solidFill>
                    <a:srgbClr val="800000"/>
                  </a:solidFill>
                </a:endParaRPr>
              </a:p>
            </p:txBody>
          </p:sp>
          <p:sp>
            <p:nvSpPr>
              <p:cNvPr id="112" name="TextBox 111"/>
              <p:cNvSpPr txBox="1"/>
              <p:nvPr/>
            </p:nvSpPr>
            <p:spPr>
              <a:xfrm>
                <a:off x="256900" y="3526606"/>
                <a:ext cx="1381400" cy="2348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b="1" dirty="0" smtClean="0">
                    <a:solidFill>
                      <a:srgbClr val="800000"/>
                    </a:solidFill>
                  </a:rPr>
                  <a:t>Non-RE</a:t>
                </a:r>
                <a:endParaRPr lang="en-AU" sz="1400" b="1" dirty="0">
                  <a:solidFill>
                    <a:srgbClr val="800000"/>
                  </a:solidFill>
                </a:endParaRPr>
              </a:p>
            </p:txBody>
          </p:sp>
          <p:sp>
            <p:nvSpPr>
              <p:cNvPr id="113" name="TextBox 112"/>
              <p:cNvSpPr txBox="1"/>
              <p:nvPr/>
            </p:nvSpPr>
            <p:spPr>
              <a:xfrm>
                <a:off x="3411539" y="3355080"/>
                <a:ext cx="972892" cy="2348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b="1" dirty="0" smtClean="0">
                    <a:solidFill>
                      <a:srgbClr val="800000"/>
                    </a:solidFill>
                  </a:rPr>
                  <a:t>RE</a:t>
                </a:r>
                <a:endParaRPr lang="en-AU" sz="1400" b="1" dirty="0">
                  <a:solidFill>
                    <a:srgbClr val="800000"/>
                  </a:solidFill>
                </a:endParaRPr>
              </a:p>
            </p:txBody>
          </p:sp>
          <p:sp>
            <p:nvSpPr>
              <p:cNvPr id="114" name="TextBox 113"/>
              <p:cNvSpPr txBox="1"/>
              <p:nvPr/>
            </p:nvSpPr>
            <p:spPr>
              <a:xfrm>
                <a:off x="8077199" y="2735364"/>
                <a:ext cx="730429" cy="2348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AU" sz="1400" b="1" dirty="0" smtClean="0">
                    <a:solidFill>
                      <a:srgbClr val="800000"/>
                    </a:solidFill>
                  </a:rPr>
                  <a:t>RE</a:t>
                </a:r>
                <a:endParaRPr lang="en-AU" sz="1400" b="1" dirty="0">
                  <a:solidFill>
                    <a:srgbClr val="800000"/>
                  </a:solidFill>
                </a:endParaRPr>
              </a:p>
            </p:txBody>
          </p:sp>
        </p:grpSp>
        <p:cxnSp>
          <p:nvCxnSpPr>
            <p:cNvPr id="116" name="Straight Connector 115"/>
            <p:cNvCxnSpPr/>
            <p:nvPr/>
          </p:nvCxnSpPr>
          <p:spPr>
            <a:xfrm>
              <a:off x="760047" y="2766623"/>
              <a:ext cx="2590800" cy="0"/>
            </a:xfrm>
            <a:prstGeom prst="line">
              <a:avLst/>
            </a:prstGeom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29" name="Rectangle 28"/>
          <p:cNvSpPr/>
          <p:nvPr/>
        </p:nvSpPr>
        <p:spPr>
          <a:xfrm>
            <a:off x="237278" y="457200"/>
            <a:ext cx="114637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AU" sz="1200" b="1" dirty="0">
                <a:latin typeface="Times New Roman" pitchFamily="18" charset="0"/>
                <a:cs typeface="Times New Roman" pitchFamily="18" charset="0"/>
              </a:rPr>
              <a:t>Figure </a:t>
            </a:r>
            <a:r>
              <a:rPr lang="en-AU" sz="1200" b="1" dirty="0" smtClean="0">
                <a:latin typeface="Times New Roman" pitchFamily="18" charset="0"/>
                <a:cs typeface="Times New Roman" pitchFamily="18" charset="0"/>
              </a:rPr>
              <a:t>1 </a:t>
            </a:r>
            <a:endParaRPr lang="en-AU" sz="12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759471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2844</TotalTime>
  <Words>64</Words>
  <Application>Microsoft Office PowerPoint</Application>
  <PresentationFormat>On-screen Show (4:3)</PresentationFormat>
  <Paragraphs>37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Sunil Ratnayake</dc:creator>
  <cp:lastModifiedBy>sunil.ratnayake</cp:lastModifiedBy>
  <cp:revision>111</cp:revision>
  <cp:lastPrinted>2013-08-05T00:14:57Z</cp:lastPrinted>
  <dcterms:created xsi:type="dcterms:W3CDTF">2006-08-16T00:00:00Z</dcterms:created>
  <dcterms:modified xsi:type="dcterms:W3CDTF">2013-08-07T03:37:19Z</dcterms:modified>
</cp:coreProperties>
</file>

<file path=docProps/thumbnail.jpeg>
</file>