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0" r:id="rId3"/>
    <p:sldId id="276" r:id="rId4"/>
    <p:sldId id="262" r:id="rId5"/>
    <p:sldId id="271" r:id="rId6"/>
    <p:sldId id="270" r:id="rId7"/>
    <p:sldId id="273" r:id="rId8"/>
    <p:sldId id="266" r:id="rId9"/>
    <p:sldId id="275" r:id="rId10"/>
    <p:sldId id="263" r:id="rId11"/>
    <p:sldId id="274" r:id="rId12"/>
    <p:sldId id="277" r:id="rId13"/>
    <p:sldId id="269" r:id="rId14"/>
    <p:sldId id="261" r:id="rId15"/>
    <p:sldId id="278" r:id="rId16"/>
    <p:sldId id="279" r:id="rId17"/>
    <p:sldId id="283" r:id="rId18"/>
    <p:sldId id="281" r:id="rId19"/>
    <p:sldId id="282" r:id="rId20"/>
    <p:sldId id="265"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1" autoAdjust="0"/>
  </p:normalViewPr>
  <p:slideViewPr>
    <p:cSldViewPr>
      <p:cViewPr varScale="1">
        <p:scale>
          <a:sx n="97" d="100"/>
          <a:sy n="97" d="100"/>
        </p:scale>
        <p:origin x="-20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guinea%20pig%20folder\Human%20validation\Monica%20and%20Linda%20HVID%20Pupil%20diam%20by%20Pupillome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NZ" sz="2000"/>
              <a:t>Pupil Measurement</a:t>
            </a:r>
            <a:r>
              <a:rPr lang="en-NZ" sz="2000" baseline="0"/>
              <a:t> </a:t>
            </a:r>
            <a:endParaRPr lang="en-NZ" sz="2000"/>
          </a:p>
        </c:rich>
      </c:tx>
      <c:layout/>
      <c:overlay val="1"/>
    </c:title>
    <c:autoTitleDeleted val="0"/>
    <c:plotArea>
      <c:layout/>
      <c:barChart>
        <c:barDir val="col"/>
        <c:grouping val="clustered"/>
        <c:varyColors val="0"/>
        <c:ser>
          <c:idx val="0"/>
          <c:order val="0"/>
          <c:tx>
            <c:strRef>
              <c:f>Sheet2!$B$1</c:f>
              <c:strCache>
                <c:ptCount val="1"/>
                <c:pt idx="0">
                  <c:v>Measurement by Neuroptic pupillometer</c:v>
                </c:pt>
              </c:strCache>
            </c:strRef>
          </c:tx>
          <c:spPr>
            <a:solidFill>
              <a:schemeClr val="bg1">
                <a:lumMod val="75000"/>
              </a:schemeClr>
            </a:solidFill>
            <a:ln w="12700">
              <a:solidFill>
                <a:schemeClr val="tx1"/>
              </a:solidFill>
            </a:ln>
          </c:spPr>
          <c:invertIfNegative val="0"/>
          <c:errBars>
            <c:errBarType val="both"/>
            <c:errValType val="cust"/>
            <c:noEndCap val="0"/>
            <c:plus>
              <c:numRef>
                <c:f>Sheet2!$D$2:$D$4</c:f>
                <c:numCache>
                  <c:formatCode>General</c:formatCode>
                  <c:ptCount val="3"/>
                  <c:pt idx="0">
                    <c:v>0.08</c:v>
                  </c:pt>
                  <c:pt idx="1">
                    <c:v>0.08</c:v>
                  </c:pt>
                  <c:pt idx="2">
                    <c:v>0.05</c:v>
                  </c:pt>
                </c:numCache>
              </c:numRef>
            </c:plus>
            <c:minus>
              <c:numRef>
                <c:f>Sheet2!$D$2:$D$4</c:f>
                <c:numCache>
                  <c:formatCode>General</c:formatCode>
                  <c:ptCount val="3"/>
                  <c:pt idx="0">
                    <c:v>0.08</c:v>
                  </c:pt>
                  <c:pt idx="1">
                    <c:v>0.08</c:v>
                  </c:pt>
                  <c:pt idx="2">
                    <c:v>0.05</c:v>
                  </c:pt>
                </c:numCache>
              </c:numRef>
            </c:minus>
          </c:errBars>
          <c:cat>
            <c:strRef>
              <c:f>Sheet2!$A$2:$A$4</c:f>
              <c:strCache>
                <c:ptCount val="3"/>
                <c:pt idx="0">
                  <c:v>A</c:v>
                </c:pt>
                <c:pt idx="1">
                  <c:v>B</c:v>
                </c:pt>
                <c:pt idx="2">
                  <c:v>C</c:v>
                </c:pt>
              </c:strCache>
            </c:strRef>
          </c:cat>
          <c:val>
            <c:numRef>
              <c:f>Sheet2!$B$2:$B$4</c:f>
              <c:numCache>
                <c:formatCode>General</c:formatCode>
                <c:ptCount val="3"/>
                <c:pt idx="0">
                  <c:v>7.1</c:v>
                </c:pt>
                <c:pt idx="1">
                  <c:v>7.7</c:v>
                </c:pt>
                <c:pt idx="2">
                  <c:v>6.9</c:v>
                </c:pt>
              </c:numCache>
            </c:numRef>
          </c:val>
        </c:ser>
        <c:ser>
          <c:idx val="1"/>
          <c:order val="1"/>
          <c:tx>
            <c:strRef>
              <c:f>Sheet2!$C$1</c:f>
              <c:strCache>
                <c:ptCount val="1"/>
                <c:pt idx="0">
                  <c:v>Measurement by experimental set-up</c:v>
                </c:pt>
              </c:strCache>
            </c:strRef>
          </c:tx>
          <c:spPr>
            <a:solidFill>
              <a:schemeClr val="tx1">
                <a:lumMod val="75000"/>
                <a:lumOff val="25000"/>
              </a:schemeClr>
            </a:solidFill>
            <a:ln w="12700">
              <a:solidFill>
                <a:schemeClr val="tx1"/>
              </a:solidFill>
            </a:ln>
          </c:spPr>
          <c:invertIfNegative val="0"/>
          <c:errBars>
            <c:errBarType val="both"/>
            <c:errValType val="cust"/>
            <c:noEndCap val="0"/>
            <c:plus>
              <c:numRef>
                <c:f>Sheet2!$E$2:$E$4</c:f>
                <c:numCache>
                  <c:formatCode>General</c:formatCode>
                  <c:ptCount val="3"/>
                  <c:pt idx="0">
                    <c:v>7.0000000000000007E-2</c:v>
                  </c:pt>
                  <c:pt idx="1">
                    <c:v>0.09</c:v>
                  </c:pt>
                  <c:pt idx="2">
                    <c:v>7.0000000000000007E-2</c:v>
                  </c:pt>
                </c:numCache>
              </c:numRef>
            </c:plus>
            <c:minus>
              <c:numRef>
                <c:f>Sheet2!$E$2:$E$4</c:f>
                <c:numCache>
                  <c:formatCode>General</c:formatCode>
                  <c:ptCount val="3"/>
                  <c:pt idx="0">
                    <c:v>7.0000000000000007E-2</c:v>
                  </c:pt>
                  <c:pt idx="1">
                    <c:v>0.09</c:v>
                  </c:pt>
                  <c:pt idx="2">
                    <c:v>7.0000000000000007E-2</c:v>
                  </c:pt>
                </c:numCache>
              </c:numRef>
            </c:minus>
          </c:errBars>
          <c:cat>
            <c:strRef>
              <c:f>Sheet2!$A$2:$A$4</c:f>
              <c:strCache>
                <c:ptCount val="3"/>
                <c:pt idx="0">
                  <c:v>A</c:v>
                </c:pt>
                <c:pt idx="1">
                  <c:v>B</c:v>
                </c:pt>
                <c:pt idx="2">
                  <c:v>C</c:v>
                </c:pt>
              </c:strCache>
            </c:strRef>
          </c:cat>
          <c:val>
            <c:numRef>
              <c:f>Sheet2!$C$2:$C$4</c:f>
              <c:numCache>
                <c:formatCode>General</c:formatCode>
                <c:ptCount val="3"/>
                <c:pt idx="0">
                  <c:v>7.23</c:v>
                </c:pt>
                <c:pt idx="1">
                  <c:v>7.67</c:v>
                </c:pt>
                <c:pt idx="2">
                  <c:v>7.06</c:v>
                </c:pt>
              </c:numCache>
            </c:numRef>
          </c:val>
        </c:ser>
        <c:dLbls>
          <c:showLegendKey val="0"/>
          <c:showVal val="0"/>
          <c:showCatName val="0"/>
          <c:showSerName val="0"/>
          <c:showPercent val="0"/>
          <c:showBubbleSize val="0"/>
        </c:dLbls>
        <c:gapWidth val="100"/>
        <c:axId val="51668864"/>
        <c:axId val="51683328"/>
      </c:barChart>
      <c:catAx>
        <c:axId val="51668864"/>
        <c:scaling>
          <c:orientation val="minMax"/>
        </c:scaling>
        <c:delete val="0"/>
        <c:axPos val="b"/>
        <c:title>
          <c:tx>
            <c:rich>
              <a:bodyPr/>
              <a:lstStyle/>
              <a:p>
                <a:pPr>
                  <a:defRPr/>
                </a:pPr>
                <a:r>
                  <a:rPr lang="en-NZ" sz="2000" b="0"/>
                  <a:t>Subject </a:t>
                </a:r>
              </a:p>
            </c:rich>
          </c:tx>
          <c:layout/>
          <c:overlay val="0"/>
        </c:title>
        <c:majorTickMark val="out"/>
        <c:minorTickMark val="none"/>
        <c:tickLblPos val="nextTo"/>
        <c:txPr>
          <a:bodyPr/>
          <a:lstStyle/>
          <a:p>
            <a:pPr>
              <a:defRPr sz="1800"/>
            </a:pPr>
            <a:endParaRPr lang="en-US"/>
          </a:p>
        </c:txPr>
        <c:crossAx val="51683328"/>
        <c:crosses val="autoZero"/>
        <c:auto val="1"/>
        <c:lblAlgn val="ctr"/>
        <c:lblOffset val="100"/>
        <c:noMultiLvlLbl val="0"/>
      </c:catAx>
      <c:valAx>
        <c:axId val="51683328"/>
        <c:scaling>
          <c:orientation val="minMax"/>
          <c:min val="0"/>
        </c:scaling>
        <c:delete val="0"/>
        <c:axPos val="l"/>
        <c:title>
          <c:tx>
            <c:rich>
              <a:bodyPr rot="-5400000" vert="horz"/>
              <a:lstStyle/>
              <a:p>
                <a:pPr>
                  <a:defRPr/>
                </a:pPr>
                <a:r>
                  <a:rPr lang="en-NZ" sz="2000" b="0"/>
                  <a:t>Pupil diameter (mm)</a:t>
                </a:r>
              </a:p>
            </c:rich>
          </c:tx>
          <c:layout/>
          <c:overlay val="0"/>
        </c:title>
        <c:numFmt formatCode="#,##0.00" sourceLinked="0"/>
        <c:majorTickMark val="out"/>
        <c:minorTickMark val="none"/>
        <c:tickLblPos val="nextTo"/>
        <c:txPr>
          <a:bodyPr/>
          <a:lstStyle/>
          <a:p>
            <a:pPr>
              <a:defRPr sz="1600"/>
            </a:pPr>
            <a:endParaRPr lang="en-US"/>
          </a:p>
        </c:txPr>
        <c:crossAx val="51668864"/>
        <c:crosses val="autoZero"/>
        <c:crossBetween val="between"/>
      </c:valAx>
    </c:plotArea>
    <c:legend>
      <c:legendPos val="r"/>
      <c:layout>
        <c:manualLayout>
          <c:xMode val="edge"/>
          <c:yMode val="edge"/>
          <c:x val="0.68981134783405751"/>
          <c:y val="0.22193024891403904"/>
          <c:w val="0.25597617338783774"/>
          <c:h val="0.5679259225648372"/>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1A485-37DD-43C2-BCE1-F4D1CCF2B1FD}" type="datetimeFigureOut">
              <a:rPr lang="en-NZ" smtClean="0"/>
              <a:t>23/06/2015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F70EC-29E4-4EAA-A764-E5B8045555CF}" type="slidenum">
              <a:rPr lang="en-NZ" smtClean="0"/>
              <a:t>‹#›</a:t>
            </a:fld>
            <a:endParaRPr lang="en-NZ"/>
          </a:p>
        </p:txBody>
      </p:sp>
    </p:spTree>
    <p:extLst>
      <p:ext uri="{BB962C8B-B14F-4D97-AF65-F5344CB8AC3E}">
        <p14:creationId xmlns:p14="http://schemas.microsoft.com/office/powerpoint/2010/main" val="383252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purpose of this study</a:t>
            </a:r>
            <a:r>
              <a:rPr lang="en-US" sz="1200" kern="1200" baseline="0" dirty="0" smtClean="0">
                <a:solidFill>
                  <a:schemeClr val="tx1"/>
                </a:solidFill>
                <a:effectLst/>
                <a:latin typeface="+mn-lt"/>
                <a:ea typeface="+mn-ea"/>
                <a:cs typeface="+mn-cs"/>
              </a:rPr>
              <a:t> is to </a:t>
            </a:r>
            <a:r>
              <a:rPr lang="en-US" sz="1200" kern="1200" dirty="0" smtClean="0">
                <a:solidFill>
                  <a:schemeClr val="tx1"/>
                </a:solidFill>
                <a:effectLst/>
                <a:latin typeface="+mn-lt"/>
                <a:ea typeface="+mn-ea"/>
                <a:cs typeface="+mn-cs"/>
              </a:rPr>
              <a:t>validate and describe an IR videography set-up suitable for examination of the guinea pig pupil, which provides quantitative data on pupil</a:t>
            </a:r>
            <a:r>
              <a:rPr lang="en-US" sz="1200" kern="1200" baseline="0" dirty="0" smtClean="0">
                <a:solidFill>
                  <a:schemeClr val="tx1"/>
                </a:solidFill>
                <a:effectLst/>
                <a:latin typeface="+mn-lt"/>
                <a:ea typeface="+mn-ea"/>
                <a:cs typeface="+mn-cs"/>
              </a:rPr>
              <a:t> diameter, and the extent of pupil constriction in response to light and re-dilatation. </a:t>
            </a:r>
          </a:p>
          <a:p>
            <a:r>
              <a:rPr lang="en-US" sz="1200" kern="1200" dirty="0" smtClean="0">
                <a:solidFill>
                  <a:schemeClr val="tx1"/>
                </a:solidFill>
                <a:effectLst/>
                <a:latin typeface="+mn-lt"/>
                <a:ea typeface="+mn-ea"/>
                <a:cs typeface="+mn-cs"/>
              </a:rPr>
              <a:t>Clinical assessment of the pupil appearance and pupillary light reflex informs us of the integrity of the autonomic nervous system, and is commonly assessed but only qualitative</a:t>
            </a:r>
            <a:r>
              <a:rPr lang="en-US" sz="1200" kern="1200" baseline="0" dirty="0" smtClean="0">
                <a:solidFill>
                  <a:schemeClr val="tx1"/>
                </a:solidFill>
                <a:effectLst/>
                <a:latin typeface="+mn-lt"/>
                <a:ea typeface="+mn-ea"/>
                <a:cs typeface="+mn-cs"/>
              </a:rPr>
              <a:t>ly, </a:t>
            </a:r>
            <a:r>
              <a:rPr lang="en-US" sz="1200" kern="1200" dirty="0" smtClean="0">
                <a:solidFill>
                  <a:schemeClr val="tx1"/>
                </a:solidFill>
                <a:effectLst/>
                <a:latin typeface="+mn-lt"/>
                <a:ea typeface="+mn-ea"/>
                <a:cs typeface="+mn-cs"/>
              </a:rPr>
              <a:t>in optometric, ophthalmological and neurological clinics</a:t>
            </a:r>
            <a:r>
              <a:rPr lang="en-US" sz="1200" kern="1200" baseline="0" dirty="0" smtClean="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a:t>
            </a:fld>
            <a:endParaRPr lang="en-NZ"/>
          </a:p>
        </p:txBody>
      </p:sp>
    </p:spTree>
    <p:extLst>
      <p:ext uri="{BB962C8B-B14F-4D97-AF65-F5344CB8AC3E}">
        <p14:creationId xmlns:p14="http://schemas.microsoft.com/office/powerpoint/2010/main" val="367361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 a </a:t>
            </a:r>
            <a:r>
              <a:rPr lang="en-US" sz="1200" kern="1200" dirty="0" smtClean="0">
                <a:solidFill>
                  <a:schemeClr val="tx1"/>
                </a:solidFill>
                <a:effectLst/>
                <a:latin typeface="+mn-lt"/>
                <a:ea typeface="+mn-ea"/>
                <a:cs typeface="+mn-cs"/>
              </a:rPr>
              <a:t>typical pupil diameter vs. frame number plot in a IR videography recording, showing (a.) pupil diameters at resting state (in black), (b.) negative pupil diameter change with light flash (in red), and (c.) positive pupil diameter change with cessation of light flash (in blue). Seven consecutive cycles are recorded for each video. The pupil light reflex was measured at 2 times points at 3 months and 7 months-old</a:t>
            </a:r>
            <a:r>
              <a:rPr lang="en-US" sz="1200" kern="1200" baseline="0" dirty="0" smtClean="0">
                <a:solidFill>
                  <a:schemeClr val="tx1"/>
                </a:solidFill>
                <a:effectLst/>
                <a:latin typeface="+mn-lt"/>
                <a:ea typeface="+mn-ea"/>
                <a:cs typeface="+mn-cs"/>
              </a:rPr>
              <a:t> for both </a:t>
            </a:r>
            <a:r>
              <a:rPr lang="en-US" sz="1200" kern="1200" dirty="0" smtClean="0">
                <a:solidFill>
                  <a:schemeClr val="tx1"/>
                </a:solidFill>
                <a:effectLst/>
                <a:latin typeface="+mn-lt"/>
                <a:ea typeface="+mn-ea"/>
                <a:cs typeface="+mn-cs"/>
              </a:rPr>
              <a:t>female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males</a:t>
            </a:r>
            <a:r>
              <a:rPr lang="en-US" sz="1200" kern="1200" baseline="0" dirty="0" smtClean="0">
                <a:solidFill>
                  <a:schemeClr val="tx1"/>
                </a:solidFill>
                <a:effectLst/>
                <a:latin typeface="+mn-lt"/>
                <a:ea typeface="+mn-ea"/>
                <a:cs typeface="+mn-cs"/>
              </a:rPr>
              <a:t> animals. Care was taken to include approximately equal numbers of males and females at both time points. </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15</a:t>
            </a:fld>
            <a:endParaRPr lang="en-NZ"/>
          </a:p>
        </p:txBody>
      </p:sp>
    </p:spTree>
    <p:extLst>
      <p:ext uri="{BB962C8B-B14F-4D97-AF65-F5344CB8AC3E}">
        <p14:creationId xmlns:p14="http://schemas.microsoft.com/office/powerpoint/2010/main" val="405133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following parameters are measured and calculated:</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D1 =  Resting pupil diameter = Average across resting period* (see Fig. 3a)</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CV = Constriction velocity = Δ diameter/Δ time (see Fig. 3b)</a:t>
            </a:r>
            <a:endParaRPr lang="en-NZ"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AvCR</a:t>
            </a:r>
            <a:r>
              <a:rPr lang="en-US" sz="1200" kern="1200" dirty="0" smtClean="0">
                <a:solidFill>
                  <a:schemeClr val="tx1"/>
                </a:solidFill>
                <a:effectLst/>
                <a:latin typeface="+mn-lt"/>
                <a:ea typeface="+mn-ea"/>
                <a:cs typeface="+mn-cs"/>
              </a:rPr>
              <a:t> = % constriction ratio = (Constricted pupil diameter/Resting pupil diameter) x 100</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DV = Re-dilatation velocity = Δ diameter/Δ time (see Fig. 3c)</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Av% re-dilatation ratio = (Re-dilated pupil diameter**/Resting pupil diameter***) x 100</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16</a:t>
            </a:fld>
            <a:endParaRPr lang="en-NZ"/>
          </a:p>
        </p:txBody>
      </p:sp>
    </p:spTree>
    <p:extLst>
      <p:ext uri="{BB962C8B-B14F-4D97-AF65-F5344CB8AC3E}">
        <p14:creationId xmlns:p14="http://schemas.microsoft.com/office/powerpoint/2010/main" val="176449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following parameters are measured and calculated:</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D1 =  Resting pupil diameter = Average across resting period* (see Fig. 3a)</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CV = Constriction velocity = Δ diameter/Δ time (see Fig. 3b)</a:t>
            </a:r>
            <a:endParaRPr lang="en-NZ"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AvCR</a:t>
            </a:r>
            <a:r>
              <a:rPr lang="en-US" sz="1200" kern="1200" dirty="0" smtClean="0">
                <a:solidFill>
                  <a:schemeClr val="tx1"/>
                </a:solidFill>
                <a:effectLst/>
                <a:latin typeface="+mn-lt"/>
                <a:ea typeface="+mn-ea"/>
                <a:cs typeface="+mn-cs"/>
              </a:rPr>
              <a:t> = % constriction ratio = (Constricted pupil diameter/Resting pupil diameter) x 100</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DV = Re-dilatation velocity = Δ diameter/Δ time (see Fig. 3c)</a:t>
            </a:r>
            <a:endParaRPr lang="en-NZ"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AvDR</a:t>
            </a:r>
            <a:r>
              <a:rPr lang="en-US" sz="1200" kern="1200" dirty="0" smtClean="0">
                <a:solidFill>
                  <a:schemeClr val="tx1"/>
                </a:solidFill>
                <a:effectLst/>
                <a:latin typeface="+mn-lt"/>
                <a:ea typeface="+mn-ea"/>
                <a:cs typeface="+mn-cs"/>
              </a:rPr>
              <a:t> = % re-dilatation ratio = (Re-dilated pupil diameter**/Resting pupil diameter***) x 100</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Juvenile age male guinea pigs had larger resting pupil size than female guinea pigs. In terms of PLR kinetics, juvenile male guinea pigs had greater constriction velocity and also quicker PLR recovery kinetics, with greater re-dilatation velocity. The juvenile male guinea pigs had both quicker pupil constriction and re-dilation velocity suggestive of a more readily mobile state of both the sphincter and dilator </a:t>
            </a:r>
            <a:r>
              <a:rPr lang="en-US" sz="1200" kern="1200" dirty="0" err="1" smtClean="0">
                <a:solidFill>
                  <a:schemeClr val="tx1"/>
                </a:solidFill>
                <a:effectLst/>
                <a:latin typeface="+mn-lt"/>
                <a:ea typeface="+mn-ea"/>
                <a:cs typeface="+mn-cs"/>
              </a:rPr>
              <a:t>pupillae</a:t>
            </a:r>
            <a:r>
              <a:rPr lang="en-US" sz="1200" kern="1200" dirty="0" smtClean="0">
                <a:solidFill>
                  <a:schemeClr val="tx1"/>
                </a:solidFill>
                <a:effectLst/>
                <a:latin typeface="+mn-lt"/>
                <a:ea typeface="+mn-ea"/>
                <a:cs typeface="+mn-cs"/>
              </a:rPr>
              <a:t> on stimulation of a PLR.</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17</a:t>
            </a:fld>
            <a:endParaRPr lang="en-NZ"/>
          </a:p>
        </p:txBody>
      </p:sp>
    </p:spTree>
    <p:extLst>
      <p:ext uri="{BB962C8B-B14F-4D97-AF65-F5344CB8AC3E}">
        <p14:creationId xmlns:p14="http://schemas.microsoft.com/office/powerpoint/2010/main" val="176449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age specific effect was detected in female guinea pigs when 3 months-old and 7 month-old data was compared. There were significant differences in all parameters between the female guinea pigs at 3 months and 7 months. Resting pupil size was larger in the adult female group than the juvenile female group.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Constriction velocity was slower,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percentage constriction ratio was larger in the adult female group. This is suggestive of an age-related decline in parasympathetic input as the mobility of sphincter </a:t>
            </a:r>
            <a:r>
              <a:rPr lang="en-US" sz="1200" kern="1200" dirty="0" err="1" smtClean="0">
                <a:solidFill>
                  <a:schemeClr val="tx1"/>
                </a:solidFill>
                <a:effectLst/>
                <a:latin typeface="+mn-lt"/>
                <a:ea typeface="+mn-ea"/>
                <a:cs typeface="+mn-cs"/>
              </a:rPr>
              <a:t>pupillae</a:t>
            </a:r>
            <a:r>
              <a:rPr lang="en-US" sz="1200" kern="1200" dirty="0" smtClean="0">
                <a:solidFill>
                  <a:schemeClr val="tx1"/>
                </a:solidFill>
                <a:effectLst/>
                <a:latin typeface="+mn-lt"/>
                <a:ea typeface="+mn-ea"/>
                <a:cs typeface="+mn-cs"/>
              </a:rPr>
              <a:t> was acting more slowly, and constricted to a lesser extent in the adult animals, and that the sympathetic input to the dilator </a:t>
            </a:r>
            <a:r>
              <a:rPr lang="en-US" sz="1200" kern="1200" dirty="0" err="1" smtClean="0">
                <a:solidFill>
                  <a:schemeClr val="tx1"/>
                </a:solidFill>
                <a:effectLst/>
                <a:latin typeface="+mn-lt"/>
                <a:ea typeface="+mn-ea"/>
                <a:cs typeface="+mn-cs"/>
              </a:rPr>
              <a:t>pupillae</a:t>
            </a:r>
            <a:r>
              <a:rPr lang="en-US" sz="1200" kern="1200" dirty="0" smtClean="0">
                <a:solidFill>
                  <a:schemeClr val="tx1"/>
                </a:solidFill>
                <a:effectLst/>
                <a:latin typeface="+mn-lt"/>
                <a:ea typeface="+mn-ea"/>
                <a:cs typeface="+mn-cs"/>
              </a:rPr>
              <a:t> muscle was relatively more unopposed. Such age-related effect in pupil constriction parameters were not observed in male guinea pigs.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18</a:t>
            </a:fld>
            <a:endParaRPr lang="en-NZ"/>
          </a:p>
        </p:txBody>
      </p:sp>
    </p:spTree>
    <p:extLst>
      <p:ext uri="{BB962C8B-B14F-4D97-AF65-F5344CB8AC3E}">
        <p14:creationId xmlns:p14="http://schemas.microsoft.com/office/powerpoint/2010/main" val="358206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validate the accuracy of our experimental set-up,</a:t>
            </a:r>
            <a:r>
              <a:rPr lang="en-US" sz="1200" kern="1200" baseline="0" dirty="0" smtClean="0">
                <a:solidFill>
                  <a:schemeClr val="tx1"/>
                </a:solidFill>
                <a:effectLst/>
                <a:latin typeface="+mn-lt"/>
                <a:ea typeface="+mn-ea"/>
                <a:cs typeface="+mn-cs"/>
              </a:rPr>
              <a:t> firstly, t</a:t>
            </a:r>
            <a:r>
              <a:rPr lang="en-US" sz="1200" kern="1200" dirty="0" smtClean="0">
                <a:solidFill>
                  <a:schemeClr val="tx1"/>
                </a:solidFill>
                <a:effectLst/>
                <a:latin typeface="+mn-lt"/>
                <a:ea typeface="+mn-ea"/>
                <a:cs typeface="+mn-cs"/>
              </a:rPr>
              <a:t>he patient’s right pupil diameter is measured by the </a:t>
            </a:r>
            <a:r>
              <a:rPr lang="en-US" sz="1200" kern="1200" dirty="0" err="1" smtClean="0">
                <a:solidFill>
                  <a:schemeClr val="tx1"/>
                </a:solidFill>
                <a:effectLst/>
                <a:latin typeface="+mn-lt"/>
                <a:ea typeface="+mn-ea"/>
                <a:cs typeface="+mn-cs"/>
              </a:rPr>
              <a:t>Neuroptics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pupillometer</a:t>
            </a:r>
            <a:r>
              <a:rPr lang="en-US" sz="1200" kern="1200" dirty="0" smtClean="0">
                <a:solidFill>
                  <a:schemeClr val="tx1"/>
                </a:solidFill>
                <a:effectLst/>
                <a:latin typeface="+mn-lt"/>
                <a:ea typeface="+mn-ea"/>
                <a:cs typeface="+mn-cs"/>
              </a:rPr>
              <a:t> (model: 59002, </a:t>
            </a:r>
            <a:r>
              <a:rPr lang="en-US" sz="1200" kern="1200" dirty="0" err="1" smtClean="0">
                <a:solidFill>
                  <a:schemeClr val="tx1"/>
                </a:solidFill>
                <a:effectLst/>
                <a:latin typeface="+mn-lt"/>
                <a:ea typeface="+mn-ea"/>
                <a:cs typeface="+mn-cs"/>
              </a:rPr>
              <a:t>Neuroptics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Irvine, CA, USA).</a:t>
            </a:r>
            <a:r>
              <a:rPr lang="en-US" sz="1200" kern="1200" baseline="0" dirty="0" smtClean="0">
                <a:solidFill>
                  <a:schemeClr val="tx1"/>
                </a:solidFill>
                <a:effectLst/>
                <a:latin typeface="+mn-lt"/>
                <a:ea typeface="+mn-ea"/>
                <a:cs typeface="+mn-cs"/>
              </a:rPr>
              <a:t> The subject was dark adapted for 2 minutes prior to the measurement, </a:t>
            </a:r>
            <a:r>
              <a:rPr lang="en-US" sz="1200" kern="1200" dirty="0" smtClean="0">
                <a:solidFill>
                  <a:schemeClr val="tx1"/>
                </a:solidFill>
                <a:effectLst/>
                <a:latin typeface="+mn-lt"/>
                <a:ea typeface="+mn-ea"/>
                <a:cs typeface="+mn-cs"/>
              </a:rPr>
              <a:t>and the results displayed</a:t>
            </a:r>
            <a:r>
              <a:rPr lang="en-US" sz="1200" kern="1200" baseline="0" dirty="0" smtClean="0">
                <a:solidFill>
                  <a:schemeClr val="tx1"/>
                </a:solidFill>
                <a:effectLst/>
                <a:latin typeface="+mn-lt"/>
                <a:ea typeface="+mn-ea"/>
                <a:cs typeface="+mn-cs"/>
              </a:rPr>
              <a:t> on the </a:t>
            </a:r>
            <a:r>
              <a:rPr lang="en-US" sz="1200" kern="1200" baseline="0" dirty="0" err="1" smtClean="0">
                <a:solidFill>
                  <a:schemeClr val="tx1"/>
                </a:solidFill>
                <a:effectLst/>
                <a:latin typeface="+mn-lt"/>
                <a:ea typeface="+mn-ea"/>
                <a:cs typeface="+mn-cs"/>
              </a:rPr>
              <a:t>Neuroptics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pupillometer</a:t>
            </a:r>
            <a:r>
              <a:rPr lang="en-US" sz="1200" kern="1200" baseline="0" dirty="0" smtClean="0">
                <a:solidFill>
                  <a:schemeClr val="tx1"/>
                </a:solidFill>
                <a:effectLst/>
                <a:latin typeface="+mn-lt"/>
                <a:ea typeface="+mn-ea"/>
                <a:cs typeface="+mn-cs"/>
              </a:rPr>
              <a:t> screen was </a:t>
            </a:r>
            <a:r>
              <a:rPr lang="en-US" sz="1200" kern="1200" dirty="0" smtClean="0">
                <a:solidFill>
                  <a:schemeClr val="tx1"/>
                </a:solidFill>
                <a:effectLst/>
                <a:latin typeface="+mn-lt"/>
                <a:ea typeface="+mn-ea"/>
                <a:cs typeface="+mn-cs"/>
              </a:rPr>
              <a:t>recorded in a spreadsheet.</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4</a:t>
            </a:fld>
            <a:endParaRPr lang="en-NZ"/>
          </a:p>
        </p:txBody>
      </p:sp>
    </p:spTree>
    <p:extLst>
      <p:ext uri="{BB962C8B-B14F-4D97-AF65-F5344CB8AC3E}">
        <p14:creationId xmlns:p14="http://schemas.microsoft.com/office/powerpoint/2010/main" val="134388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beginning the measurement with IR </a:t>
            </a:r>
            <a:r>
              <a:rPr lang="en-US" sz="1200" kern="1200" dirty="0" err="1" smtClean="0">
                <a:solidFill>
                  <a:schemeClr val="tx1"/>
                </a:solidFill>
                <a:effectLst/>
                <a:latin typeface="+mn-lt"/>
                <a:ea typeface="+mn-ea"/>
                <a:cs typeface="+mn-cs"/>
              </a:rPr>
              <a:t>pupillography</a:t>
            </a:r>
            <a:r>
              <a:rPr lang="en-US" sz="1200" kern="1200" dirty="0" smtClean="0">
                <a:solidFill>
                  <a:schemeClr val="tx1"/>
                </a:solidFill>
                <a:effectLst/>
                <a:latin typeface="+mn-lt"/>
                <a:ea typeface="+mn-ea"/>
                <a:cs typeface="+mn-cs"/>
              </a:rPr>
              <a:t>, position the patient’s head in front of the slit lamp </a:t>
            </a:r>
            <a:r>
              <a:rPr lang="en-US" sz="1200" kern="1200" dirty="0" err="1" smtClean="0">
                <a:solidFill>
                  <a:schemeClr val="tx1"/>
                </a:solidFill>
                <a:effectLst/>
                <a:latin typeface="+mn-lt"/>
                <a:ea typeface="+mn-ea"/>
                <a:cs typeface="+mn-cs"/>
              </a:rPr>
              <a:t>biomicroscope</a:t>
            </a:r>
            <a:r>
              <a:rPr lang="en-US" sz="1200" kern="1200" dirty="0" smtClean="0">
                <a:solidFill>
                  <a:schemeClr val="tx1"/>
                </a:solidFill>
                <a:effectLst/>
                <a:latin typeface="+mn-lt"/>
                <a:ea typeface="+mn-ea"/>
                <a:cs typeface="+mn-cs"/>
              </a:rPr>
              <a:t> and measure the horizontal visible iris diameter of the R eye with the slit beam. Record the horizontal visible iris diameter in a spread sheet. Dark-adapt</a:t>
            </a:r>
            <a:r>
              <a:rPr lang="en-US" sz="1200" kern="1200" baseline="0" dirty="0" smtClean="0">
                <a:solidFill>
                  <a:schemeClr val="tx1"/>
                </a:solidFill>
                <a:effectLst/>
                <a:latin typeface="+mn-lt"/>
                <a:ea typeface="+mn-ea"/>
                <a:cs typeface="+mn-cs"/>
              </a:rPr>
              <a:t> the subject for 2 minutes. </a:t>
            </a:r>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5</a:t>
            </a:fld>
            <a:endParaRPr lang="en-NZ"/>
          </a:p>
        </p:txBody>
      </p:sp>
    </p:spTree>
    <p:extLst>
      <p:ext uri="{BB962C8B-B14F-4D97-AF65-F5344CB8AC3E}">
        <p14:creationId xmlns:p14="http://schemas.microsoft.com/office/powerpoint/2010/main" val="354037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A firefly USB 2.0 infrared camera (Model #FMVU-03MTM-CS, 752x480 pixels, Point grey research, Canada) is attached to the eye piece of a slit lamp </a:t>
            </a:r>
            <a:r>
              <a:rPr lang="en-US" sz="1200" kern="1200" dirty="0" err="1" smtClean="0">
                <a:solidFill>
                  <a:schemeClr val="tx1"/>
                </a:solidFill>
                <a:effectLst/>
                <a:latin typeface="+mn-lt"/>
                <a:ea typeface="+mn-ea"/>
                <a:cs typeface="+mn-cs"/>
              </a:rPr>
              <a:t>biomicroscope</a:t>
            </a:r>
            <a:r>
              <a:rPr lang="en-US" sz="1200" kern="1200" dirty="0" smtClean="0">
                <a:solidFill>
                  <a:schemeClr val="tx1"/>
                </a:solidFill>
                <a:effectLst/>
                <a:latin typeface="+mn-lt"/>
                <a:ea typeface="+mn-ea"/>
                <a:cs typeface="+mn-cs"/>
              </a:rPr>
              <a:t>, with which the focus of the image can be adjusted by pushing the joystick back and forward.</a:t>
            </a:r>
            <a:endParaRPr lang="en-NZ"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patient is again positioned appropriately in front of a slit lamp </a:t>
            </a:r>
            <a:r>
              <a:rPr lang="en-US" sz="1200" kern="1200" dirty="0" err="1" smtClean="0">
                <a:solidFill>
                  <a:schemeClr val="tx1"/>
                </a:solidFill>
                <a:effectLst/>
                <a:latin typeface="+mn-lt"/>
                <a:ea typeface="+mn-ea"/>
                <a:cs typeface="+mn-cs"/>
              </a:rPr>
              <a:t>biomicroscope</a:t>
            </a:r>
            <a:r>
              <a:rPr lang="en-US" sz="1200" kern="1200" dirty="0" smtClean="0">
                <a:solidFill>
                  <a:schemeClr val="tx1"/>
                </a:solidFill>
                <a:effectLst/>
                <a:latin typeface="+mn-lt"/>
                <a:ea typeface="+mn-ea"/>
                <a:cs typeface="+mn-cs"/>
              </a:rPr>
              <a:t> and instructed to fixate on a red light on the wall approximately 6 m away. </a:t>
            </a:r>
            <a:endParaRPr lang="en-NZ"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infrared illumination system (5x 5 mm IR LEDs with peak spectral wavelength 940nm) is placed above the right eye to achieve high contrast filming conditions (Fig.1A). </a:t>
            </a:r>
            <a:endParaRPr lang="en-NZ"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right pupil is recorded for 10 seconds in audio visual interleave format using Point grey </a:t>
            </a:r>
            <a:r>
              <a:rPr lang="en-US" sz="1200" kern="1200" dirty="0" err="1" smtClean="0">
                <a:solidFill>
                  <a:schemeClr val="tx1"/>
                </a:solidFill>
                <a:effectLst/>
                <a:latin typeface="+mn-lt"/>
                <a:ea typeface="+mn-ea"/>
                <a:cs typeface="+mn-cs"/>
              </a:rPr>
              <a:t>FlyCapture</a:t>
            </a:r>
            <a:r>
              <a:rPr lang="en-US" sz="1200" kern="1200" dirty="0" smtClean="0">
                <a:solidFill>
                  <a:schemeClr val="tx1"/>
                </a:solidFill>
                <a:effectLst/>
                <a:latin typeface="+mn-lt"/>
                <a:ea typeface="+mn-ea"/>
                <a:cs typeface="+mn-cs"/>
              </a:rPr>
              <a:t> program at 30 frames per second (fps).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3F70EC-29E4-4EAA-A764-E5B8045555CF}" type="slidenum">
              <a:rPr lang="en-NZ" smtClean="0"/>
              <a:t>6</a:t>
            </a:fld>
            <a:endParaRPr lang="en-NZ"/>
          </a:p>
        </p:txBody>
      </p:sp>
    </p:spTree>
    <p:extLst>
      <p:ext uri="{BB962C8B-B14F-4D97-AF65-F5344CB8AC3E}">
        <p14:creationId xmlns:p14="http://schemas.microsoft.com/office/powerpoint/2010/main" val="356109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known horizontal visible iris diameter measured previously is used to set the scale in our custom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program as a reference for pupil diameter measurement. </a:t>
            </a:r>
            <a:endParaRPr lang="en-NZ"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of the pupil was marked with a white cross as a reference point to allow optimal detection of the pupil margin, and the corneal reflex was covered by a dark patch to avoid the program confusing the border of corneal reflex as pupil border.</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custom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program outputs a spreadsheet with each frame number corresponding to a pupil diameter value. All measured values during the 10 s video are averaged to obtain the resting pupil diameter.</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7</a:t>
            </a:fld>
            <a:endParaRPr lang="en-NZ"/>
          </a:p>
        </p:txBody>
      </p:sp>
    </p:spTree>
    <p:extLst>
      <p:ext uri="{BB962C8B-B14F-4D97-AF65-F5344CB8AC3E}">
        <p14:creationId xmlns:p14="http://schemas.microsoft.com/office/powerpoint/2010/main" val="122775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Right horizontal palpebral aperture (distance from temporal to nasal canthus) of the guinea pig is measured by a ruler.</a:t>
            </a:r>
            <a:r>
              <a:rPr lang="en-US" sz="1200" kern="1200" baseline="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The guinea pig is gently held on an animal stage that allowed fine adjustment of lateral and vertical position. </a:t>
            </a:r>
            <a:endParaRPr lang="en-NZ"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guinea pig is left on the stage for 5 minutes to familiarize and adapt to the surrounding and the researchers,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followed by a 2 minute dark adaptation period.</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10</a:t>
            </a:fld>
            <a:endParaRPr lang="en-NZ"/>
          </a:p>
        </p:txBody>
      </p:sp>
    </p:spTree>
    <p:extLst>
      <p:ext uri="{BB962C8B-B14F-4D97-AF65-F5344CB8AC3E}">
        <p14:creationId xmlns:p14="http://schemas.microsoft.com/office/powerpoint/2010/main" val="51994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smart device strobe light stimulus (spectrum 405-780 nm white light, oval-shaped, 2x4.5mm) is set to have 0.2 second light ON - 5 seconds light OFF using the </a:t>
            </a:r>
            <a:r>
              <a:rPr lang="en-US" sz="1200" kern="1200" dirty="0" err="1" smtClean="0">
                <a:solidFill>
                  <a:schemeClr val="tx1"/>
                </a:solidFill>
                <a:effectLst/>
                <a:latin typeface="+mn-lt"/>
                <a:ea typeface="+mn-ea"/>
                <a:cs typeface="+mn-cs"/>
              </a:rPr>
              <a:t>iStrobe</a:t>
            </a:r>
            <a:r>
              <a:rPr lang="en-US" sz="1200" kern="1200" dirty="0" smtClean="0">
                <a:solidFill>
                  <a:schemeClr val="tx1"/>
                </a:solidFill>
                <a:effectLst/>
                <a:latin typeface="+mn-lt"/>
                <a:ea typeface="+mn-ea"/>
                <a:cs typeface="+mn-cs"/>
              </a:rPr>
              <a:t> LED Flash app (Work Avoidance Ltd). It is placed on the Left of the animal stage.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guinea pig is gently held and placed on the animal stage so its Left eye is 5 cm away from the smart device white LED light stimulus, and its Right eye is in front of the IR camera.</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IR camera is controlled by a laptop computer, and records for 10 s before the first white LED light flash stimulates the Left pupil. From then on, the 0.2 second light ON - 5 seconds light OFF cycle is repeated 7 times.</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11</a:t>
            </a:fld>
            <a:endParaRPr lang="en-NZ"/>
          </a:p>
        </p:txBody>
      </p:sp>
    </p:spTree>
    <p:extLst>
      <p:ext uri="{BB962C8B-B14F-4D97-AF65-F5344CB8AC3E}">
        <p14:creationId xmlns:p14="http://schemas.microsoft.com/office/powerpoint/2010/main" val="302055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known horizontal palpebral</a:t>
            </a:r>
            <a:r>
              <a:rPr lang="en-US" sz="1200" kern="1200" baseline="0" dirty="0" smtClean="0">
                <a:solidFill>
                  <a:schemeClr val="tx1"/>
                </a:solidFill>
                <a:effectLst/>
                <a:latin typeface="+mn-lt"/>
                <a:ea typeface="+mn-ea"/>
                <a:cs typeface="+mn-cs"/>
              </a:rPr>
              <a:t> aperture distance </a:t>
            </a:r>
            <a:r>
              <a:rPr lang="en-US" sz="1200" kern="1200" dirty="0" smtClean="0">
                <a:solidFill>
                  <a:schemeClr val="tx1"/>
                </a:solidFill>
                <a:effectLst/>
                <a:latin typeface="+mn-lt"/>
                <a:ea typeface="+mn-ea"/>
                <a:cs typeface="+mn-cs"/>
              </a:rPr>
              <a:t>measured previously is used to set the scale in our custom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program as a reference for pupil diameter measurement.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of the pupil was marked with a white cross as a reference point to allow optimal detection of the pupil margin, and the corneal reflex was covered by a dark patch to avoid the program confusing the border of corneal reflex as pupil border.</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custom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program outputs a spreadsheet with each frame number corresponding to a pupil diameter value.</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12</a:t>
            </a:fld>
            <a:endParaRPr lang="en-NZ"/>
          </a:p>
        </p:txBody>
      </p:sp>
    </p:spTree>
    <p:extLst>
      <p:ext uri="{BB962C8B-B14F-4D97-AF65-F5344CB8AC3E}">
        <p14:creationId xmlns:p14="http://schemas.microsoft.com/office/powerpoint/2010/main" val="234797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determine whether using an IR illumination system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results in comparable results to standard </a:t>
            </a:r>
            <a:r>
              <a:rPr lang="en-US" sz="1200" kern="1200" dirty="0" err="1" smtClean="0">
                <a:solidFill>
                  <a:schemeClr val="tx1"/>
                </a:solidFill>
                <a:effectLst/>
                <a:latin typeface="+mn-lt"/>
                <a:ea typeface="+mn-ea"/>
                <a:cs typeface="+mn-cs"/>
              </a:rPr>
              <a:t>pupillometers</a:t>
            </a:r>
            <a:r>
              <a:rPr lang="en-US" sz="1200" kern="1200" dirty="0" smtClean="0">
                <a:solidFill>
                  <a:schemeClr val="tx1"/>
                </a:solidFill>
                <a:effectLst/>
                <a:latin typeface="+mn-lt"/>
                <a:ea typeface="+mn-ea"/>
                <a:cs typeface="+mn-cs"/>
              </a:rPr>
              <a:t>, we obtained repeated measurements of the pupil diameter using the </a:t>
            </a:r>
            <a:r>
              <a:rPr lang="en-US" sz="1200" kern="1200" dirty="0" err="1" smtClean="0">
                <a:solidFill>
                  <a:schemeClr val="tx1"/>
                </a:solidFill>
                <a:effectLst/>
                <a:latin typeface="+mn-lt"/>
                <a:ea typeface="+mn-ea"/>
                <a:cs typeface="+mn-cs"/>
              </a:rPr>
              <a:t>NeurOptics</a:t>
            </a:r>
            <a:r>
              <a:rPr lang="en-US" sz="1200" kern="1200" baseline="30000" dirty="0" err="1"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pupillometer</a:t>
            </a:r>
            <a:r>
              <a:rPr lang="en-US" sz="1200" kern="1200" dirty="0" smtClean="0">
                <a:solidFill>
                  <a:schemeClr val="tx1"/>
                </a:solidFill>
                <a:effectLst/>
                <a:latin typeface="+mn-lt"/>
                <a:ea typeface="+mn-ea"/>
                <a:cs typeface="+mn-cs"/>
              </a:rPr>
              <a:t> and compared the values with measurements obtained with the IR illumination system in three subjects.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results shown in figure 1D indicate that there are no significant differences with measurements from our experimental set-up</a:t>
            </a:r>
            <a:endParaRPr lang="en-NZ" dirty="0"/>
          </a:p>
        </p:txBody>
      </p:sp>
      <p:sp>
        <p:nvSpPr>
          <p:cNvPr id="4" name="Slide Number Placeholder 3"/>
          <p:cNvSpPr>
            <a:spLocks noGrp="1"/>
          </p:cNvSpPr>
          <p:nvPr>
            <p:ph type="sldNum" sz="quarter" idx="10"/>
          </p:nvPr>
        </p:nvSpPr>
        <p:spPr/>
        <p:txBody>
          <a:bodyPr/>
          <a:lstStyle/>
          <a:p>
            <a:fld id="{143F70EC-29E4-4EAA-A764-E5B8045555CF}" type="slidenum">
              <a:rPr lang="en-NZ" smtClean="0"/>
              <a:t>14</a:t>
            </a:fld>
            <a:endParaRPr lang="en-NZ"/>
          </a:p>
        </p:txBody>
      </p:sp>
    </p:spTree>
    <p:extLst>
      <p:ext uri="{BB962C8B-B14F-4D97-AF65-F5344CB8AC3E}">
        <p14:creationId xmlns:p14="http://schemas.microsoft.com/office/powerpoint/2010/main" val="97808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5D3B37C-86F9-444D-9ED9-84E724601D36}" type="datetimeFigureOut">
              <a:rPr lang="en-NZ" smtClean="0"/>
              <a:t>23/06/2015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136430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5D3B37C-86F9-444D-9ED9-84E724601D36}" type="datetimeFigureOut">
              <a:rPr lang="en-NZ" smtClean="0"/>
              <a:t>23/06/2015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1591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5D3B37C-86F9-444D-9ED9-84E724601D36}" type="datetimeFigureOut">
              <a:rPr lang="en-NZ" smtClean="0"/>
              <a:t>23/06/2015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250961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5D3B37C-86F9-444D-9ED9-84E724601D36}" type="datetimeFigureOut">
              <a:rPr lang="en-NZ" smtClean="0"/>
              <a:t>23/06/2015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401957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3B37C-86F9-444D-9ED9-84E724601D36}" type="datetimeFigureOut">
              <a:rPr lang="en-NZ" smtClean="0"/>
              <a:t>23/06/2015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30083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5D3B37C-86F9-444D-9ED9-84E724601D36}" type="datetimeFigureOut">
              <a:rPr lang="en-NZ" smtClean="0"/>
              <a:t>23/06/2015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270249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5D3B37C-86F9-444D-9ED9-84E724601D36}" type="datetimeFigureOut">
              <a:rPr lang="en-NZ" smtClean="0"/>
              <a:t>23/06/2015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59302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5D3B37C-86F9-444D-9ED9-84E724601D36}" type="datetimeFigureOut">
              <a:rPr lang="en-NZ" smtClean="0"/>
              <a:t>23/06/2015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9347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B37C-86F9-444D-9ED9-84E724601D36}" type="datetimeFigureOut">
              <a:rPr lang="en-NZ" smtClean="0"/>
              <a:t>23/06/2015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38806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B37C-86F9-444D-9ED9-84E724601D36}" type="datetimeFigureOut">
              <a:rPr lang="en-NZ" smtClean="0"/>
              <a:t>23/06/2015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417626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3B37C-86F9-444D-9ED9-84E724601D36}" type="datetimeFigureOut">
              <a:rPr lang="en-NZ" smtClean="0"/>
              <a:t>23/06/2015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D1F312B-CCA3-4063-B5DA-B5EB13670A7E}" type="slidenum">
              <a:rPr lang="en-NZ" smtClean="0"/>
              <a:t>‹#›</a:t>
            </a:fld>
            <a:endParaRPr lang="en-NZ"/>
          </a:p>
        </p:txBody>
      </p:sp>
    </p:spTree>
    <p:extLst>
      <p:ext uri="{BB962C8B-B14F-4D97-AF65-F5344CB8AC3E}">
        <p14:creationId xmlns:p14="http://schemas.microsoft.com/office/powerpoint/2010/main" val="5387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3B37C-86F9-444D-9ED9-84E724601D36}" type="datetimeFigureOut">
              <a:rPr lang="en-NZ" smtClean="0"/>
              <a:t>23/06/2015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F312B-CCA3-4063-B5DA-B5EB13670A7E}" type="slidenum">
              <a:rPr lang="en-NZ" smtClean="0"/>
              <a:t>‹#›</a:t>
            </a:fld>
            <a:endParaRPr lang="en-NZ"/>
          </a:p>
        </p:txBody>
      </p:sp>
    </p:spTree>
    <p:extLst>
      <p:ext uri="{BB962C8B-B14F-4D97-AF65-F5344CB8AC3E}">
        <p14:creationId xmlns:p14="http://schemas.microsoft.com/office/powerpoint/2010/main" val="129126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35280" cy="2237110"/>
          </a:xfrm>
        </p:spPr>
        <p:txBody>
          <a:bodyPr>
            <a:normAutofit fontScale="90000"/>
          </a:bodyPr>
          <a:lstStyle/>
          <a:p>
            <a:r>
              <a:rPr lang="en-US" sz="4000" b="1" dirty="0" smtClean="0"/>
              <a:t>Infrared videography coupled with smart phone LED light for the measurement of pupil light reflex </a:t>
            </a:r>
            <a:r>
              <a:rPr lang="en-NZ" dirty="0" smtClean="0"/>
              <a:t/>
            </a:r>
            <a:br>
              <a:rPr lang="en-NZ" dirty="0" smtClean="0"/>
            </a:br>
            <a:endParaRPr lang="en-NZ" dirty="0"/>
          </a:p>
        </p:txBody>
      </p:sp>
      <p:sp>
        <p:nvSpPr>
          <p:cNvPr id="3" name="Content Placeholder 2"/>
          <p:cNvSpPr>
            <a:spLocks noGrp="1"/>
          </p:cNvSpPr>
          <p:nvPr>
            <p:ph idx="1"/>
          </p:nvPr>
        </p:nvSpPr>
        <p:spPr>
          <a:xfrm>
            <a:off x="395536" y="2332037"/>
            <a:ext cx="8229600" cy="4525963"/>
          </a:xfrm>
        </p:spPr>
        <p:txBody>
          <a:bodyPr>
            <a:normAutofit fontScale="92500" lnSpcReduction="20000"/>
          </a:bodyPr>
          <a:lstStyle/>
          <a:p>
            <a:pPr marL="0" indent="0" algn="ctr">
              <a:buNone/>
            </a:pPr>
            <a:r>
              <a:rPr lang="en-US" sz="3300" b="1" dirty="0" smtClean="0"/>
              <a:t>Lily </a:t>
            </a:r>
            <a:r>
              <a:rPr lang="en-US" sz="3300" b="1" dirty="0"/>
              <a:t>Y-L Chang </a:t>
            </a:r>
            <a:r>
              <a:rPr lang="en-US" sz="3300" b="1" baseline="30000" dirty="0"/>
              <a:t>1, 3, 4</a:t>
            </a:r>
            <a:r>
              <a:rPr lang="en-US" sz="3300" b="1" dirty="0"/>
              <a:t>, Jason Turuwhenua </a:t>
            </a:r>
            <a:r>
              <a:rPr lang="en-US" sz="3300" b="1" baseline="30000" dirty="0"/>
              <a:t>1, 2</a:t>
            </a:r>
            <a:r>
              <a:rPr lang="en-US" sz="3300" b="1" dirty="0"/>
              <a:t>, Tian Qu </a:t>
            </a:r>
            <a:r>
              <a:rPr lang="en-US" sz="3300" b="1" baseline="30000" dirty="0"/>
              <a:t>1</a:t>
            </a:r>
            <a:r>
              <a:rPr lang="en-US" sz="3300" b="1" dirty="0"/>
              <a:t>, Joanna Black </a:t>
            </a:r>
            <a:r>
              <a:rPr lang="en-US" sz="3300" b="1" baseline="30000" dirty="0"/>
              <a:t>1, 3, 4</a:t>
            </a:r>
            <a:r>
              <a:rPr lang="en-US" sz="3300" b="1" dirty="0"/>
              <a:t>, Monica L Acosta</a:t>
            </a:r>
            <a:r>
              <a:rPr lang="en-US" sz="3300" b="1" baseline="30000" dirty="0"/>
              <a:t>1, 3, 4</a:t>
            </a:r>
            <a:r>
              <a:rPr lang="en-US" sz="3300" b="1" dirty="0"/>
              <a:t> </a:t>
            </a:r>
            <a:endParaRPr lang="en-US" sz="2800" b="1" dirty="0"/>
          </a:p>
          <a:p>
            <a:pPr marL="0" indent="0" algn="ctr">
              <a:buNone/>
            </a:pPr>
            <a:endParaRPr lang="en-NZ" sz="2800" dirty="0"/>
          </a:p>
          <a:p>
            <a:pPr marL="0" indent="0" algn="ctr">
              <a:buNone/>
            </a:pPr>
            <a:r>
              <a:rPr lang="en-US" sz="2800" baseline="30000" dirty="0"/>
              <a:t>1</a:t>
            </a:r>
            <a:r>
              <a:rPr lang="en-US" sz="2800" dirty="0"/>
              <a:t> School of Optometry and Vision Science, Faculty of Medical and Health Sciences, The University of Auckland, New Zealand </a:t>
            </a:r>
            <a:endParaRPr lang="en-NZ" sz="2800" dirty="0"/>
          </a:p>
          <a:p>
            <a:pPr marL="0" indent="0" algn="ctr">
              <a:buNone/>
            </a:pPr>
            <a:r>
              <a:rPr lang="en-US" sz="2800" baseline="30000" dirty="0"/>
              <a:t>2</a:t>
            </a:r>
            <a:r>
              <a:rPr lang="en-US" sz="2800" dirty="0"/>
              <a:t> Auckland Bioengineering Institute	</a:t>
            </a:r>
            <a:endParaRPr lang="en-NZ" sz="2800" dirty="0"/>
          </a:p>
          <a:p>
            <a:pPr marL="0" indent="0" algn="ctr">
              <a:buNone/>
            </a:pPr>
            <a:r>
              <a:rPr lang="en-US" sz="2800" baseline="30000" dirty="0"/>
              <a:t>3</a:t>
            </a:r>
            <a:r>
              <a:rPr lang="en-US" sz="2800" dirty="0"/>
              <a:t> Centre for Brain Research, The University of Auckland, New Zealand     </a:t>
            </a:r>
            <a:endParaRPr lang="en-NZ" sz="2800" dirty="0"/>
          </a:p>
          <a:p>
            <a:pPr marL="0" indent="0" algn="ctr">
              <a:buNone/>
            </a:pPr>
            <a:r>
              <a:rPr lang="en-US" sz="2800" baseline="30000" dirty="0"/>
              <a:t>4</a:t>
            </a:r>
            <a:r>
              <a:rPr lang="en-US" sz="2800" dirty="0"/>
              <a:t> New Zealand National Eye Centre, The University of Auckland, New Zealand          </a:t>
            </a:r>
            <a:endParaRPr lang="en-NZ" sz="2800" dirty="0"/>
          </a:p>
          <a:p>
            <a:pPr marL="0" indent="0">
              <a:buNone/>
            </a:pPr>
            <a:endParaRPr lang="en-NZ" dirty="0"/>
          </a:p>
        </p:txBody>
      </p:sp>
    </p:spTree>
    <p:extLst>
      <p:ext uri="{BB962C8B-B14F-4D97-AF65-F5344CB8AC3E}">
        <p14:creationId xmlns:p14="http://schemas.microsoft.com/office/powerpoint/2010/main" val="238420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7784" y="2204864"/>
            <a:ext cx="3462528" cy="3279648"/>
          </a:xfrm>
        </p:spPr>
      </p:pic>
    </p:spTree>
    <p:extLst>
      <p:ext uri="{BB962C8B-B14F-4D97-AF65-F5344CB8AC3E}">
        <p14:creationId xmlns:p14="http://schemas.microsoft.com/office/powerpoint/2010/main" val="200813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18" r="46261" b="60962"/>
          <a:stretch/>
        </p:blipFill>
        <p:spPr>
          <a:xfrm>
            <a:off x="1907704" y="692696"/>
            <a:ext cx="4502065" cy="396044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41168"/>
            <a:ext cx="9028218" cy="1525896"/>
          </a:xfrm>
          <a:prstGeom prst="rect">
            <a:avLst/>
          </a:prstGeom>
        </p:spPr>
      </p:pic>
    </p:spTree>
    <p:extLst>
      <p:ext uri="{BB962C8B-B14F-4D97-AF65-F5344CB8AC3E}">
        <p14:creationId xmlns:p14="http://schemas.microsoft.com/office/powerpoint/2010/main" val="346924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2132856"/>
            <a:ext cx="3462528" cy="3279648"/>
          </a:xfrm>
        </p:spPr>
      </p:pic>
      <p:sp>
        <p:nvSpPr>
          <p:cNvPr id="3" name="TextBox 2"/>
          <p:cNvSpPr txBox="1"/>
          <p:nvPr/>
        </p:nvSpPr>
        <p:spPr>
          <a:xfrm>
            <a:off x="0" y="0"/>
            <a:ext cx="3312368" cy="1477328"/>
          </a:xfrm>
          <a:prstGeom prst="rect">
            <a:avLst/>
          </a:prstGeom>
          <a:noFill/>
        </p:spPr>
        <p:txBody>
          <a:bodyPr wrap="square" rtlCol="0">
            <a:spAutoFit/>
          </a:bodyPr>
          <a:lstStyle/>
          <a:p>
            <a:r>
              <a:rPr lang="en-NZ" smtClean="0"/>
              <a:t>LC </a:t>
            </a:r>
            <a:r>
              <a:rPr lang="en-NZ" dirty="0" smtClean="0"/>
              <a:t>will add a video here that demonstrates how the custom </a:t>
            </a:r>
            <a:r>
              <a:rPr lang="en-NZ" dirty="0" err="1" smtClean="0"/>
              <a:t>Matlab</a:t>
            </a:r>
            <a:r>
              <a:rPr lang="en-NZ" dirty="0" smtClean="0"/>
              <a:t> program marks the centre of the pupil and pupil margin. </a:t>
            </a:r>
            <a:endParaRPr lang="en-NZ" dirty="0"/>
          </a:p>
        </p:txBody>
      </p:sp>
    </p:spTree>
    <p:extLst>
      <p:ext uri="{BB962C8B-B14F-4D97-AF65-F5344CB8AC3E}">
        <p14:creationId xmlns:p14="http://schemas.microsoft.com/office/powerpoint/2010/main" val="63570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07288" cy="1972816"/>
          </a:xfrm>
        </p:spPr>
        <p:txBody>
          <a:bodyPr/>
          <a:lstStyle/>
          <a:p>
            <a:pPr marL="0" indent="0" algn="ctr">
              <a:buNone/>
            </a:pPr>
            <a:r>
              <a:rPr lang="en-NZ" dirty="0" smtClean="0"/>
              <a:t>III. Representative results</a:t>
            </a:r>
            <a:endParaRPr lang="en-NZ" dirty="0"/>
          </a:p>
        </p:txBody>
      </p:sp>
    </p:spTree>
    <p:extLst>
      <p:ext uri="{BB962C8B-B14F-4D97-AF65-F5344CB8AC3E}">
        <p14:creationId xmlns:p14="http://schemas.microsoft.com/office/powerpoint/2010/main" val="213404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05307625"/>
              </p:ext>
            </p:extLst>
          </p:nvPr>
        </p:nvGraphicFramePr>
        <p:xfrm>
          <a:off x="251520" y="908720"/>
          <a:ext cx="8667751" cy="5192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628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2538914"/>
            <a:ext cx="8272272" cy="4203720"/>
          </a:xfrm>
        </p:spPr>
      </p:pic>
      <p:grpSp>
        <p:nvGrpSpPr>
          <p:cNvPr id="32" name="Group 31"/>
          <p:cNvGrpSpPr/>
          <p:nvPr/>
        </p:nvGrpSpPr>
        <p:grpSpPr>
          <a:xfrm>
            <a:off x="1331639" y="567386"/>
            <a:ext cx="7184915" cy="2235307"/>
            <a:chOff x="1285803" y="1199811"/>
            <a:chExt cx="6480720" cy="2016224"/>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5803" y="1199811"/>
              <a:ext cx="6480720" cy="1152128"/>
            </a:xfrm>
            <a:prstGeom prst="rect">
              <a:avLst/>
            </a:prstGeom>
          </p:spPr>
        </p:pic>
        <p:cxnSp>
          <p:nvCxnSpPr>
            <p:cNvPr id="23" name="Straight Connector 22"/>
            <p:cNvCxnSpPr/>
            <p:nvPr/>
          </p:nvCxnSpPr>
          <p:spPr>
            <a:xfrm>
              <a:off x="1619672" y="2326787"/>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5816" y="2326787"/>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63888" y="2351939"/>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11960" y="2351939"/>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60032" y="2326787"/>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08104" y="2326787"/>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6176" y="2326787"/>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04248" y="2323421"/>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52320" y="2303108"/>
              <a:ext cx="0"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52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a:bodyPr>
          <a:lstStyle/>
          <a:p>
            <a:r>
              <a:rPr lang="en-US" sz="3200" dirty="0"/>
              <a:t>Gender differences at juvenile age </a:t>
            </a:r>
            <a:endParaRPr lang="en-NZ"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382342"/>
              </p:ext>
            </p:extLst>
          </p:nvPr>
        </p:nvGraphicFramePr>
        <p:xfrm>
          <a:off x="1259632" y="2492896"/>
          <a:ext cx="7219843" cy="2503156"/>
        </p:xfrm>
        <a:graphic>
          <a:graphicData uri="http://schemas.openxmlformats.org/drawingml/2006/table">
            <a:tbl>
              <a:tblPr>
                <a:tableStyleId>{5C22544A-7EE6-4342-B048-85BDC9FD1C3A}</a:tableStyleId>
              </a:tblPr>
              <a:tblGrid>
                <a:gridCol w="1435398"/>
                <a:gridCol w="1992420"/>
                <a:gridCol w="1842453"/>
                <a:gridCol w="1949572"/>
              </a:tblGrid>
              <a:tr h="660136">
                <a:tc>
                  <a:txBody>
                    <a:bodyPr/>
                    <a:lstStyle/>
                    <a:p>
                      <a:pPr algn="l" fontAlgn="ctr"/>
                      <a:r>
                        <a:rPr lang="en-NZ" sz="2100" u="none" strike="noStrike" dirty="0">
                          <a:effectLst/>
                        </a:rPr>
                        <a:t> </a:t>
                      </a:r>
                      <a:endParaRPr lang="en-NZ" sz="2100" b="1" i="0" u="none" strike="noStrike" dirty="0">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Male</a:t>
                      </a:r>
                      <a:endParaRPr lang="en-NZ" sz="2100" b="1" i="0" u="none" strike="noStrike" dirty="0">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Female</a:t>
                      </a:r>
                      <a:endParaRPr lang="en-NZ" sz="2100" b="1" i="0" u="none" strike="noStrike" dirty="0">
                        <a:solidFill>
                          <a:srgbClr val="000000"/>
                        </a:solidFill>
                        <a:effectLst/>
                        <a:latin typeface="Calibri"/>
                      </a:endParaRPr>
                    </a:p>
                  </a:txBody>
                  <a:tcPr marL="16755" marR="16755" marT="16755" marB="0" anchor="ctr"/>
                </a:tc>
                <a:tc>
                  <a:txBody>
                    <a:bodyPr/>
                    <a:lstStyle/>
                    <a:p>
                      <a:pPr algn="ctr" fontAlgn="ctr"/>
                      <a:r>
                        <a:rPr lang="en-NZ" sz="2100" u="none" strike="noStrike">
                          <a:effectLst/>
                        </a:rPr>
                        <a:t>Student’s t-test p-value</a:t>
                      </a:r>
                      <a:endParaRPr lang="en-NZ" sz="2100" b="1" i="0"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D1 (mm)</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7.42±0.22</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5.43±0.32</a:t>
                      </a:r>
                      <a:endParaRPr lang="en-NZ" sz="2100" b="0" i="0" u="none" strike="noStrike" dirty="0">
                        <a:solidFill>
                          <a:srgbClr val="000000"/>
                        </a:solidFill>
                        <a:effectLst/>
                        <a:latin typeface="Calibri"/>
                      </a:endParaRPr>
                    </a:p>
                  </a:txBody>
                  <a:tcPr marL="16755" marR="16755" marT="16755" marB="0" anchor="ctr"/>
                </a:tc>
                <a:tc>
                  <a:txBody>
                    <a:bodyPr/>
                    <a:lstStyle/>
                    <a:p>
                      <a:pPr algn="r" fontAlgn="ctr"/>
                      <a:r>
                        <a:rPr lang="en-NZ" sz="2100" u="none" strike="noStrike" dirty="0">
                          <a:effectLst/>
                        </a:rPr>
                        <a:t>&lt;0.05</a:t>
                      </a:r>
                      <a:endParaRPr lang="en-NZ" sz="2100" b="0" i="1" u="none" strike="noStrike" dirty="0">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CV (mm/s)</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-2.02±0.18</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-1.13±0.10</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&lt;0.01</a:t>
                      </a:r>
                      <a:endParaRPr lang="en-NZ" sz="2100" b="0" i="1"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AvCR (%)</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83.86±1.30</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85.13±0.89</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&gt;0.05</a:t>
                      </a:r>
                      <a:endParaRPr lang="en-NZ" sz="2100" b="0" i="0"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DV (mm/s)</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0.41±0.05</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0.22±0.02</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&lt;0.001</a:t>
                      </a:r>
                      <a:endParaRPr lang="en-NZ" sz="2100" b="0" i="1"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AvDR (%)</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95.81±0.72</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98.54±0.31</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dirty="0">
                          <a:effectLst/>
                        </a:rPr>
                        <a:t>&lt;0.001</a:t>
                      </a:r>
                      <a:endParaRPr lang="en-NZ" sz="2100" b="0" i="1" u="none" strike="noStrike" dirty="0">
                        <a:solidFill>
                          <a:srgbClr val="000000"/>
                        </a:solidFill>
                        <a:effectLst/>
                        <a:latin typeface="Calibri"/>
                      </a:endParaRPr>
                    </a:p>
                  </a:txBody>
                  <a:tcPr marL="16755" marR="16755" marT="16755" marB="0" anchor="ctr"/>
                </a:tc>
              </a:tr>
            </a:tbl>
          </a:graphicData>
        </a:graphic>
      </p:graphicFrame>
    </p:spTree>
    <p:extLst>
      <p:ext uri="{BB962C8B-B14F-4D97-AF65-F5344CB8AC3E}">
        <p14:creationId xmlns:p14="http://schemas.microsoft.com/office/powerpoint/2010/main" val="102087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a:bodyPr>
          <a:lstStyle/>
          <a:p>
            <a:r>
              <a:rPr lang="en-US" sz="3200" dirty="0"/>
              <a:t>Gender differences at juvenile age </a:t>
            </a:r>
            <a:endParaRPr lang="en-NZ"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8308778"/>
              </p:ext>
            </p:extLst>
          </p:nvPr>
        </p:nvGraphicFramePr>
        <p:xfrm>
          <a:off x="1259632" y="2492896"/>
          <a:ext cx="7219843" cy="2503156"/>
        </p:xfrm>
        <a:graphic>
          <a:graphicData uri="http://schemas.openxmlformats.org/drawingml/2006/table">
            <a:tbl>
              <a:tblPr>
                <a:tableStyleId>{5C22544A-7EE6-4342-B048-85BDC9FD1C3A}</a:tableStyleId>
              </a:tblPr>
              <a:tblGrid>
                <a:gridCol w="1435398"/>
                <a:gridCol w="1992420"/>
                <a:gridCol w="1842453"/>
                <a:gridCol w="1949572"/>
              </a:tblGrid>
              <a:tr h="660136">
                <a:tc>
                  <a:txBody>
                    <a:bodyPr/>
                    <a:lstStyle/>
                    <a:p>
                      <a:pPr algn="l" fontAlgn="ctr"/>
                      <a:r>
                        <a:rPr lang="en-NZ" sz="2100" u="none" strike="noStrike" dirty="0">
                          <a:effectLst/>
                        </a:rPr>
                        <a:t> </a:t>
                      </a:r>
                      <a:endParaRPr lang="en-NZ" sz="2100" b="1" i="0" u="none" strike="noStrike" dirty="0">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Male</a:t>
                      </a:r>
                      <a:endParaRPr lang="en-NZ" sz="2100" b="1" i="0" u="none" strike="noStrike" dirty="0">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Female</a:t>
                      </a:r>
                      <a:endParaRPr lang="en-NZ" sz="2100" b="1" i="0" u="none" strike="noStrike" dirty="0">
                        <a:solidFill>
                          <a:srgbClr val="000000"/>
                        </a:solidFill>
                        <a:effectLst/>
                        <a:latin typeface="Calibri"/>
                      </a:endParaRPr>
                    </a:p>
                  </a:txBody>
                  <a:tcPr marL="16755" marR="16755" marT="16755" marB="0" anchor="ctr"/>
                </a:tc>
                <a:tc>
                  <a:txBody>
                    <a:bodyPr/>
                    <a:lstStyle/>
                    <a:p>
                      <a:pPr algn="ctr" fontAlgn="ctr"/>
                      <a:r>
                        <a:rPr lang="en-NZ" sz="2100" u="none" strike="noStrike">
                          <a:effectLst/>
                        </a:rPr>
                        <a:t>Student’s t-test p-value</a:t>
                      </a:r>
                      <a:endParaRPr lang="en-NZ" sz="2100" b="1" i="0"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D1 (mm)</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7.42±0.22</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dirty="0">
                          <a:effectLst/>
                        </a:rPr>
                        <a:t>5.43±0.32</a:t>
                      </a:r>
                      <a:endParaRPr lang="en-NZ" sz="2100" b="0" i="0" u="none" strike="noStrike" dirty="0">
                        <a:solidFill>
                          <a:srgbClr val="000000"/>
                        </a:solidFill>
                        <a:effectLst/>
                        <a:latin typeface="Calibri"/>
                      </a:endParaRPr>
                    </a:p>
                  </a:txBody>
                  <a:tcPr marL="16755" marR="16755" marT="16755" marB="0" anchor="ctr"/>
                </a:tc>
                <a:tc>
                  <a:txBody>
                    <a:bodyPr/>
                    <a:lstStyle/>
                    <a:p>
                      <a:pPr algn="r" fontAlgn="ctr"/>
                      <a:r>
                        <a:rPr lang="en-NZ" sz="2100" u="none" strike="noStrike" dirty="0">
                          <a:effectLst/>
                        </a:rPr>
                        <a:t>&lt;0.05</a:t>
                      </a:r>
                      <a:endParaRPr lang="en-NZ" sz="2100" b="0" i="1" u="none" strike="noStrike" dirty="0">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CV (mm/s)</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-2.02±0.18</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-1.13±0.10</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&lt;0.01</a:t>
                      </a:r>
                      <a:endParaRPr lang="en-NZ" sz="2100" b="0" i="1"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AvCR (%)</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83.86±1.30</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85.13±0.89</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&gt;0.05</a:t>
                      </a:r>
                      <a:endParaRPr lang="en-NZ" sz="2100" b="0" i="0"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DV (mm/s)</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0.41±0.05</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0.22±0.02</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a:effectLst/>
                        </a:rPr>
                        <a:t>&lt;0.001</a:t>
                      </a:r>
                      <a:endParaRPr lang="en-NZ" sz="2100" b="0" i="1" u="none" strike="noStrike">
                        <a:solidFill>
                          <a:srgbClr val="000000"/>
                        </a:solidFill>
                        <a:effectLst/>
                        <a:latin typeface="Calibri"/>
                      </a:endParaRPr>
                    </a:p>
                  </a:txBody>
                  <a:tcPr marL="16755" marR="16755" marT="16755" marB="0" anchor="ctr"/>
                </a:tc>
              </a:tr>
              <a:tr h="368604">
                <a:tc>
                  <a:txBody>
                    <a:bodyPr/>
                    <a:lstStyle/>
                    <a:p>
                      <a:pPr algn="l" fontAlgn="ctr"/>
                      <a:r>
                        <a:rPr lang="en-NZ" sz="2100" u="none" strike="noStrike">
                          <a:effectLst/>
                        </a:rPr>
                        <a:t>AvDR (%)</a:t>
                      </a:r>
                      <a:endParaRPr lang="en-NZ" sz="2100" b="1"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95.81±0.72</a:t>
                      </a:r>
                      <a:endParaRPr lang="en-NZ" sz="2100" b="0" i="0" u="none" strike="noStrike">
                        <a:solidFill>
                          <a:srgbClr val="000000"/>
                        </a:solidFill>
                        <a:effectLst/>
                        <a:latin typeface="Calibri"/>
                      </a:endParaRPr>
                    </a:p>
                  </a:txBody>
                  <a:tcPr marL="16755" marR="16755" marT="16755" marB="0" anchor="ctr"/>
                </a:tc>
                <a:tc>
                  <a:txBody>
                    <a:bodyPr/>
                    <a:lstStyle/>
                    <a:p>
                      <a:pPr algn="l" fontAlgn="ctr"/>
                      <a:r>
                        <a:rPr lang="en-NZ" sz="2100" u="none" strike="noStrike">
                          <a:effectLst/>
                        </a:rPr>
                        <a:t>98.54±0.31</a:t>
                      </a:r>
                      <a:endParaRPr lang="en-NZ" sz="2100" b="0" i="0" u="none" strike="noStrike">
                        <a:solidFill>
                          <a:srgbClr val="000000"/>
                        </a:solidFill>
                        <a:effectLst/>
                        <a:latin typeface="Calibri"/>
                      </a:endParaRPr>
                    </a:p>
                  </a:txBody>
                  <a:tcPr marL="16755" marR="16755" marT="16755" marB="0" anchor="ctr"/>
                </a:tc>
                <a:tc>
                  <a:txBody>
                    <a:bodyPr/>
                    <a:lstStyle/>
                    <a:p>
                      <a:pPr algn="r" fontAlgn="ctr"/>
                      <a:r>
                        <a:rPr lang="en-NZ" sz="2100" u="none" strike="noStrike" dirty="0">
                          <a:effectLst/>
                        </a:rPr>
                        <a:t>&lt;0.001</a:t>
                      </a:r>
                      <a:endParaRPr lang="en-NZ" sz="2100" b="0" i="1" u="none" strike="noStrike" dirty="0">
                        <a:solidFill>
                          <a:srgbClr val="000000"/>
                        </a:solidFill>
                        <a:effectLst/>
                        <a:latin typeface="Calibri"/>
                      </a:endParaRPr>
                    </a:p>
                  </a:txBody>
                  <a:tcPr marL="16755" marR="16755" marT="16755" marB="0" anchor="ctr"/>
                </a:tc>
              </a:tr>
            </a:tbl>
          </a:graphicData>
        </a:graphic>
      </p:graphicFrame>
    </p:spTree>
    <p:extLst>
      <p:ext uri="{BB962C8B-B14F-4D97-AF65-F5344CB8AC3E}">
        <p14:creationId xmlns:p14="http://schemas.microsoft.com/office/powerpoint/2010/main" val="52848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normAutofit/>
          </a:bodyPr>
          <a:lstStyle/>
          <a:p>
            <a:pPr lvl="1" algn="ctr" rtl="0">
              <a:spcBef>
                <a:spcPct val="0"/>
              </a:spcBef>
            </a:pPr>
            <a:r>
              <a:rPr lang="en-US" sz="3200" dirty="0"/>
              <a:t>Age specific effect in female guinea pigs </a:t>
            </a:r>
            <a:r>
              <a:rPr lang="en-NZ" sz="3200" dirty="0"/>
              <a:t/>
            </a:r>
            <a:br>
              <a:rPr lang="en-NZ" sz="3200" dirty="0"/>
            </a:br>
            <a:r>
              <a:rPr lang="en-US" sz="3200" dirty="0" smtClean="0"/>
              <a:t> </a:t>
            </a:r>
            <a:endParaRPr lang="en-NZ" sz="3200" dirty="0"/>
          </a:p>
        </p:txBody>
      </p:sp>
      <p:graphicFrame>
        <p:nvGraphicFramePr>
          <p:cNvPr id="3" name="Table 2"/>
          <p:cNvGraphicFramePr>
            <a:graphicFrameLocks noGrp="1"/>
          </p:cNvGraphicFramePr>
          <p:nvPr>
            <p:extLst>
              <p:ext uri="{D42A27DB-BD31-4B8C-83A1-F6EECF244321}">
                <p14:modId xmlns:p14="http://schemas.microsoft.com/office/powerpoint/2010/main" val="754257589"/>
              </p:ext>
            </p:extLst>
          </p:nvPr>
        </p:nvGraphicFramePr>
        <p:xfrm>
          <a:off x="755576" y="2348880"/>
          <a:ext cx="8064895" cy="2414847"/>
        </p:xfrm>
        <a:graphic>
          <a:graphicData uri="http://schemas.openxmlformats.org/drawingml/2006/table">
            <a:tbl>
              <a:tblPr>
                <a:tableStyleId>{5C22544A-7EE6-4342-B048-85BDC9FD1C3A}</a:tableStyleId>
              </a:tblPr>
              <a:tblGrid>
                <a:gridCol w="1443843"/>
                <a:gridCol w="2537039"/>
                <a:gridCol w="2227643"/>
                <a:gridCol w="1856370"/>
              </a:tblGrid>
              <a:tr h="636847">
                <a:tc>
                  <a:txBody>
                    <a:bodyPr/>
                    <a:lstStyle/>
                    <a:p>
                      <a:pPr algn="l" fontAlgn="ctr"/>
                      <a:r>
                        <a:rPr lang="en-NZ" sz="2000" u="none" strike="noStrike" dirty="0">
                          <a:effectLst/>
                        </a:rPr>
                        <a:t> </a:t>
                      </a:r>
                      <a:endParaRPr lang="en-NZ" sz="2000" b="1" i="0" u="none" strike="noStrike" dirty="0">
                        <a:solidFill>
                          <a:srgbClr val="000000"/>
                        </a:solidFill>
                        <a:effectLst/>
                        <a:latin typeface="Calibri"/>
                      </a:endParaRPr>
                    </a:p>
                  </a:txBody>
                  <a:tcPr marL="16164" marR="16164" marT="16164" marB="0" anchor="ctr"/>
                </a:tc>
                <a:tc>
                  <a:txBody>
                    <a:bodyPr/>
                    <a:lstStyle/>
                    <a:p>
                      <a:pPr algn="l" fontAlgn="ctr"/>
                      <a:r>
                        <a:rPr lang="en-NZ" sz="2000" u="none" strike="noStrike">
                          <a:effectLst/>
                        </a:rPr>
                        <a:t>Juvenile Age (3-mths)</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Adult Age (7-mths)</a:t>
                      </a:r>
                      <a:endParaRPr lang="en-NZ" sz="2000" b="1" i="0" u="none" strike="noStrike">
                        <a:solidFill>
                          <a:srgbClr val="000000"/>
                        </a:solidFill>
                        <a:effectLst/>
                        <a:latin typeface="Calibri"/>
                      </a:endParaRPr>
                    </a:p>
                  </a:txBody>
                  <a:tcPr marL="16164" marR="16164" marT="16164" marB="0" anchor="ctr"/>
                </a:tc>
                <a:tc>
                  <a:txBody>
                    <a:bodyPr/>
                    <a:lstStyle/>
                    <a:p>
                      <a:pPr algn="ctr" fontAlgn="ctr"/>
                      <a:r>
                        <a:rPr lang="en-NZ" sz="2000" u="none" strike="noStrike" dirty="0">
                          <a:effectLst/>
                        </a:rPr>
                        <a:t>Student’s t-test p-value</a:t>
                      </a:r>
                      <a:endParaRPr lang="en-NZ" sz="2000" b="1" i="0" u="none" strike="noStrike" dirty="0">
                        <a:solidFill>
                          <a:srgbClr val="000000"/>
                        </a:solidFill>
                        <a:effectLst/>
                        <a:latin typeface="Calibri"/>
                      </a:endParaRPr>
                    </a:p>
                  </a:txBody>
                  <a:tcPr marL="16164" marR="16164" marT="16164" marB="0" anchor="ctr"/>
                </a:tc>
              </a:tr>
              <a:tr h="355600">
                <a:tc>
                  <a:txBody>
                    <a:bodyPr/>
                    <a:lstStyle/>
                    <a:p>
                      <a:pPr algn="l" fontAlgn="ctr"/>
                      <a:r>
                        <a:rPr lang="en-NZ" sz="2000" u="none" strike="noStrike">
                          <a:effectLst/>
                        </a:rPr>
                        <a:t>D1 (mm)</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5.43±0.32</a:t>
                      </a:r>
                      <a:endParaRPr lang="en-NZ" sz="2000" b="0"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dirty="0">
                          <a:effectLst/>
                        </a:rPr>
                        <a:t>6.93±0.18</a:t>
                      </a:r>
                      <a:endParaRPr lang="en-NZ" sz="2000" b="0" i="0" u="none" strike="noStrike" dirty="0">
                        <a:solidFill>
                          <a:srgbClr val="000000"/>
                        </a:solidFill>
                        <a:effectLst/>
                        <a:latin typeface="Calibri"/>
                      </a:endParaRPr>
                    </a:p>
                  </a:txBody>
                  <a:tcPr marL="16164" marR="16164" marT="16164" marB="0" anchor="ctr"/>
                </a:tc>
                <a:tc>
                  <a:txBody>
                    <a:bodyPr/>
                    <a:lstStyle/>
                    <a:p>
                      <a:pPr algn="r" fontAlgn="ctr"/>
                      <a:r>
                        <a:rPr lang="en-NZ" sz="2000" u="none" strike="noStrike">
                          <a:effectLst/>
                        </a:rPr>
                        <a:t>&lt;0.05</a:t>
                      </a:r>
                      <a:endParaRPr lang="en-NZ" sz="2000" b="0" i="1" u="none" strike="noStrike">
                        <a:solidFill>
                          <a:srgbClr val="000000"/>
                        </a:solidFill>
                        <a:effectLst/>
                        <a:latin typeface="Calibri"/>
                      </a:endParaRPr>
                    </a:p>
                  </a:txBody>
                  <a:tcPr marL="16164" marR="16164" marT="16164" marB="0" anchor="ctr"/>
                </a:tc>
              </a:tr>
              <a:tr h="355600">
                <a:tc>
                  <a:txBody>
                    <a:bodyPr/>
                    <a:lstStyle/>
                    <a:p>
                      <a:pPr algn="l" fontAlgn="ctr"/>
                      <a:r>
                        <a:rPr lang="en-NZ" sz="2000" u="none" strike="noStrike">
                          <a:effectLst/>
                        </a:rPr>
                        <a:t>CV (mm/s)</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-1.13±0.10</a:t>
                      </a:r>
                      <a:endParaRPr lang="en-NZ" sz="2000" b="0"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-0.88±0.08</a:t>
                      </a:r>
                      <a:endParaRPr lang="en-NZ" sz="2000" b="0" i="0" u="none" strike="noStrike">
                        <a:solidFill>
                          <a:srgbClr val="000000"/>
                        </a:solidFill>
                        <a:effectLst/>
                        <a:latin typeface="Calibri"/>
                      </a:endParaRPr>
                    </a:p>
                  </a:txBody>
                  <a:tcPr marL="16164" marR="16164" marT="16164" marB="0" anchor="ctr"/>
                </a:tc>
                <a:tc>
                  <a:txBody>
                    <a:bodyPr/>
                    <a:lstStyle/>
                    <a:p>
                      <a:pPr algn="r" fontAlgn="ctr"/>
                      <a:r>
                        <a:rPr lang="en-NZ" sz="2000" u="none" strike="noStrike">
                          <a:effectLst/>
                        </a:rPr>
                        <a:t>&lt;0.01</a:t>
                      </a:r>
                      <a:endParaRPr lang="en-NZ" sz="2000" b="0" i="1" u="none" strike="noStrike">
                        <a:solidFill>
                          <a:srgbClr val="000000"/>
                        </a:solidFill>
                        <a:effectLst/>
                        <a:latin typeface="Calibri"/>
                      </a:endParaRPr>
                    </a:p>
                  </a:txBody>
                  <a:tcPr marL="16164" marR="16164" marT="16164" marB="0" anchor="ctr"/>
                </a:tc>
              </a:tr>
              <a:tr h="355600">
                <a:tc>
                  <a:txBody>
                    <a:bodyPr/>
                    <a:lstStyle/>
                    <a:p>
                      <a:pPr algn="l" fontAlgn="ctr"/>
                      <a:r>
                        <a:rPr lang="en-NZ" sz="2000" u="none" strike="noStrike">
                          <a:effectLst/>
                        </a:rPr>
                        <a:t>AvCR (%)</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85.13±0.89</a:t>
                      </a:r>
                      <a:endParaRPr lang="en-NZ" sz="2000" b="0"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88.65±0.77</a:t>
                      </a:r>
                      <a:endParaRPr lang="en-NZ" sz="2000" b="0" i="0" u="none" strike="noStrike">
                        <a:solidFill>
                          <a:srgbClr val="000000"/>
                        </a:solidFill>
                        <a:effectLst/>
                        <a:latin typeface="Calibri"/>
                      </a:endParaRPr>
                    </a:p>
                  </a:txBody>
                  <a:tcPr marL="16164" marR="16164" marT="16164" marB="0" anchor="ctr"/>
                </a:tc>
                <a:tc>
                  <a:txBody>
                    <a:bodyPr/>
                    <a:lstStyle/>
                    <a:p>
                      <a:pPr algn="r" fontAlgn="ctr"/>
                      <a:r>
                        <a:rPr lang="en-NZ" sz="2000" u="none" strike="noStrike">
                          <a:effectLst/>
                        </a:rPr>
                        <a:t>&lt;0.001</a:t>
                      </a:r>
                      <a:endParaRPr lang="en-NZ" sz="2000" b="0" i="1" u="none" strike="noStrike">
                        <a:solidFill>
                          <a:srgbClr val="000000"/>
                        </a:solidFill>
                        <a:effectLst/>
                        <a:latin typeface="Calibri"/>
                      </a:endParaRPr>
                    </a:p>
                  </a:txBody>
                  <a:tcPr marL="16164" marR="16164" marT="16164" marB="0" anchor="ctr"/>
                </a:tc>
              </a:tr>
              <a:tr h="355600">
                <a:tc>
                  <a:txBody>
                    <a:bodyPr/>
                    <a:lstStyle/>
                    <a:p>
                      <a:pPr algn="l" fontAlgn="ctr"/>
                      <a:r>
                        <a:rPr lang="en-NZ" sz="2000" u="none" strike="noStrike">
                          <a:effectLst/>
                        </a:rPr>
                        <a:t>DV (mm/s)</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0.22±0.02</a:t>
                      </a:r>
                      <a:endParaRPr lang="en-NZ" sz="2000" b="0"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0.17±0.01</a:t>
                      </a:r>
                      <a:endParaRPr lang="en-NZ" sz="2000" b="0" i="0" u="none" strike="noStrike">
                        <a:solidFill>
                          <a:srgbClr val="000000"/>
                        </a:solidFill>
                        <a:effectLst/>
                        <a:latin typeface="Calibri"/>
                      </a:endParaRPr>
                    </a:p>
                  </a:txBody>
                  <a:tcPr marL="16164" marR="16164" marT="16164" marB="0" anchor="ctr"/>
                </a:tc>
                <a:tc>
                  <a:txBody>
                    <a:bodyPr/>
                    <a:lstStyle/>
                    <a:p>
                      <a:pPr algn="r" fontAlgn="ctr"/>
                      <a:r>
                        <a:rPr lang="en-NZ" sz="2000" u="none" strike="noStrike">
                          <a:effectLst/>
                        </a:rPr>
                        <a:t>&lt;0.05</a:t>
                      </a:r>
                      <a:endParaRPr lang="en-NZ" sz="2000" b="0" i="1" u="none" strike="noStrike">
                        <a:solidFill>
                          <a:srgbClr val="000000"/>
                        </a:solidFill>
                        <a:effectLst/>
                        <a:latin typeface="Calibri"/>
                      </a:endParaRPr>
                    </a:p>
                  </a:txBody>
                  <a:tcPr marL="16164" marR="16164" marT="16164" marB="0" anchor="ctr"/>
                </a:tc>
              </a:tr>
              <a:tr h="355600">
                <a:tc>
                  <a:txBody>
                    <a:bodyPr/>
                    <a:lstStyle/>
                    <a:p>
                      <a:pPr algn="l" fontAlgn="ctr"/>
                      <a:r>
                        <a:rPr lang="en-NZ" sz="2000" u="none" strike="noStrike">
                          <a:effectLst/>
                        </a:rPr>
                        <a:t>AvDR (%)</a:t>
                      </a:r>
                      <a:endParaRPr lang="en-NZ" sz="2000" b="1"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98.54±0.31</a:t>
                      </a:r>
                      <a:endParaRPr lang="en-NZ" sz="2000" b="0" i="0" u="none" strike="noStrike">
                        <a:solidFill>
                          <a:srgbClr val="000000"/>
                        </a:solidFill>
                        <a:effectLst/>
                        <a:latin typeface="Calibri"/>
                      </a:endParaRPr>
                    </a:p>
                  </a:txBody>
                  <a:tcPr marL="16164" marR="16164" marT="16164" marB="0" anchor="ctr"/>
                </a:tc>
                <a:tc>
                  <a:txBody>
                    <a:bodyPr/>
                    <a:lstStyle/>
                    <a:p>
                      <a:pPr algn="l" fontAlgn="ctr"/>
                      <a:r>
                        <a:rPr lang="en-NZ" sz="2000" u="none" strike="noStrike">
                          <a:effectLst/>
                        </a:rPr>
                        <a:t>99.64±0.65</a:t>
                      </a:r>
                      <a:endParaRPr lang="en-NZ" sz="2000" b="0" i="0" u="none" strike="noStrike">
                        <a:solidFill>
                          <a:srgbClr val="000000"/>
                        </a:solidFill>
                        <a:effectLst/>
                        <a:latin typeface="Calibri"/>
                      </a:endParaRPr>
                    </a:p>
                  </a:txBody>
                  <a:tcPr marL="16164" marR="16164" marT="16164" marB="0" anchor="ctr"/>
                </a:tc>
                <a:tc>
                  <a:txBody>
                    <a:bodyPr/>
                    <a:lstStyle/>
                    <a:p>
                      <a:pPr algn="r" fontAlgn="ctr"/>
                      <a:r>
                        <a:rPr lang="en-NZ" sz="2000" u="none" strike="noStrike" dirty="0">
                          <a:effectLst/>
                        </a:rPr>
                        <a:t>&gt;0.05</a:t>
                      </a:r>
                      <a:endParaRPr lang="en-NZ" sz="2000" b="0" i="0" u="none" strike="noStrike" dirty="0">
                        <a:solidFill>
                          <a:srgbClr val="000000"/>
                        </a:solidFill>
                        <a:effectLst/>
                        <a:latin typeface="Calibri"/>
                      </a:endParaRPr>
                    </a:p>
                  </a:txBody>
                  <a:tcPr marL="16164" marR="16164" marT="16164" marB="0" anchor="ctr"/>
                </a:tc>
              </a:tr>
            </a:tbl>
          </a:graphicData>
        </a:graphic>
      </p:graphicFrame>
    </p:spTree>
    <p:extLst>
      <p:ext uri="{BB962C8B-B14F-4D97-AF65-F5344CB8AC3E}">
        <p14:creationId xmlns:p14="http://schemas.microsoft.com/office/powerpoint/2010/main" val="120550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Discussion</a:t>
            </a:r>
            <a:endParaRPr lang="en-NZ" dirty="0"/>
          </a:p>
        </p:txBody>
      </p:sp>
      <p:sp>
        <p:nvSpPr>
          <p:cNvPr id="3" name="Content Placeholder 2"/>
          <p:cNvSpPr>
            <a:spLocks noGrp="1"/>
          </p:cNvSpPr>
          <p:nvPr>
            <p:ph idx="1"/>
          </p:nvPr>
        </p:nvSpPr>
        <p:spPr/>
        <p:txBody>
          <a:bodyPr/>
          <a:lstStyle/>
          <a:p>
            <a:r>
              <a:rPr lang="en-NZ" dirty="0" smtClean="0"/>
              <a:t>The quality of pupil measurement using this experimental set-up relies on even background illumination of the pupil with an IR LED array.</a:t>
            </a:r>
          </a:p>
          <a:p>
            <a:r>
              <a:rPr lang="en-NZ" dirty="0" smtClean="0"/>
              <a:t>Care also must be taken to ensure that the stimulating white LED light from the smart device provides consistent and diffuse illumination of the pupil across all subjects. </a:t>
            </a:r>
            <a:endParaRPr lang="en-NZ" dirty="0"/>
          </a:p>
        </p:txBody>
      </p:sp>
      <p:sp>
        <p:nvSpPr>
          <p:cNvPr id="4" name="TextBox 3"/>
          <p:cNvSpPr txBox="1"/>
          <p:nvPr/>
        </p:nvSpPr>
        <p:spPr>
          <a:xfrm>
            <a:off x="0" y="0"/>
            <a:ext cx="3312368" cy="646331"/>
          </a:xfrm>
          <a:prstGeom prst="rect">
            <a:avLst/>
          </a:prstGeom>
          <a:noFill/>
        </p:spPr>
        <p:txBody>
          <a:bodyPr wrap="square" rtlCol="0">
            <a:spAutoFit/>
          </a:bodyPr>
          <a:lstStyle/>
          <a:p>
            <a:r>
              <a:rPr lang="en-NZ" dirty="0" smtClean="0"/>
              <a:t>Filming: </a:t>
            </a:r>
            <a:r>
              <a:rPr lang="en-NZ" dirty="0" smtClean="0"/>
              <a:t>One of the authors will say the following statements. </a:t>
            </a:r>
            <a:endParaRPr lang="en-NZ" dirty="0"/>
          </a:p>
        </p:txBody>
      </p:sp>
    </p:spTree>
    <p:extLst>
      <p:ext uri="{BB962C8B-B14F-4D97-AF65-F5344CB8AC3E}">
        <p14:creationId xmlns:p14="http://schemas.microsoft.com/office/powerpoint/2010/main" val="25719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07288" cy="1972816"/>
          </a:xfrm>
        </p:spPr>
        <p:txBody>
          <a:bodyPr/>
          <a:lstStyle/>
          <a:p>
            <a:pPr marL="0" indent="0" algn="ctr">
              <a:buNone/>
            </a:pPr>
            <a:r>
              <a:rPr lang="en-NZ" dirty="0" smtClean="0"/>
              <a:t>I. Demonstration of experimental set-up (measurement of pupil diameter in human participants)</a:t>
            </a:r>
            <a:endParaRPr lang="en-NZ" dirty="0"/>
          </a:p>
        </p:txBody>
      </p:sp>
    </p:spTree>
    <p:extLst>
      <p:ext uri="{BB962C8B-B14F-4D97-AF65-F5344CB8AC3E}">
        <p14:creationId xmlns:p14="http://schemas.microsoft.com/office/powerpoint/2010/main" val="208394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a:t>
            </a:r>
            <a:endParaRPr lang="en-NZ" dirty="0"/>
          </a:p>
        </p:txBody>
      </p:sp>
      <p:sp>
        <p:nvSpPr>
          <p:cNvPr id="3" name="Content Placeholder 2"/>
          <p:cNvSpPr>
            <a:spLocks noGrp="1"/>
          </p:cNvSpPr>
          <p:nvPr>
            <p:ph idx="1"/>
          </p:nvPr>
        </p:nvSpPr>
        <p:spPr/>
        <p:txBody>
          <a:bodyPr/>
          <a:lstStyle/>
          <a:p>
            <a:r>
              <a:rPr lang="en-US" dirty="0" smtClean="0"/>
              <a:t>The experimental set-up we have described is </a:t>
            </a:r>
            <a:r>
              <a:rPr lang="en-US" dirty="0"/>
              <a:t>effective, accessible, and easy to assemble. </a:t>
            </a:r>
          </a:p>
          <a:p>
            <a:r>
              <a:rPr lang="en-US" dirty="0" smtClean="0"/>
              <a:t>It </a:t>
            </a:r>
            <a:r>
              <a:rPr lang="en-US" dirty="0"/>
              <a:t>allows measurement of pupil diameter and parameters of pupil mobility that were not previously possible in animal studies. </a:t>
            </a:r>
            <a:endParaRPr lang="en-US" dirty="0" smtClean="0"/>
          </a:p>
          <a:p>
            <a:r>
              <a:rPr lang="en-US" dirty="0" smtClean="0"/>
              <a:t>Such set-up for pupil assessment is </a:t>
            </a:r>
            <a:r>
              <a:rPr lang="en-US" dirty="0"/>
              <a:t>useful for </a:t>
            </a:r>
            <a:r>
              <a:rPr lang="en-US" dirty="0" smtClean="0"/>
              <a:t>both research </a:t>
            </a:r>
            <a:r>
              <a:rPr lang="en-US" dirty="0"/>
              <a:t>and clinical applications.</a:t>
            </a:r>
            <a:endParaRPr lang="en-NZ" dirty="0"/>
          </a:p>
        </p:txBody>
      </p:sp>
      <p:sp>
        <p:nvSpPr>
          <p:cNvPr id="4" name="TextBox 3"/>
          <p:cNvSpPr txBox="1"/>
          <p:nvPr/>
        </p:nvSpPr>
        <p:spPr>
          <a:xfrm>
            <a:off x="0" y="0"/>
            <a:ext cx="3312368" cy="646331"/>
          </a:xfrm>
          <a:prstGeom prst="rect">
            <a:avLst/>
          </a:prstGeom>
          <a:noFill/>
        </p:spPr>
        <p:txBody>
          <a:bodyPr wrap="square" rtlCol="0">
            <a:spAutoFit/>
          </a:bodyPr>
          <a:lstStyle/>
          <a:p>
            <a:r>
              <a:rPr lang="en-NZ" dirty="0" smtClean="0"/>
              <a:t>Filming: </a:t>
            </a:r>
            <a:r>
              <a:rPr lang="en-NZ" dirty="0" smtClean="0"/>
              <a:t>One of the authors will say the conclusion. </a:t>
            </a:r>
            <a:endParaRPr lang="en-NZ" dirty="0"/>
          </a:p>
        </p:txBody>
      </p:sp>
    </p:spTree>
    <p:extLst>
      <p:ext uri="{BB962C8B-B14F-4D97-AF65-F5344CB8AC3E}">
        <p14:creationId xmlns:p14="http://schemas.microsoft.com/office/powerpoint/2010/main" val="186483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229600" cy="1143000"/>
          </a:xfrm>
        </p:spPr>
        <p:txBody>
          <a:bodyPr>
            <a:normAutofit/>
          </a:bodyPr>
          <a:lstStyle/>
          <a:p>
            <a:r>
              <a:rPr lang="en-NZ" b="1" baseline="30000" dirty="0" smtClean="0"/>
              <a:t>1,2,3,4</a:t>
            </a:r>
            <a:r>
              <a:rPr lang="en-NZ" b="1" dirty="0" smtClean="0"/>
              <a:t>University of Auckland </a:t>
            </a:r>
            <a:endParaRPr lang="en-NZ" b="1" dirty="0"/>
          </a:p>
        </p:txBody>
      </p:sp>
      <p:sp>
        <p:nvSpPr>
          <p:cNvPr id="3" name="Content Placeholder 2"/>
          <p:cNvSpPr>
            <a:spLocks noGrp="1"/>
          </p:cNvSpPr>
          <p:nvPr>
            <p:ph idx="1"/>
          </p:nvPr>
        </p:nvSpPr>
        <p:spPr>
          <a:xfrm>
            <a:off x="395536" y="1988840"/>
            <a:ext cx="8229600" cy="4525963"/>
          </a:xfrm>
        </p:spPr>
        <p:txBody>
          <a:bodyPr>
            <a:normAutofit/>
          </a:bodyPr>
          <a:lstStyle/>
          <a:p>
            <a:pPr marL="0" indent="0" algn="ctr">
              <a:buNone/>
            </a:pPr>
            <a:r>
              <a:rPr lang="en-US" sz="3000" b="1" dirty="0" smtClean="0"/>
              <a:t>Lily Y-L Chang </a:t>
            </a:r>
            <a:r>
              <a:rPr lang="en-US" sz="3000" b="1" baseline="30000" dirty="0" smtClean="0"/>
              <a:t>1, 3, 4</a:t>
            </a:r>
            <a:r>
              <a:rPr lang="en-US" sz="3000" b="1" dirty="0" smtClean="0"/>
              <a:t>, Jason Turuwhenua </a:t>
            </a:r>
            <a:r>
              <a:rPr lang="en-US" sz="3000" b="1" baseline="30000" dirty="0" smtClean="0"/>
              <a:t>1, 2</a:t>
            </a:r>
            <a:r>
              <a:rPr lang="en-US" sz="3000" b="1" dirty="0" smtClean="0"/>
              <a:t>, Tian Qu </a:t>
            </a:r>
            <a:r>
              <a:rPr lang="en-US" sz="3000" b="1" baseline="30000" dirty="0" smtClean="0"/>
              <a:t>1</a:t>
            </a:r>
            <a:r>
              <a:rPr lang="en-US" sz="3000" b="1" dirty="0" smtClean="0"/>
              <a:t>, Joanna </a:t>
            </a:r>
            <a:r>
              <a:rPr lang="en-US" sz="3100" b="1" dirty="0" smtClean="0"/>
              <a:t>Black</a:t>
            </a:r>
            <a:r>
              <a:rPr lang="en-US" sz="3000" b="1" dirty="0" smtClean="0"/>
              <a:t> </a:t>
            </a:r>
            <a:r>
              <a:rPr lang="en-US" sz="3000" b="1" baseline="30000" dirty="0" smtClean="0"/>
              <a:t>1, 3, 4</a:t>
            </a:r>
            <a:r>
              <a:rPr lang="en-US" sz="3000" b="1" dirty="0" smtClean="0"/>
              <a:t>, Monica L Acosta</a:t>
            </a:r>
            <a:r>
              <a:rPr lang="en-US" sz="3000" b="1" baseline="30000" dirty="0" smtClean="0"/>
              <a:t>1, 3, 4</a:t>
            </a:r>
            <a:r>
              <a:rPr lang="en-US" sz="3000" b="1" dirty="0" smtClean="0"/>
              <a:t> </a:t>
            </a:r>
          </a:p>
          <a:p>
            <a:pPr marL="0" indent="0" algn="ctr">
              <a:buNone/>
            </a:pPr>
            <a:endParaRPr lang="en-NZ" dirty="0" smtClean="0"/>
          </a:p>
          <a:p>
            <a:pPr marL="0" indent="0" algn="ctr">
              <a:buNone/>
            </a:pPr>
            <a:r>
              <a:rPr lang="en-US" sz="2600" baseline="30000" dirty="0" smtClean="0"/>
              <a:t>1</a:t>
            </a:r>
            <a:r>
              <a:rPr lang="en-US" sz="2600" dirty="0" smtClean="0"/>
              <a:t> School of Optometry and Vision Science, Faculty of Medical and Health Sciences</a:t>
            </a:r>
            <a:endParaRPr lang="en-NZ" sz="2600" dirty="0" smtClean="0"/>
          </a:p>
          <a:p>
            <a:pPr marL="0" indent="0" algn="ctr">
              <a:buNone/>
            </a:pPr>
            <a:r>
              <a:rPr lang="en-US" sz="2600" baseline="30000" dirty="0" smtClean="0"/>
              <a:t>2</a:t>
            </a:r>
            <a:r>
              <a:rPr lang="en-US" sz="2600" dirty="0" smtClean="0"/>
              <a:t> Auckland Bioengineering Institute	</a:t>
            </a:r>
            <a:endParaRPr lang="en-NZ" sz="2600" dirty="0" smtClean="0"/>
          </a:p>
          <a:p>
            <a:pPr marL="0" indent="0" algn="ctr">
              <a:buNone/>
            </a:pPr>
            <a:r>
              <a:rPr lang="en-US" sz="2600" baseline="30000" dirty="0" smtClean="0"/>
              <a:t>3</a:t>
            </a:r>
            <a:r>
              <a:rPr lang="en-US" sz="2600" dirty="0" smtClean="0"/>
              <a:t> Centre for Brain Research</a:t>
            </a:r>
            <a:endParaRPr lang="en-NZ" sz="2600" dirty="0" smtClean="0"/>
          </a:p>
          <a:p>
            <a:pPr marL="0" indent="0" algn="ctr">
              <a:buNone/>
            </a:pPr>
            <a:r>
              <a:rPr lang="en-US" sz="2600" baseline="30000" dirty="0" smtClean="0"/>
              <a:t>4</a:t>
            </a:r>
            <a:r>
              <a:rPr lang="en-US" sz="2600" dirty="0" smtClean="0"/>
              <a:t> New Zealand National Eye Centre</a:t>
            </a:r>
            <a:endParaRPr lang="en-NZ" sz="2600" dirty="0" smtClean="0"/>
          </a:p>
          <a:p>
            <a:pPr marL="0" indent="0">
              <a:buNone/>
            </a:pPr>
            <a:endParaRPr lang="en-NZ" sz="2600" dirty="0"/>
          </a:p>
        </p:txBody>
      </p:sp>
    </p:spTree>
    <p:extLst>
      <p:ext uri="{BB962C8B-B14F-4D97-AF65-F5344CB8AC3E}">
        <p14:creationId xmlns:p14="http://schemas.microsoft.com/office/powerpoint/2010/main" val="51384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dirty="0" smtClean="0"/>
              <a:t>Procedures involving human participants have been approved by the University of Auckland Human Participants Ethics Committee (reference number 010966). </a:t>
            </a:r>
          </a:p>
          <a:p>
            <a:pPr marL="0" indent="0">
              <a:buNone/>
            </a:pPr>
            <a:endParaRPr lang="en-NZ" dirty="0"/>
          </a:p>
        </p:txBody>
      </p:sp>
    </p:spTree>
    <p:extLst>
      <p:ext uri="{BB962C8B-B14F-4D97-AF65-F5344CB8AC3E}">
        <p14:creationId xmlns:p14="http://schemas.microsoft.com/office/powerpoint/2010/main" val="358104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30" t="31674" r="52670" b="30940"/>
          <a:stretch/>
        </p:blipFill>
        <p:spPr>
          <a:xfrm>
            <a:off x="4213514" y="1772816"/>
            <a:ext cx="3539609" cy="4435714"/>
          </a:xfrm>
        </p:spPr>
      </p:pic>
      <p:sp>
        <p:nvSpPr>
          <p:cNvPr id="7" name="TextBox 6"/>
          <p:cNvSpPr txBox="1"/>
          <p:nvPr/>
        </p:nvSpPr>
        <p:spPr>
          <a:xfrm>
            <a:off x="-9301" y="0"/>
            <a:ext cx="3312368" cy="1754326"/>
          </a:xfrm>
          <a:prstGeom prst="rect">
            <a:avLst/>
          </a:prstGeom>
          <a:noFill/>
        </p:spPr>
        <p:txBody>
          <a:bodyPr wrap="square" rtlCol="0">
            <a:spAutoFit/>
          </a:bodyPr>
          <a:lstStyle/>
          <a:p>
            <a:r>
              <a:rPr lang="en-NZ" dirty="0" smtClean="0"/>
              <a:t>Filming of the measurement </a:t>
            </a:r>
            <a:r>
              <a:rPr lang="en-NZ" dirty="0" smtClean="0"/>
              <a:t>procedure: </a:t>
            </a:r>
            <a:r>
              <a:rPr lang="en-NZ" dirty="0" smtClean="0"/>
              <a:t>LC will measure subject’s pupil diameter </a:t>
            </a:r>
            <a:r>
              <a:rPr lang="en-NZ" dirty="0"/>
              <a:t>by </a:t>
            </a:r>
            <a:r>
              <a:rPr lang="en-NZ" dirty="0" err="1"/>
              <a:t>NeurOptics</a:t>
            </a:r>
            <a:r>
              <a:rPr lang="en-NZ" dirty="0"/>
              <a:t> </a:t>
            </a:r>
            <a:r>
              <a:rPr lang="en-NZ" dirty="0" err="1" smtClean="0"/>
              <a:t>pupillometer</a:t>
            </a:r>
            <a:r>
              <a:rPr lang="en-NZ" dirty="0" smtClean="0"/>
              <a:t>, in one of the optometry research clinic rooms. </a:t>
            </a:r>
            <a:endParaRPr lang="en-NZ" dirty="0"/>
          </a:p>
        </p:txBody>
      </p:sp>
    </p:spTree>
    <p:extLst>
      <p:ext uri="{BB962C8B-B14F-4D97-AF65-F5344CB8AC3E}">
        <p14:creationId xmlns:p14="http://schemas.microsoft.com/office/powerpoint/2010/main" val="33473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19530" y="2241038"/>
            <a:ext cx="3456384" cy="298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47038" y="3589845"/>
            <a:ext cx="2520280" cy="720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00"/>
              </a:solidFill>
            </a:endParaRPr>
          </a:p>
        </p:txBody>
      </p:sp>
      <p:sp>
        <p:nvSpPr>
          <p:cNvPr id="7" name="TextBox 6"/>
          <p:cNvSpPr txBox="1"/>
          <p:nvPr/>
        </p:nvSpPr>
        <p:spPr>
          <a:xfrm>
            <a:off x="2619530" y="1484784"/>
            <a:ext cx="3328876" cy="923330"/>
          </a:xfrm>
          <a:prstGeom prst="rect">
            <a:avLst/>
          </a:prstGeom>
          <a:noFill/>
        </p:spPr>
        <p:txBody>
          <a:bodyPr wrap="square" rtlCol="0">
            <a:spAutoFit/>
          </a:bodyPr>
          <a:lstStyle/>
          <a:p>
            <a:r>
              <a:rPr lang="en-NZ" dirty="0" smtClean="0"/>
              <a:t>Measurement of the horizontal visible iris diameter by slit lamp beam. </a:t>
            </a:r>
            <a:endParaRPr lang="en-NZ" dirty="0"/>
          </a:p>
        </p:txBody>
      </p:sp>
      <p:sp>
        <p:nvSpPr>
          <p:cNvPr id="8" name="TextBox 7"/>
          <p:cNvSpPr txBox="1"/>
          <p:nvPr/>
        </p:nvSpPr>
        <p:spPr>
          <a:xfrm>
            <a:off x="0" y="0"/>
            <a:ext cx="3312368" cy="923330"/>
          </a:xfrm>
          <a:prstGeom prst="rect">
            <a:avLst/>
          </a:prstGeom>
          <a:noFill/>
        </p:spPr>
        <p:txBody>
          <a:bodyPr wrap="square" rtlCol="0">
            <a:spAutoFit/>
          </a:bodyPr>
          <a:lstStyle/>
          <a:p>
            <a:r>
              <a:rPr lang="en-NZ" dirty="0" smtClean="0"/>
              <a:t>Filming: </a:t>
            </a:r>
            <a:r>
              <a:rPr lang="en-NZ" dirty="0" smtClean="0"/>
              <a:t>LC will examine subject’s horizontal visible iris diameter </a:t>
            </a:r>
            <a:r>
              <a:rPr lang="en-NZ" dirty="0"/>
              <a:t>by </a:t>
            </a:r>
            <a:r>
              <a:rPr lang="en-NZ" dirty="0" smtClean="0"/>
              <a:t>slit lamp. </a:t>
            </a:r>
            <a:endParaRPr lang="en-NZ" dirty="0"/>
          </a:p>
        </p:txBody>
      </p:sp>
    </p:spTree>
    <p:extLst>
      <p:ext uri="{BB962C8B-B14F-4D97-AF65-F5344CB8AC3E}">
        <p14:creationId xmlns:p14="http://schemas.microsoft.com/office/powerpoint/2010/main" val="32438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61" t="1495" r="41892" b="63988"/>
          <a:stretch/>
        </p:blipFill>
        <p:spPr>
          <a:xfrm>
            <a:off x="1763688" y="1562861"/>
            <a:ext cx="5184576" cy="4573652"/>
          </a:xfrm>
          <a:prstGeom prst="rect">
            <a:avLst/>
          </a:prstGeom>
        </p:spPr>
      </p:pic>
    </p:spTree>
    <p:extLst>
      <p:ext uri="{BB962C8B-B14F-4D97-AF65-F5344CB8AC3E}">
        <p14:creationId xmlns:p14="http://schemas.microsoft.com/office/powerpoint/2010/main" val="177125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7329" t="31107" r="2726" b="46234"/>
          <a:stretch/>
        </p:blipFill>
        <p:spPr>
          <a:xfrm>
            <a:off x="1979712" y="2204864"/>
            <a:ext cx="4600712" cy="2952328"/>
          </a:xfrm>
        </p:spPr>
      </p:pic>
      <p:sp>
        <p:nvSpPr>
          <p:cNvPr id="5" name="TextBox 4"/>
          <p:cNvSpPr txBox="1"/>
          <p:nvPr/>
        </p:nvSpPr>
        <p:spPr>
          <a:xfrm>
            <a:off x="0" y="0"/>
            <a:ext cx="3312368" cy="1754326"/>
          </a:xfrm>
          <a:prstGeom prst="rect">
            <a:avLst/>
          </a:prstGeom>
          <a:noFill/>
        </p:spPr>
        <p:txBody>
          <a:bodyPr wrap="square" rtlCol="0">
            <a:spAutoFit/>
          </a:bodyPr>
          <a:lstStyle/>
          <a:p>
            <a:r>
              <a:rPr lang="en-NZ" dirty="0" smtClean="0"/>
              <a:t>Filming of the </a:t>
            </a:r>
            <a:r>
              <a:rPr lang="en-NZ" dirty="0" err="1" smtClean="0"/>
              <a:t>Macbook</a:t>
            </a:r>
            <a:r>
              <a:rPr lang="en-NZ" dirty="0" smtClean="0"/>
              <a:t> Pro screen as IR video is being recorded, followed </a:t>
            </a:r>
            <a:r>
              <a:rPr lang="en-NZ" dirty="0"/>
              <a:t>by </a:t>
            </a:r>
            <a:r>
              <a:rPr lang="en-NZ" dirty="0" smtClean="0"/>
              <a:t>filming </a:t>
            </a:r>
            <a:r>
              <a:rPr lang="en-NZ" dirty="0"/>
              <a:t>of the computer screen as The </a:t>
            </a:r>
            <a:r>
              <a:rPr lang="en-NZ" dirty="0" err="1"/>
              <a:t>Matlab</a:t>
            </a:r>
            <a:r>
              <a:rPr lang="en-NZ" dirty="0"/>
              <a:t> program analyses the video frame by frame.</a:t>
            </a:r>
            <a:endParaRPr lang="en-NZ" dirty="0"/>
          </a:p>
        </p:txBody>
      </p:sp>
    </p:spTree>
    <p:extLst>
      <p:ext uri="{BB962C8B-B14F-4D97-AF65-F5344CB8AC3E}">
        <p14:creationId xmlns:p14="http://schemas.microsoft.com/office/powerpoint/2010/main" val="55895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07288" cy="1972816"/>
          </a:xfrm>
        </p:spPr>
        <p:txBody>
          <a:bodyPr/>
          <a:lstStyle/>
          <a:p>
            <a:pPr marL="0" indent="0" algn="ctr">
              <a:buNone/>
            </a:pPr>
            <a:r>
              <a:rPr lang="en-NZ" dirty="0" smtClean="0"/>
              <a:t>II. Pupil light reflex measurement in guinea pigs</a:t>
            </a:r>
            <a:endParaRPr lang="en-NZ" dirty="0"/>
          </a:p>
        </p:txBody>
      </p:sp>
    </p:spTree>
    <p:extLst>
      <p:ext uri="{BB962C8B-B14F-4D97-AF65-F5344CB8AC3E}">
        <p14:creationId xmlns:p14="http://schemas.microsoft.com/office/powerpoint/2010/main" val="23431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dirty="0" smtClean="0"/>
              <a:t>Procedures involving animal subjects have been approved by the University of Auckland Animal Ethics Committee (reference number 001138). </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135819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1908</Words>
  <Application>Microsoft Office PowerPoint</Application>
  <PresentationFormat>On-screen Show (4:3)</PresentationFormat>
  <Paragraphs>162</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Infrared videography coupled with smart phone LED light for the measurement of pupil light reflex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 differences at juvenile age </vt:lpstr>
      <vt:lpstr>Gender differences at juvenile age </vt:lpstr>
      <vt:lpstr>Age specific effect in female guinea pigs   </vt:lpstr>
      <vt:lpstr>Discussion</vt:lpstr>
      <vt:lpstr>Conclusion</vt:lpstr>
      <vt:lpstr>1,2,3,4University of Auckland </vt:lpstr>
    </vt:vector>
  </TitlesOfParts>
  <Company>The University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Chang</dc:creator>
  <cp:lastModifiedBy>Lily Chang</cp:lastModifiedBy>
  <cp:revision>40</cp:revision>
  <dcterms:created xsi:type="dcterms:W3CDTF">2015-06-22T22:18:33Z</dcterms:created>
  <dcterms:modified xsi:type="dcterms:W3CDTF">2015-06-23T05:14:18Z</dcterms:modified>
</cp:coreProperties>
</file>