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9" r:id="rId3"/>
    <p:sldId id="27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0099"/>
    <a:srgbClr val="0000FF"/>
    <a:srgbClr val="CC3300"/>
    <a:srgbClr val="00FF00"/>
    <a:srgbClr val="00FFFF"/>
    <a:srgbClr val="FF00FF"/>
    <a:srgbClr val="E6E6E6"/>
    <a:srgbClr val="DCDCDC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4" autoAdjust="0"/>
    <p:restoredTop sz="94660"/>
  </p:normalViewPr>
  <p:slideViewPr>
    <p:cSldViewPr snapToGrid="0">
      <p:cViewPr>
        <p:scale>
          <a:sx n="90" d="100"/>
          <a:sy n="90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97B86-8FFA-42D9-BF0D-695DAF3C6686}" type="datetimeFigureOut">
              <a:rPr kumimoji="1" lang="ja-JP" altLang="en-US" smtClean="0"/>
              <a:t>2015/5/1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07FD9-1AD7-4E67-9B94-181184E2AD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45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2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5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AEA9-B15F-4C37-98A4-46D93078D632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6775-DB2D-47FB-95AB-D5C682A1E2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775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B74F-551D-4FF4-96A5-4EF5AE651562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1019-4FE9-4CB3-A6F6-ECBCAA5DCA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927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553C-C2D2-4522-A497-D70D11C87C35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B726-5F67-49F3-AA1C-1F548BE2AB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336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4D70-D390-4CD6-A6FD-EB4BF26A87D7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33A9-85D0-41A7-9FCD-B94DB62022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240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757D-5715-427D-AB69-8628886D8E87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977A4-8B38-4A70-9B3A-388E529C0B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561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AC6A-3479-4ACB-9504-648F71966B6B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B143-4A8B-442D-AA46-5D93F1642D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001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6431-5F44-4BA2-A6AF-E8643727C4F2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0BEC-3686-4EC3-922E-36E8082567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511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47D4-6EA2-4534-B259-0000A98EC4B1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3C6C-BDEC-4B23-9E5D-97AE0479B5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F61B5-B877-40FA-9644-76A8AA363323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E00E-BB46-41A3-A80F-A2160F137E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5102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0A21-43C9-4A1F-A9F3-4DF5FA1D1264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5974-1EBA-400C-AE3E-1C1EFD8268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917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85ED-625A-4DBF-8182-6700645D952F}" type="datetimeFigureOut">
              <a:rPr lang="en-US" altLang="ja-JP"/>
              <a:pPr>
                <a:defRPr/>
              </a:pPr>
              <a:t>5/1/2015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0888-9037-4F90-83DE-59611DB061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680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0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5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6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3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4CFE-5481-4BBB-A515-26FE86CBE4A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C924-BFCF-462C-B7DF-0EE04197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7E672-5BA9-4890-9C27-6D2D1C747ACB}" type="datetimeFigureOut">
              <a:rPr lang="en-US" altLang="ja-JP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5/1/2015</a:t>
            </a:fld>
            <a:endParaRPr lang="en-US" altLang="ja-JP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FA1E2-073A-4403-A832-04DCD31F050C}" type="slidenum">
              <a:rPr lang="en-US" altLang="ja-JP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0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687" y="563525"/>
            <a:ext cx="2626243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 MALT: Facility Overview</a:t>
            </a:r>
            <a:endParaRPr lang="en-US" dirty="0"/>
          </a:p>
        </p:txBody>
      </p:sp>
      <p:pic>
        <p:nvPicPr>
          <p:cNvPr id="1029" name="Picture 5" descr="C:\Users\Wilde\Documents\Publications\JoVE NRA Technique\Photos\MALTover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7" y="1117523"/>
            <a:ext cx="67056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6995" y="5050465"/>
            <a:ext cx="1105786" cy="255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3140150" y="5507664"/>
            <a:ext cx="2122968" cy="4738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6" y="5981474"/>
            <a:ext cx="85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</a:rPr>
              <a:t>BL-1E</a:t>
            </a:r>
            <a:endParaRPr lang="en-US" sz="1600" b="1" dirty="0">
              <a:solidFill>
                <a:srgbClr val="990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2781" y="4728520"/>
            <a:ext cx="85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</a:rPr>
              <a:t>BL-2C</a:t>
            </a:r>
            <a:endParaRPr lang="en-US" sz="1600" b="1" dirty="0">
              <a:solidFill>
                <a:srgbClr val="9900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8031" y="4780839"/>
            <a:ext cx="1596650" cy="255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29888" y="2899720"/>
            <a:ext cx="85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</a:rPr>
              <a:t>BM-04</a:t>
            </a:r>
            <a:endParaRPr lang="en-US" sz="1600" b="1" dirty="0">
              <a:solidFill>
                <a:srgbClr val="9900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561" y="3505776"/>
            <a:ext cx="85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</a:rPr>
              <a:t>BM-04</a:t>
            </a:r>
            <a:endParaRPr lang="en-US" sz="1600" b="1" dirty="0">
              <a:solidFill>
                <a:srgbClr val="99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6" y="3991904"/>
            <a:ext cx="85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</a:rPr>
              <a:t>FC-04</a:t>
            </a:r>
            <a:endParaRPr lang="en-US" sz="16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86015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 High voltage power supply</a:t>
            </a:r>
            <a:endParaRPr lang="en-US" dirty="0"/>
          </a:p>
        </p:txBody>
      </p:sp>
      <p:pic>
        <p:nvPicPr>
          <p:cNvPr id="7170" name="Picture 2" descr="C:\Users\Wilde\Documents\Publications\JoVE NRA Technique\Photos\9 High voltage power supply (beam deflecto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0" y="2232836"/>
            <a:ext cx="7971820" cy="24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8352" y="563525"/>
            <a:ext cx="344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(electrostatic ion beam deflection)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65613" y="1146510"/>
            <a:ext cx="413236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(lab member will set parameter in Step 2.3.2)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471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934586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 </a:t>
            </a:r>
            <a:r>
              <a:rPr lang="en-US" dirty="0" smtClean="0">
                <a:solidFill>
                  <a:srgbClr val="FFFF00"/>
                </a:solidFill>
              </a:rPr>
              <a:t>Control Panel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Wilde\Documents\Publications\JoVE NRA Technique\Photos\10 Control Pa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32" y="563525"/>
            <a:ext cx="3717363" cy="61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671" y="1582444"/>
            <a:ext cx="321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(lab member will perform parameter changes in Steps 2.3.4, 2.3.5, 3.9, 3.10, 4.3, and 5.1.)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504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93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 Control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Wilde\Documents\Publications\JoVE NRA Technique\Photos\11 Control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95" y="1058773"/>
            <a:ext cx="7109232" cy="55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6334" y="594303"/>
            <a:ext cx="243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(computer screen)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65742" y="223165"/>
            <a:ext cx="616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(lab member will perform parameter change (open FC04) in Step 2.3.5)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93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 Beam Profile Monitor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Wilde\Documents\Experimental\NRA\MALT\1E Beamline\BPM Monitor\P108-BPM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61" y="2129336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6334" y="594303"/>
            <a:ext cx="243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(Oscilloscope)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61236" y="1252835"/>
            <a:ext cx="7262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(will visualize changes of the ion beam profile when lab member performs ion beam focusing onto the target in Step 3.10)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2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934586" cy="36933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13 Current Integrator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Wilde\Documents\Publications\JoVE NRA Technique\Photos\13 Current Integ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12" y="563525"/>
            <a:ext cx="4032000" cy="57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671" y="1550546"/>
            <a:ext cx="293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(lab member will switch from STANDBY to OPERATION mode in Step 2.3.4)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418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93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14 TV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Screen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8" name="Picture 4" descr="C:\Users\Wilde\Pictures\At Work\1E Beamline\Beam profile on monitor (TV scree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7" y="1350040"/>
            <a:ext cx="5957841" cy="44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3349" y="594303"/>
            <a:ext cx="539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(Ion beam profile on quartz plate monitor in UHV chamber, seen as camera image on TV screen)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03497" y="6101282"/>
            <a:ext cx="699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(will visualize ion beam profile changes when a lab member performs beam focusing operations in Steps 2.3.5, )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7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934586" cy="369332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 BL-2C Chamber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1" name="Picture 3" descr="C:\Users\Wilde\Documents\Publications\JoVE NRA Technique\Photos\BL-2C Manipula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/>
          <a:stretch/>
        </p:blipFill>
        <p:spPr bwMode="auto">
          <a:xfrm>
            <a:off x="5220586" y="563524"/>
            <a:ext cx="3410920" cy="534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Wilde\Documents\Publications\JoVE NRA Technique\Photos\BL-2C Chamber, outs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5"/>
          <a:stretch/>
        </p:blipFill>
        <p:spPr bwMode="auto">
          <a:xfrm>
            <a:off x="414669" y="2211571"/>
            <a:ext cx="4390879" cy="3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671" y="5994522"/>
            <a:ext cx="243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(Chamber, outside)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220586" y="6006275"/>
            <a:ext cx="3073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(Manipulator, transfer tube)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4671" y="1135877"/>
            <a:ext cx="447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(lab member will perform actions in Steps 3.1, 3.2, 3.5, 3.7)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1539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93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16 Preparation table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Wilde\Documents\Publications\JoVE NRA Technique\Photos\16 Preparation 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2" y="1556101"/>
            <a:ext cx="7460697" cy="43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3713" y="561719"/>
            <a:ext cx="497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(lab member will perform actions in Steps 3.3 and 3.4)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93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17 Measurement PC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4338" name="Picture 2" descr="C:\Users\Wilde\Documents\Publications\JoVE NRA Technique\Photos\17 Measurement PC (screensho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8"/>
          <a:stretch/>
        </p:blipFill>
        <p:spPr bwMode="auto">
          <a:xfrm>
            <a:off x="680484" y="1233374"/>
            <a:ext cx="7684202" cy="47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8093" y="583669"/>
            <a:ext cx="5078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(homebuilt data acquisition software, screen shot)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8615" y="6196975"/>
            <a:ext cx="6981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(lab member will perform parameter changes in Steps 4.6, 4.7, 5.2, and 5.4)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8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687" y="563525"/>
            <a:ext cx="31685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smtClean="0"/>
              <a:t>BL-1E UHV </a:t>
            </a:r>
            <a:r>
              <a:rPr lang="en-US" dirty="0"/>
              <a:t>chamber, outside</a:t>
            </a:r>
          </a:p>
        </p:txBody>
      </p:sp>
      <p:pic>
        <p:nvPicPr>
          <p:cNvPr id="1027" name="Picture 3" descr="C:\Users\Wilde\Pictures\At Work\1E Beamline\JoVE\1 BL-1E UHV cha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" y="1236656"/>
            <a:ext cx="3672000" cy="52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lde\Documents\Publications\JoVE NRA Technique\Photos\BL-1E UHV Manipulator &amp; View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33" y="1236656"/>
            <a:ext cx="3780322" cy="52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8539" y="854521"/>
            <a:ext cx="2639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UHV Manipulator &amp; Viewport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88688" y="394248"/>
            <a:ext cx="347307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(lab member will perform actions here)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381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688" y="563525"/>
            <a:ext cx="2434856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UHV </a:t>
            </a:r>
            <a:r>
              <a:rPr lang="en-US" dirty="0"/>
              <a:t>chamber, </a:t>
            </a:r>
            <a:r>
              <a:rPr lang="en-US" dirty="0" smtClean="0"/>
              <a:t>inside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05" y="563524"/>
            <a:ext cx="4381331" cy="5837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88" y="1247921"/>
            <a:ext cx="2583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(seen through viewport)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Position (x, y, z) and rotation angle manipulations </a:t>
            </a:r>
            <a:r>
              <a:rPr lang="en-US" sz="1600" dirty="0"/>
              <a:t>of the sample </a:t>
            </a:r>
            <a:r>
              <a:rPr lang="en-US" sz="1600" dirty="0" smtClean="0"/>
              <a:t>as well as </a:t>
            </a:r>
            <a:r>
              <a:rPr lang="en-US" sz="1600" dirty="0"/>
              <a:t>the flashing of a filament heater behind the </a:t>
            </a:r>
            <a:r>
              <a:rPr lang="en-US" sz="1600" dirty="0" smtClean="0"/>
              <a:t>sample upon heating and annealing can be seen.</a:t>
            </a:r>
          </a:p>
          <a:p>
            <a:endParaRPr lang="en-US" sz="1600" dirty="0"/>
          </a:p>
          <a:p>
            <a:r>
              <a:rPr lang="en-US" sz="1600" dirty="0" smtClean="0"/>
              <a:t>(Steps 2.2.1,  2.2.5, 2.3.1)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152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688" y="563525"/>
            <a:ext cx="2434856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 UHV Pressure gauge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39" y="1329578"/>
            <a:ext cx="7028121" cy="5003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623" y="487973"/>
            <a:ext cx="522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(displays pressure change when lab member performs </a:t>
            </a:r>
            <a:r>
              <a:rPr lang="en-US" sz="1600" dirty="0"/>
              <a:t>gas </a:t>
            </a:r>
            <a:r>
              <a:rPr lang="en-US" sz="1600" dirty="0" smtClean="0"/>
              <a:t>introduction into the UHV chamber, Steps 2.2.2) and 2.2.5)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508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688" y="563525"/>
            <a:ext cx="243485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 Ion gun controller</a:t>
            </a:r>
            <a:endParaRPr lang="en-US" dirty="0"/>
          </a:p>
        </p:txBody>
      </p:sp>
      <p:pic>
        <p:nvPicPr>
          <p:cNvPr id="2050" name="Picture 2" descr="C:\Users\Wilde\Documents\Publications\JoVE NRA Technique\Photos\4 Ion gun controll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b="3558"/>
          <a:stretch/>
        </p:blipFill>
        <p:spPr bwMode="auto">
          <a:xfrm>
            <a:off x="616688" y="1860698"/>
            <a:ext cx="7740000" cy="21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6726" y="553736"/>
            <a:ext cx="5049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(lab member will set parameters in Steps 2.2.1 and 2.2.2)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20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688" y="563525"/>
            <a:ext cx="243485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 Digital tester</a:t>
            </a:r>
            <a:endParaRPr lang="en-US" dirty="0"/>
          </a:p>
        </p:txBody>
      </p:sp>
      <p:pic>
        <p:nvPicPr>
          <p:cNvPr id="3074" name="Picture 2" descr="C:\Users\Wilde\Documents\Publications\JoVE NRA Technique\Photos\5 Digital Te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97" y="563525"/>
            <a:ext cx="4180330" cy="59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689" y="1521299"/>
            <a:ext cx="243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(will indicate change of </a:t>
            </a:r>
            <a:r>
              <a:rPr lang="en-US" sz="1600" dirty="0"/>
              <a:t>sputter current and </a:t>
            </a:r>
            <a:r>
              <a:rPr lang="en-US" sz="1600" dirty="0" smtClean="0"/>
              <a:t>sample temperature when lab member sets parameters in Steps 2.2.2 and 2.2.5)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3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69" y="563525"/>
            <a:ext cx="2849525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ighlight>
                  <a:srgbClr val="00FF00"/>
                </a:highlight>
                <a:ea typeface="MS Mincho"/>
                <a:cs typeface="Courier New"/>
              </a:rPr>
              <a:t>6 High </a:t>
            </a:r>
            <a:r>
              <a:rPr lang="en-US" dirty="0">
                <a:highlight>
                  <a:srgbClr val="00FF00"/>
                </a:highlight>
                <a:ea typeface="MS Mincho"/>
                <a:cs typeface="Courier New"/>
              </a:rPr>
              <a:t>voltage power supply</a:t>
            </a:r>
            <a:endParaRPr lang="en-US" dirty="0"/>
          </a:p>
        </p:txBody>
      </p:sp>
      <p:pic>
        <p:nvPicPr>
          <p:cNvPr id="4098" name="Picture 2" descr="C:\Users\Wilde\Documents\Publications\JoVE NRA Technique\Photos\6 High voltage power supply (sample bia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9" y="1484016"/>
            <a:ext cx="8346559" cy="41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6334" y="594303"/>
            <a:ext cx="243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(sample bias)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14669" y="5901913"/>
            <a:ext cx="5049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(lab member will set parameter in Step 2.2.4)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3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75383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 Filament heater supply</a:t>
            </a:r>
            <a:endParaRPr lang="en-US" dirty="0"/>
          </a:p>
        </p:txBody>
      </p:sp>
      <p:pic>
        <p:nvPicPr>
          <p:cNvPr id="5122" name="Picture 2" descr="C:\Users\Wilde\Documents\Publications\JoVE NRA Technique\Photos\7 Filament heater supp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77" y="1380427"/>
            <a:ext cx="5447575" cy="4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3713" y="561719"/>
            <a:ext cx="497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(lab member will set parameter in Step 2.2.5)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028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70" y="563525"/>
            <a:ext cx="2753832" cy="369332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 LEED, Screen &amp; Controller</a:t>
            </a:r>
            <a:endParaRPr lang="en-US" dirty="0"/>
          </a:p>
        </p:txBody>
      </p:sp>
      <p:pic>
        <p:nvPicPr>
          <p:cNvPr id="6146" name="Picture 2" descr="C:\Users\Wilde\Documents\Publications\JoVE NRA Technique\Photos\8 LEED Controll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"/>
          <a:stretch/>
        </p:blipFill>
        <p:spPr bwMode="auto">
          <a:xfrm>
            <a:off x="414670" y="2836567"/>
            <a:ext cx="7581014" cy="38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lde\Documents\Publications\JoVE NRA Technique\Pd(110)-LEED (940x102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47" y="563525"/>
            <a:ext cx="2038637" cy="22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670" y="1178407"/>
            <a:ext cx="4976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(lab member will set controller parameters in Step 2.2.6,</a:t>
            </a:r>
          </a:p>
          <a:p>
            <a:endParaRPr lang="en-US" sz="1600" dirty="0"/>
          </a:p>
          <a:p>
            <a:r>
              <a:rPr lang="en-US" sz="1600" dirty="0" smtClean="0"/>
              <a:t>advance LEED optics at 1E UHV chamber towards sample,</a:t>
            </a:r>
          </a:p>
          <a:p>
            <a:endParaRPr lang="en-US" sz="1600" dirty="0"/>
          </a:p>
          <a:p>
            <a:r>
              <a:rPr lang="en-US" sz="1600" dirty="0" smtClean="0"/>
              <a:t>LEED pattern appears on Screen (Fig. 3)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135525" y="563525"/>
            <a:ext cx="82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3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453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Wilde</dc:creator>
  <cp:lastModifiedBy>Markus Wilde</cp:lastModifiedBy>
  <cp:revision>55</cp:revision>
  <cp:lastPrinted>2015-03-19T02:33:42Z</cp:lastPrinted>
  <dcterms:created xsi:type="dcterms:W3CDTF">2014-07-28T05:36:25Z</dcterms:created>
  <dcterms:modified xsi:type="dcterms:W3CDTF">2015-05-01T12:19:38Z</dcterms:modified>
</cp:coreProperties>
</file>