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clrMru>
    <a:srgbClr val="F932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78" autoAdjust="0"/>
  </p:normalViewPr>
  <p:slideViewPr>
    <p:cSldViewPr snapToGrid="0" snapToObjects="1">
      <p:cViewPr>
        <p:scale>
          <a:sx n="68" d="100"/>
          <a:sy n="68" d="100"/>
        </p:scale>
        <p:origin x="-1736" y="-1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6FCA73-978F-7E4A-8B7A-377860303E1F}" type="datetimeFigureOut">
              <a:rPr lang="en-US" smtClean="0"/>
              <a:t>4/6/15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59F69D-D654-8043-939E-879C1A8A5BE9}" type="slidenum">
              <a:rPr lang="en-US" smtClean="0"/>
              <a:t>‹#›</a:t>
            </a:fld>
            <a:endParaRPr lang="en-US"/>
          </a:p>
        </p:txBody>
      </p:sp>
    </p:spTree>
    <p:extLst>
      <p:ext uri="{BB962C8B-B14F-4D97-AF65-F5344CB8AC3E}">
        <p14:creationId xmlns:p14="http://schemas.microsoft.com/office/powerpoint/2010/main" val="33408711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Narrative: </a:t>
            </a:r>
          </a:p>
          <a:p>
            <a:r>
              <a:rPr lang="en-US" sz="1200" kern="1200" dirty="0" smtClean="0">
                <a:solidFill>
                  <a:schemeClr val="tx1"/>
                </a:solidFill>
                <a:effectLst/>
                <a:latin typeface="+mn-lt"/>
                <a:ea typeface="+mn-ea"/>
                <a:cs typeface="+mn-cs"/>
              </a:rPr>
              <a:t>The overall goal of this procedure is to characterize the composition of extracellular matrices from tissues by mass spectrometry. </a:t>
            </a:r>
          </a:p>
          <a:p>
            <a:endParaRPr lang="en-US" dirty="0" smtClean="0"/>
          </a:p>
          <a:p>
            <a:r>
              <a:rPr lang="en-US" dirty="0" smtClean="0"/>
              <a:t>This is accomplished by first disrupting tissue. </a:t>
            </a:r>
            <a:r>
              <a:rPr lang="en-US" b="1" dirty="0" smtClean="0"/>
              <a:t>(P1)</a:t>
            </a:r>
            <a:endParaRPr lang="en-US" dirty="0" smtClean="0"/>
          </a:p>
          <a:p>
            <a:r>
              <a:rPr lang="en-US" dirty="0" smtClean="0"/>
              <a:t> </a:t>
            </a:r>
          </a:p>
          <a:p>
            <a:r>
              <a:rPr lang="en-US" dirty="0" smtClean="0"/>
              <a:t>The second step is to </a:t>
            </a:r>
            <a:r>
              <a:rPr lang="en-US" dirty="0" err="1" smtClean="0"/>
              <a:t>decellularizing</a:t>
            </a:r>
            <a:r>
              <a:rPr lang="en-US" dirty="0" smtClean="0"/>
              <a:t> the tissue to enrich for extracellular matrix proteins while concomitantly depleting intracellular components. </a:t>
            </a:r>
            <a:r>
              <a:rPr lang="en-US" b="1" dirty="0" smtClean="0"/>
              <a:t>(P2)</a:t>
            </a:r>
            <a:endParaRPr lang="en-US" dirty="0" smtClean="0"/>
          </a:p>
          <a:p>
            <a:r>
              <a:rPr lang="en-US" dirty="0" smtClean="0"/>
              <a:t> </a:t>
            </a:r>
          </a:p>
          <a:p>
            <a:r>
              <a:rPr lang="en-US" dirty="0" smtClean="0"/>
              <a:t>Next, the. </a:t>
            </a:r>
            <a:r>
              <a:rPr lang="en-US" b="1" dirty="0" smtClean="0"/>
              <a:t>(P3) </a:t>
            </a:r>
            <a:r>
              <a:rPr lang="en-US" dirty="0" smtClean="0"/>
              <a:t>ECM-enriched protein sample is denatured.</a:t>
            </a:r>
          </a:p>
          <a:p>
            <a:r>
              <a:rPr lang="en-US" dirty="0" smtClean="0"/>
              <a:t> </a:t>
            </a:r>
          </a:p>
          <a:p>
            <a:r>
              <a:rPr lang="en-US" dirty="0" smtClean="0"/>
              <a:t>In the final step, the denatured ECM-enriched protein sample is </a:t>
            </a:r>
            <a:r>
              <a:rPr lang="en-US" dirty="0" err="1" smtClean="0"/>
              <a:t>deglycosylated</a:t>
            </a:r>
            <a:r>
              <a:rPr lang="en-US" dirty="0" smtClean="0"/>
              <a:t> and digested into peptides.</a:t>
            </a:r>
            <a:r>
              <a:rPr lang="en-US" b="1" dirty="0" smtClean="0"/>
              <a:t> (P4)</a:t>
            </a:r>
            <a:endParaRPr lang="en-US" dirty="0" smtClean="0"/>
          </a:p>
          <a:p>
            <a:r>
              <a:rPr lang="en-US" dirty="0" smtClean="0"/>
              <a:t> </a:t>
            </a:r>
          </a:p>
          <a:p>
            <a:r>
              <a:rPr lang="en-US" dirty="0" smtClean="0"/>
              <a:t>Western blot analysis is used to monitor the quality of the decellularization and ECM protein enrichment. Ultimately, analysis by mass spectrometry of the peptides obtained will permit the characterization of the composition of the ECM of the tissue studied. </a:t>
            </a:r>
            <a:r>
              <a:rPr lang="en-US" b="1" dirty="0" smtClean="0"/>
              <a:t>(P5)</a:t>
            </a:r>
            <a:endParaRPr lang="en-US" dirty="0" smtClean="0"/>
          </a:p>
          <a:p>
            <a:endParaRPr lang="en-US" dirty="0"/>
          </a:p>
        </p:txBody>
      </p:sp>
      <p:sp>
        <p:nvSpPr>
          <p:cNvPr id="4" name="Slide Number Placeholder 3"/>
          <p:cNvSpPr>
            <a:spLocks noGrp="1"/>
          </p:cNvSpPr>
          <p:nvPr>
            <p:ph type="sldNum" sz="quarter" idx="10"/>
          </p:nvPr>
        </p:nvSpPr>
        <p:spPr/>
        <p:txBody>
          <a:bodyPr/>
          <a:lstStyle/>
          <a:p>
            <a:fld id="{9359F69D-D654-8043-939E-879C1A8A5BE9}" type="slidenum">
              <a:rPr lang="en-US" smtClean="0"/>
              <a:t>1</a:t>
            </a:fld>
            <a:endParaRPr lang="en-US"/>
          </a:p>
        </p:txBody>
      </p:sp>
    </p:spTree>
    <p:extLst>
      <p:ext uri="{BB962C8B-B14F-4D97-AF65-F5344CB8AC3E}">
        <p14:creationId xmlns:p14="http://schemas.microsoft.com/office/powerpoint/2010/main" val="1486170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83754D-5BEF-7E4A-A5C5-C744294E70F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2099315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83754D-5BEF-7E4A-A5C5-C744294E70F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158960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83754D-5BEF-7E4A-A5C5-C744294E70F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985700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83754D-5BEF-7E4A-A5C5-C744294E70F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4114972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3754D-5BEF-7E4A-A5C5-C744294E70F0}" type="datetimeFigureOut">
              <a:rPr lang="en-US" smtClean="0"/>
              <a:t>4/6/15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797025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83754D-5BEF-7E4A-A5C5-C744294E70F0}" type="datetimeFigureOut">
              <a:rPr lang="en-US" smtClean="0"/>
              <a:t>4/6/15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3606715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83754D-5BEF-7E4A-A5C5-C744294E70F0}" type="datetimeFigureOut">
              <a:rPr lang="en-US" smtClean="0"/>
              <a:t>4/6/15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4256633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83754D-5BEF-7E4A-A5C5-C744294E70F0}" type="datetimeFigureOut">
              <a:rPr lang="en-US" smtClean="0"/>
              <a:t>4/6/15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1990379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3754D-5BEF-7E4A-A5C5-C744294E70F0}" type="datetimeFigureOut">
              <a:rPr lang="en-US" smtClean="0"/>
              <a:t>4/6/15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2832591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3754D-5BEF-7E4A-A5C5-C744294E70F0}" type="datetimeFigureOut">
              <a:rPr lang="en-US" smtClean="0"/>
              <a:t>4/6/15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697983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3754D-5BEF-7E4A-A5C5-C744294E70F0}" type="datetimeFigureOut">
              <a:rPr lang="en-US" smtClean="0"/>
              <a:t>4/6/15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C329D-E8DD-F445-A816-6F26CFBE9DB9}" type="slidenum">
              <a:rPr lang="en-US" smtClean="0"/>
              <a:t>‹#›</a:t>
            </a:fld>
            <a:endParaRPr lang="en-US"/>
          </a:p>
        </p:txBody>
      </p:sp>
    </p:spTree>
    <p:extLst>
      <p:ext uri="{BB962C8B-B14F-4D97-AF65-F5344CB8AC3E}">
        <p14:creationId xmlns:p14="http://schemas.microsoft.com/office/powerpoint/2010/main" val="31632705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3754D-5BEF-7E4A-A5C5-C744294E70F0}" type="datetimeFigureOut">
              <a:rPr lang="en-US" smtClean="0"/>
              <a:t>4/6/15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C329D-E8DD-F445-A816-6F26CFBE9DB9}" type="slidenum">
              <a:rPr lang="en-US" smtClean="0"/>
              <a:t>‹#›</a:t>
            </a:fld>
            <a:endParaRPr lang="en-US"/>
          </a:p>
        </p:txBody>
      </p:sp>
    </p:spTree>
    <p:extLst>
      <p:ext uri="{BB962C8B-B14F-4D97-AF65-F5344CB8AC3E}">
        <p14:creationId xmlns:p14="http://schemas.microsoft.com/office/powerpoint/2010/main" val="719608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 name="Group 3"/>
          <p:cNvGrpSpPr>
            <a:grpSpLocks/>
          </p:cNvGrpSpPr>
          <p:nvPr/>
        </p:nvGrpSpPr>
        <p:grpSpPr bwMode="auto">
          <a:xfrm>
            <a:off x="270058" y="765534"/>
            <a:ext cx="1597391" cy="1355449"/>
            <a:chOff x="1876" y="1235"/>
            <a:chExt cx="1978" cy="1893"/>
          </a:xfrm>
        </p:grpSpPr>
        <p:grpSp>
          <p:nvGrpSpPr>
            <p:cNvPr id="106" name="Group 4"/>
            <p:cNvGrpSpPr>
              <a:grpSpLocks/>
            </p:cNvGrpSpPr>
            <p:nvPr/>
          </p:nvGrpSpPr>
          <p:grpSpPr bwMode="auto">
            <a:xfrm>
              <a:off x="1876" y="1235"/>
              <a:ext cx="1978" cy="1893"/>
              <a:chOff x="1876" y="1235"/>
              <a:chExt cx="1978" cy="1893"/>
            </a:xfrm>
          </p:grpSpPr>
          <p:sp>
            <p:nvSpPr>
              <p:cNvPr id="419" name="Freeform 5"/>
              <p:cNvSpPr>
                <a:spLocks/>
              </p:cNvSpPr>
              <p:nvPr/>
            </p:nvSpPr>
            <p:spPr bwMode="auto">
              <a:xfrm>
                <a:off x="1876" y="1325"/>
                <a:ext cx="968" cy="1750"/>
              </a:xfrm>
              <a:custGeom>
                <a:avLst/>
                <a:gdLst>
                  <a:gd name="T0" fmla="*/ 4567 w 387"/>
                  <a:gd name="T1" fmla="*/ 115 h 656"/>
                  <a:gd name="T2" fmla="*/ 5493 w 387"/>
                  <a:gd name="T3" fmla="*/ 3359 h 656"/>
                  <a:gd name="T4" fmla="*/ 5993 w 387"/>
                  <a:gd name="T5" fmla="*/ 6456 h 656"/>
                  <a:gd name="T6" fmla="*/ 5963 w 387"/>
                  <a:gd name="T7" fmla="*/ 7080 h 656"/>
                  <a:gd name="T8" fmla="*/ 5775 w 387"/>
                  <a:gd name="T9" fmla="*/ 9345 h 656"/>
                  <a:gd name="T10" fmla="*/ 2804 w 387"/>
                  <a:gd name="T11" fmla="*/ 11428 h 656"/>
                  <a:gd name="T12" fmla="*/ 2376 w 387"/>
                  <a:gd name="T13" fmla="*/ 11466 h 656"/>
                  <a:gd name="T14" fmla="*/ 2284 w 387"/>
                  <a:gd name="T15" fmla="*/ 11450 h 656"/>
                  <a:gd name="T16" fmla="*/ 2209 w 387"/>
                  <a:gd name="T17" fmla="*/ 11487 h 656"/>
                  <a:gd name="T18" fmla="*/ 333 w 387"/>
                  <a:gd name="T19" fmla="*/ 11770 h 656"/>
                  <a:gd name="T20" fmla="*/ 363 w 387"/>
                  <a:gd name="T21" fmla="*/ 6875 h 656"/>
                  <a:gd name="T22" fmla="*/ 425 w 387"/>
                  <a:gd name="T23" fmla="*/ 6704 h 656"/>
                  <a:gd name="T24" fmla="*/ 688 w 387"/>
                  <a:gd name="T25" fmla="*/ 5295 h 656"/>
                  <a:gd name="T26" fmla="*/ 1063 w 387"/>
                  <a:gd name="T27" fmla="*/ 4028 h 656"/>
                  <a:gd name="T28" fmla="*/ 2709 w 387"/>
                  <a:gd name="T29" fmla="*/ 1403 h 656"/>
                  <a:gd name="T30" fmla="*/ 4567 w 387"/>
                  <a:gd name="T31" fmla="*/ 115 h 6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87" h="656">
                    <a:moveTo>
                      <a:pt x="292" y="6"/>
                    </a:moveTo>
                    <a:cubicBezTo>
                      <a:pt x="335" y="13"/>
                      <a:pt x="376" y="67"/>
                      <a:pt x="351" y="177"/>
                    </a:cubicBezTo>
                    <a:cubicBezTo>
                      <a:pt x="369" y="222"/>
                      <a:pt x="385" y="289"/>
                      <a:pt x="383" y="340"/>
                    </a:cubicBezTo>
                    <a:cubicBezTo>
                      <a:pt x="382" y="363"/>
                      <a:pt x="381" y="373"/>
                      <a:pt x="381" y="373"/>
                    </a:cubicBezTo>
                    <a:cubicBezTo>
                      <a:pt x="385" y="402"/>
                      <a:pt x="387" y="463"/>
                      <a:pt x="369" y="492"/>
                    </a:cubicBezTo>
                    <a:cubicBezTo>
                      <a:pt x="352" y="522"/>
                      <a:pt x="301" y="595"/>
                      <a:pt x="179" y="602"/>
                    </a:cubicBezTo>
                    <a:cubicBezTo>
                      <a:pt x="169" y="602"/>
                      <a:pt x="161" y="603"/>
                      <a:pt x="152" y="604"/>
                    </a:cubicBezTo>
                    <a:cubicBezTo>
                      <a:pt x="150" y="604"/>
                      <a:pt x="148" y="603"/>
                      <a:pt x="146" y="603"/>
                    </a:cubicBezTo>
                    <a:cubicBezTo>
                      <a:pt x="144" y="603"/>
                      <a:pt x="143" y="605"/>
                      <a:pt x="141" y="605"/>
                    </a:cubicBezTo>
                    <a:cubicBezTo>
                      <a:pt x="50" y="619"/>
                      <a:pt x="29" y="656"/>
                      <a:pt x="21" y="620"/>
                    </a:cubicBezTo>
                    <a:cubicBezTo>
                      <a:pt x="12" y="580"/>
                      <a:pt x="0" y="411"/>
                      <a:pt x="23" y="362"/>
                    </a:cubicBezTo>
                    <a:cubicBezTo>
                      <a:pt x="25" y="358"/>
                      <a:pt x="27" y="353"/>
                      <a:pt x="27" y="353"/>
                    </a:cubicBezTo>
                    <a:cubicBezTo>
                      <a:pt x="28" y="338"/>
                      <a:pt x="34" y="286"/>
                      <a:pt x="44" y="279"/>
                    </a:cubicBezTo>
                    <a:cubicBezTo>
                      <a:pt x="45" y="266"/>
                      <a:pt x="51" y="244"/>
                      <a:pt x="68" y="212"/>
                    </a:cubicBezTo>
                    <a:cubicBezTo>
                      <a:pt x="86" y="179"/>
                      <a:pt x="126" y="118"/>
                      <a:pt x="173" y="74"/>
                    </a:cubicBezTo>
                    <a:cubicBezTo>
                      <a:pt x="220" y="29"/>
                      <a:pt x="250" y="0"/>
                      <a:pt x="292" y="6"/>
                    </a:cubicBezTo>
                    <a:close/>
                  </a:path>
                </a:pathLst>
              </a:custGeom>
              <a:solidFill>
                <a:srgbClr val="E1C0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0" name="Freeform 6"/>
              <p:cNvSpPr>
                <a:spLocks/>
              </p:cNvSpPr>
              <p:nvPr/>
            </p:nvSpPr>
            <p:spPr bwMode="auto">
              <a:xfrm>
                <a:off x="2931" y="1243"/>
                <a:ext cx="923" cy="1837"/>
              </a:xfrm>
              <a:custGeom>
                <a:avLst/>
                <a:gdLst>
                  <a:gd name="T0" fmla="*/ 1176 w 369"/>
                  <a:gd name="T1" fmla="*/ 776 h 689"/>
                  <a:gd name="T2" fmla="*/ 583 w 369"/>
                  <a:gd name="T3" fmla="*/ 3695 h 689"/>
                  <a:gd name="T4" fmla="*/ 188 w 369"/>
                  <a:gd name="T5" fmla="*/ 6276 h 689"/>
                  <a:gd name="T6" fmla="*/ 708 w 369"/>
                  <a:gd name="T7" fmla="*/ 7825 h 689"/>
                  <a:gd name="T8" fmla="*/ 1813 w 369"/>
                  <a:gd name="T9" fmla="*/ 9625 h 689"/>
                  <a:gd name="T10" fmla="*/ 1801 w 369"/>
                  <a:gd name="T11" fmla="*/ 11409 h 689"/>
                  <a:gd name="T12" fmla="*/ 2679 w 369"/>
                  <a:gd name="T13" fmla="*/ 11771 h 689"/>
                  <a:gd name="T14" fmla="*/ 3492 w 369"/>
                  <a:gd name="T15" fmla="*/ 12184 h 689"/>
                  <a:gd name="T16" fmla="*/ 5525 w 369"/>
                  <a:gd name="T17" fmla="*/ 12910 h 689"/>
                  <a:gd name="T18" fmla="*/ 5776 w 369"/>
                  <a:gd name="T19" fmla="*/ 9156 h 689"/>
                  <a:gd name="T20" fmla="*/ 5651 w 369"/>
                  <a:gd name="T21" fmla="*/ 7919 h 689"/>
                  <a:gd name="T22" fmla="*/ 5663 w 369"/>
                  <a:gd name="T23" fmla="*/ 7735 h 689"/>
                  <a:gd name="T24" fmla="*/ 4850 w 369"/>
                  <a:gd name="T25" fmla="*/ 4151 h 689"/>
                  <a:gd name="T26" fmla="*/ 1176 w 369"/>
                  <a:gd name="T27" fmla="*/ 776 h 6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69" h="689">
                    <a:moveTo>
                      <a:pt x="75" y="41"/>
                    </a:moveTo>
                    <a:cubicBezTo>
                      <a:pt x="50" y="55"/>
                      <a:pt x="25" y="79"/>
                      <a:pt x="37" y="195"/>
                    </a:cubicBezTo>
                    <a:cubicBezTo>
                      <a:pt x="29" y="204"/>
                      <a:pt x="0" y="262"/>
                      <a:pt x="12" y="331"/>
                    </a:cubicBezTo>
                    <a:cubicBezTo>
                      <a:pt x="23" y="401"/>
                      <a:pt x="45" y="413"/>
                      <a:pt x="45" y="413"/>
                    </a:cubicBezTo>
                    <a:cubicBezTo>
                      <a:pt x="70" y="438"/>
                      <a:pt x="114" y="466"/>
                      <a:pt x="116" y="508"/>
                    </a:cubicBezTo>
                    <a:cubicBezTo>
                      <a:pt x="119" y="551"/>
                      <a:pt x="94" y="577"/>
                      <a:pt x="115" y="602"/>
                    </a:cubicBezTo>
                    <a:cubicBezTo>
                      <a:pt x="136" y="627"/>
                      <a:pt x="160" y="622"/>
                      <a:pt x="171" y="621"/>
                    </a:cubicBezTo>
                    <a:cubicBezTo>
                      <a:pt x="176" y="629"/>
                      <a:pt x="177" y="627"/>
                      <a:pt x="223" y="643"/>
                    </a:cubicBezTo>
                    <a:cubicBezTo>
                      <a:pt x="270" y="659"/>
                      <a:pt x="341" y="689"/>
                      <a:pt x="353" y="681"/>
                    </a:cubicBezTo>
                    <a:cubicBezTo>
                      <a:pt x="365" y="673"/>
                      <a:pt x="369" y="523"/>
                      <a:pt x="369" y="483"/>
                    </a:cubicBezTo>
                    <a:cubicBezTo>
                      <a:pt x="369" y="443"/>
                      <a:pt x="365" y="418"/>
                      <a:pt x="361" y="418"/>
                    </a:cubicBezTo>
                    <a:cubicBezTo>
                      <a:pt x="361" y="416"/>
                      <a:pt x="362" y="411"/>
                      <a:pt x="362" y="408"/>
                    </a:cubicBezTo>
                    <a:cubicBezTo>
                      <a:pt x="362" y="367"/>
                      <a:pt x="357" y="296"/>
                      <a:pt x="310" y="219"/>
                    </a:cubicBezTo>
                    <a:cubicBezTo>
                      <a:pt x="261" y="137"/>
                      <a:pt x="158" y="0"/>
                      <a:pt x="75" y="41"/>
                    </a:cubicBezTo>
                    <a:close/>
                  </a:path>
                </a:pathLst>
              </a:custGeom>
              <a:solidFill>
                <a:srgbClr val="E1C0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1" name="Freeform 7"/>
              <p:cNvSpPr>
                <a:spLocks/>
              </p:cNvSpPr>
              <p:nvPr/>
            </p:nvSpPr>
            <p:spPr bwMode="auto">
              <a:xfrm>
                <a:off x="2794" y="1651"/>
                <a:ext cx="162" cy="64"/>
              </a:xfrm>
              <a:custGeom>
                <a:avLst/>
                <a:gdLst>
                  <a:gd name="T0" fmla="*/ 508 w 65"/>
                  <a:gd name="T1" fmla="*/ 456 h 24"/>
                  <a:gd name="T2" fmla="*/ 932 w 65"/>
                  <a:gd name="T3" fmla="*/ 363 h 24"/>
                  <a:gd name="T4" fmla="*/ 932 w 65"/>
                  <a:gd name="T5" fmla="*/ 56 h 24"/>
                  <a:gd name="T6" fmla="*/ 508 w 65"/>
                  <a:gd name="T7" fmla="*/ 77 h 24"/>
                  <a:gd name="T8" fmla="*/ 508 w 65"/>
                  <a:gd name="T9" fmla="*/ 77 h 24"/>
                  <a:gd name="T10" fmla="*/ 92 w 65"/>
                  <a:gd name="T11" fmla="*/ 56 h 24"/>
                  <a:gd name="T12" fmla="*/ 92 w 65"/>
                  <a:gd name="T13" fmla="*/ 363 h 24"/>
                  <a:gd name="T14" fmla="*/ 508 w 65"/>
                  <a:gd name="T15" fmla="*/ 456 h 2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4">
                    <a:moveTo>
                      <a:pt x="33" y="24"/>
                    </a:moveTo>
                    <a:cubicBezTo>
                      <a:pt x="46" y="24"/>
                      <a:pt x="55" y="23"/>
                      <a:pt x="60" y="19"/>
                    </a:cubicBezTo>
                    <a:cubicBezTo>
                      <a:pt x="64" y="14"/>
                      <a:pt x="65" y="6"/>
                      <a:pt x="60" y="3"/>
                    </a:cubicBezTo>
                    <a:cubicBezTo>
                      <a:pt x="56" y="0"/>
                      <a:pt x="55" y="4"/>
                      <a:pt x="33" y="4"/>
                    </a:cubicBezTo>
                    <a:cubicBezTo>
                      <a:pt x="33" y="4"/>
                      <a:pt x="33" y="4"/>
                      <a:pt x="33" y="4"/>
                    </a:cubicBezTo>
                    <a:cubicBezTo>
                      <a:pt x="11" y="4"/>
                      <a:pt x="10" y="0"/>
                      <a:pt x="6" y="3"/>
                    </a:cubicBezTo>
                    <a:cubicBezTo>
                      <a:pt x="0" y="6"/>
                      <a:pt x="2" y="14"/>
                      <a:pt x="6" y="19"/>
                    </a:cubicBezTo>
                    <a:cubicBezTo>
                      <a:pt x="11" y="23"/>
                      <a:pt x="20" y="24"/>
                      <a:pt x="33" y="24"/>
                    </a:cubicBezTo>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2" name="Freeform 8"/>
              <p:cNvSpPr>
                <a:spLocks/>
              </p:cNvSpPr>
              <p:nvPr/>
            </p:nvSpPr>
            <p:spPr bwMode="auto">
              <a:xfrm>
                <a:off x="2794" y="1568"/>
                <a:ext cx="162" cy="75"/>
              </a:xfrm>
              <a:custGeom>
                <a:avLst/>
                <a:gdLst>
                  <a:gd name="T0" fmla="*/ 508 w 65"/>
                  <a:gd name="T1" fmla="*/ 538 h 28"/>
                  <a:gd name="T2" fmla="*/ 932 w 65"/>
                  <a:gd name="T3" fmla="*/ 445 h 28"/>
                  <a:gd name="T4" fmla="*/ 932 w 65"/>
                  <a:gd name="T5" fmla="*/ 56 h 28"/>
                  <a:gd name="T6" fmla="*/ 508 w 65"/>
                  <a:gd name="T7" fmla="*/ 78 h 28"/>
                  <a:gd name="T8" fmla="*/ 508 w 65"/>
                  <a:gd name="T9" fmla="*/ 78 h 28"/>
                  <a:gd name="T10" fmla="*/ 92 w 65"/>
                  <a:gd name="T11" fmla="*/ 56 h 28"/>
                  <a:gd name="T12" fmla="*/ 92 w 65"/>
                  <a:gd name="T13" fmla="*/ 445 h 28"/>
                  <a:gd name="T14" fmla="*/ 508 w 65"/>
                  <a:gd name="T15" fmla="*/ 538 h 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8">
                    <a:moveTo>
                      <a:pt x="33" y="28"/>
                    </a:moveTo>
                    <a:cubicBezTo>
                      <a:pt x="46" y="28"/>
                      <a:pt x="55" y="27"/>
                      <a:pt x="60" y="23"/>
                    </a:cubicBezTo>
                    <a:cubicBezTo>
                      <a:pt x="64" y="18"/>
                      <a:pt x="65" y="6"/>
                      <a:pt x="60" y="3"/>
                    </a:cubicBezTo>
                    <a:cubicBezTo>
                      <a:pt x="56" y="0"/>
                      <a:pt x="55" y="4"/>
                      <a:pt x="33" y="4"/>
                    </a:cubicBezTo>
                    <a:cubicBezTo>
                      <a:pt x="33" y="4"/>
                      <a:pt x="33" y="4"/>
                      <a:pt x="33" y="4"/>
                    </a:cubicBezTo>
                    <a:cubicBezTo>
                      <a:pt x="11" y="4"/>
                      <a:pt x="10" y="0"/>
                      <a:pt x="6" y="3"/>
                    </a:cubicBezTo>
                    <a:cubicBezTo>
                      <a:pt x="0" y="6"/>
                      <a:pt x="2" y="18"/>
                      <a:pt x="6" y="23"/>
                    </a:cubicBezTo>
                    <a:cubicBezTo>
                      <a:pt x="11" y="27"/>
                      <a:pt x="20" y="28"/>
                      <a:pt x="33" y="28"/>
                    </a:cubicBezTo>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3" name="Freeform 9"/>
              <p:cNvSpPr>
                <a:spLocks/>
              </p:cNvSpPr>
              <p:nvPr/>
            </p:nvSpPr>
            <p:spPr bwMode="auto">
              <a:xfrm>
                <a:off x="2794" y="1493"/>
                <a:ext cx="162" cy="67"/>
              </a:xfrm>
              <a:custGeom>
                <a:avLst/>
                <a:gdLst>
                  <a:gd name="T0" fmla="*/ 508 w 65"/>
                  <a:gd name="T1" fmla="*/ 482 h 25"/>
                  <a:gd name="T2" fmla="*/ 932 w 65"/>
                  <a:gd name="T3" fmla="*/ 389 h 25"/>
                  <a:gd name="T4" fmla="*/ 932 w 65"/>
                  <a:gd name="T5" fmla="*/ 56 h 25"/>
                  <a:gd name="T6" fmla="*/ 508 w 65"/>
                  <a:gd name="T7" fmla="*/ 78 h 25"/>
                  <a:gd name="T8" fmla="*/ 508 w 65"/>
                  <a:gd name="T9" fmla="*/ 78 h 25"/>
                  <a:gd name="T10" fmla="*/ 92 w 65"/>
                  <a:gd name="T11" fmla="*/ 56 h 25"/>
                  <a:gd name="T12" fmla="*/ 92 w 65"/>
                  <a:gd name="T13" fmla="*/ 389 h 25"/>
                  <a:gd name="T14" fmla="*/ 508 w 65"/>
                  <a:gd name="T15" fmla="*/ 482 h 2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5">
                    <a:moveTo>
                      <a:pt x="33" y="25"/>
                    </a:moveTo>
                    <a:cubicBezTo>
                      <a:pt x="46" y="25"/>
                      <a:pt x="55" y="24"/>
                      <a:pt x="60" y="20"/>
                    </a:cubicBezTo>
                    <a:cubicBezTo>
                      <a:pt x="64" y="15"/>
                      <a:pt x="65" y="6"/>
                      <a:pt x="60" y="3"/>
                    </a:cubicBezTo>
                    <a:cubicBezTo>
                      <a:pt x="56" y="0"/>
                      <a:pt x="55" y="4"/>
                      <a:pt x="33" y="4"/>
                    </a:cubicBezTo>
                    <a:cubicBezTo>
                      <a:pt x="33" y="4"/>
                      <a:pt x="33" y="4"/>
                      <a:pt x="33" y="4"/>
                    </a:cubicBezTo>
                    <a:cubicBezTo>
                      <a:pt x="11" y="4"/>
                      <a:pt x="10" y="0"/>
                      <a:pt x="6" y="3"/>
                    </a:cubicBezTo>
                    <a:cubicBezTo>
                      <a:pt x="0" y="6"/>
                      <a:pt x="2" y="15"/>
                      <a:pt x="6" y="20"/>
                    </a:cubicBezTo>
                    <a:cubicBezTo>
                      <a:pt x="11" y="24"/>
                      <a:pt x="20" y="25"/>
                      <a:pt x="33" y="25"/>
                    </a:cubicBezTo>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4" name="Freeform 10"/>
              <p:cNvSpPr>
                <a:spLocks/>
              </p:cNvSpPr>
              <p:nvPr/>
            </p:nvSpPr>
            <p:spPr bwMode="auto">
              <a:xfrm>
                <a:off x="2794" y="1408"/>
                <a:ext cx="162" cy="75"/>
              </a:xfrm>
              <a:custGeom>
                <a:avLst/>
                <a:gdLst>
                  <a:gd name="T0" fmla="*/ 508 w 65"/>
                  <a:gd name="T1" fmla="*/ 538 h 28"/>
                  <a:gd name="T2" fmla="*/ 932 w 65"/>
                  <a:gd name="T3" fmla="*/ 445 h 28"/>
                  <a:gd name="T4" fmla="*/ 932 w 65"/>
                  <a:gd name="T5" fmla="*/ 56 h 28"/>
                  <a:gd name="T6" fmla="*/ 508 w 65"/>
                  <a:gd name="T7" fmla="*/ 78 h 28"/>
                  <a:gd name="T8" fmla="*/ 508 w 65"/>
                  <a:gd name="T9" fmla="*/ 78 h 28"/>
                  <a:gd name="T10" fmla="*/ 92 w 65"/>
                  <a:gd name="T11" fmla="*/ 56 h 28"/>
                  <a:gd name="T12" fmla="*/ 92 w 65"/>
                  <a:gd name="T13" fmla="*/ 445 h 28"/>
                  <a:gd name="T14" fmla="*/ 508 w 65"/>
                  <a:gd name="T15" fmla="*/ 538 h 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8">
                    <a:moveTo>
                      <a:pt x="33" y="28"/>
                    </a:moveTo>
                    <a:cubicBezTo>
                      <a:pt x="46" y="28"/>
                      <a:pt x="55" y="27"/>
                      <a:pt x="60" y="23"/>
                    </a:cubicBezTo>
                    <a:cubicBezTo>
                      <a:pt x="64" y="18"/>
                      <a:pt x="65" y="6"/>
                      <a:pt x="60" y="3"/>
                    </a:cubicBezTo>
                    <a:cubicBezTo>
                      <a:pt x="56" y="0"/>
                      <a:pt x="55" y="4"/>
                      <a:pt x="33" y="4"/>
                    </a:cubicBezTo>
                    <a:cubicBezTo>
                      <a:pt x="33" y="4"/>
                      <a:pt x="33" y="4"/>
                      <a:pt x="33" y="4"/>
                    </a:cubicBezTo>
                    <a:cubicBezTo>
                      <a:pt x="11" y="4"/>
                      <a:pt x="10" y="0"/>
                      <a:pt x="6" y="3"/>
                    </a:cubicBezTo>
                    <a:cubicBezTo>
                      <a:pt x="0" y="6"/>
                      <a:pt x="2" y="18"/>
                      <a:pt x="6" y="23"/>
                    </a:cubicBezTo>
                    <a:cubicBezTo>
                      <a:pt x="11" y="27"/>
                      <a:pt x="20" y="28"/>
                      <a:pt x="33" y="28"/>
                    </a:cubicBezTo>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5" name="Freeform 11"/>
              <p:cNvSpPr>
                <a:spLocks/>
              </p:cNvSpPr>
              <p:nvPr/>
            </p:nvSpPr>
            <p:spPr bwMode="auto">
              <a:xfrm>
                <a:off x="2794" y="1333"/>
                <a:ext cx="162" cy="67"/>
              </a:xfrm>
              <a:custGeom>
                <a:avLst/>
                <a:gdLst>
                  <a:gd name="T0" fmla="*/ 508 w 65"/>
                  <a:gd name="T1" fmla="*/ 482 h 25"/>
                  <a:gd name="T2" fmla="*/ 932 w 65"/>
                  <a:gd name="T3" fmla="*/ 389 h 25"/>
                  <a:gd name="T4" fmla="*/ 932 w 65"/>
                  <a:gd name="T5" fmla="*/ 56 h 25"/>
                  <a:gd name="T6" fmla="*/ 508 w 65"/>
                  <a:gd name="T7" fmla="*/ 78 h 25"/>
                  <a:gd name="T8" fmla="*/ 508 w 65"/>
                  <a:gd name="T9" fmla="*/ 78 h 25"/>
                  <a:gd name="T10" fmla="*/ 92 w 65"/>
                  <a:gd name="T11" fmla="*/ 56 h 25"/>
                  <a:gd name="T12" fmla="*/ 92 w 65"/>
                  <a:gd name="T13" fmla="*/ 389 h 25"/>
                  <a:gd name="T14" fmla="*/ 508 w 65"/>
                  <a:gd name="T15" fmla="*/ 482 h 2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5">
                    <a:moveTo>
                      <a:pt x="33" y="25"/>
                    </a:moveTo>
                    <a:cubicBezTo>
                      <a:pt x="46" y="25"/>
                      <a:pt x="55" y="24"/>
                      <a:pt x="60" y="20"/>
                    </a:cubicBezTo>
                    <a:cubicBezTo>
                      <a:pt x="64" y="15"/>
                      <a:pt x="65" y="6"/>
                      <a:pt x="60" y="3"/>
                    </a:cubicBezTo>
                    <a:cubicBezTo>
                      <a:pt x="56" y="0"/>
                      <a:pt x="55" y="4"/>
                      <a:pt x="33" y="4"/>
                    </a:cubicBezTo>
                    <a:cubicBezTo>
                      <a:pt x="33" y="4"/>
                      <a:pt x="33" y="4"/>
                      <a:pt x="33" y="4"/>
                    </a:cubicBezTo>
                    <a:cubicBezTo>
                      <a:pt x="11" y="4"/>
                      <a:pt x="10" y="0"/>
                      <a:pt x="6" y="3"/>
                    </a:cubicBezTo>
                    <a:cubicBezTo>
                      <a:pt x="0" y="6"/>
                      <a:pt x="2" y="15"/>
                      <a:pt x="6" y="20"/>
                    </a:cubicBezTo>
                    <a:cubicBezTo>
                      <a:pt x="11" y="24"/>
                      <a:pt x="20" y="25"/>
                      <a:pt x="33" y="25"/>
                    </a:cubicBezTo>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6" name="Freeform 12"/>
              <p:cNvSpPr>
                <a:spLocks/>
              </p:cNvSpPr>
              <p:nvPr/>
            </p:nvSpPr>
            <p:spPr bwMode="auto">
              <a:xfrm>
                <a:off x="2794" y="1256"/>
                <a:ext cx="162" cy="67"/>
              </a:xfrm>
              <a:custGeom>
                <a:avLst/>
                <a:gdLst>
                  <a:gd name="T0" fmla="*/ 508 w 65"/>
                  <a:gd name="T1" fmla="*/ 482 h 25"/>
                  <a:gd name="T2" fmla="*/ 932 w 65"/>
                  <a:gd name="T3" fmla="*/ 389 h 25"/>
                  <a:gd name="T4" fmla="*/ 932 w 65"/>
                  <a:gd name="T5" fmla="*/ 56 h 25"/>
                  <a:gd name="T6" fmla="*/ 508 w 65"/>
                  <a:gd name="T7" fmla="*/ 78 h 25"/>
                  <a:gd name="T8" fmla="*/ 508 w 65"/>
                  <a:gd name="T9" fmla="*/ 78 h 25"/>
                  <a:gd name="T10" fmla="*/ 92 w 65"/>
                  <a:gd name="T11" fmla="*/ 56 h 25"/>
                  <a:gd name="T12" fmla="*/ 92 w 65"/>
                  <a:gd name="T13" fmla="*/ 389 h 25"/>
                  <a:gd name="T14" fmla="*/ 508 w 65"/>
                  <a:gd name="T15" fmla="*/ 482 h 2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5">
                    <a:moveTo>
                      <a:pt x="33" y="25"/>
                    </a:moveTo>
                    <a:cubicBezTo>
                      <a:pt x="46" y="25"/>
                      <a:pt x="55" y="24"/>
                      <a:pt x="60" y="20"/>
                    </a:cubicBezTo>
                    <a:cubicBezTo>
                      <a:pt x="64" y="15"/>
                      <a:pt x="65" y="6"/>
                      <a:pt x="60" y="3"/>
                    </a:cubicBezTo>
                    <a:cubicBezTo>
                      <a:pt x="56" y="0"/>
                      <a:pt x="55" y="4"/>
                      <a:pt x="33" y="4"/>
                    </a:cubicBezTo>
                    <a:cubicBezTo>
                      <a:pt x="33" y="4"/>
                      <a:pt x="33" y="4"/>
                      <a:pt x="33" y="4"/>
                    </a:cubicBezTo>
                    <a:cubicBezTo>
                      <a:pt x="11" y="4"/>
                      <a:pt x="10" y="0"/>
                      <a:pt x="6" y="3"/>
                    </a:cubicBezTo>
                    <a:cubicBezTo>
                      <a:pt x="0" y="6"/>
                      <a:pt x="2" y="15"/>
                      <a:pt x="6" y="20"/>
                    </a:cubicBezTo>
                    <a:cubicBezTo>
                      <a:pt x="11" y="24"/>
                      <a:pt x="20" y="25"/>
                      <a:pt x="33" y="25"/>
                    </a:cubicBezTo>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7" name="Freeform 13"/>
              <p:cNvSpPr>
                <a:spLocks/>
              </p:cNvSpPr>
              <p:nvPr/>
            </p:nvSpPr>
            <p:spPr bwMode="auto">
              <a:xfrm>
                <a:off x="2794" y="1717"/>
                <a:ext cx="162" cy="70"/>
              </a:xfrm>
              <a:custGeom>
                <a:avLst/>
                <a:gdLst>
                  <a:gd name="T0" fmla="*/ 508 w 65"/>
                  <a:gd name="T1" fmla="*/ 81 h 26"/>
                  <a:gd name="T2" fmla="*/ 932 w 65"/>
                  <a:gd name="T3" fmla="*/ 59 h 26"/>
                  <a:gd name="T4" fmla="*/ 932 w 65"/>
                  <a:gd name="T5" fmla="*/ 369 h 26"/>
                  <a:gd name="T6" fmla="*/ 508 w 65"/>
                  <a:gd name="T7" fmla="*/ 506 h 26"/>
                  <a:gd name="T8" fmla="*/ 508 w 65"/>
                  <a:gd name="T9" fmla="*/ 506 h 26"/>
                  <a:gd name="T10" fmla="*/ 92 w 65"/>
                  <a:gd name="T11" fmla="*/ 369 h 26"/>
                  <a:gd name="T12" fmla="*/ 92 w 65"/>
                  <a:gd name="T13" fmla="*/ 59 h 26"/>
                  <a:gd name="T14" fmla="*/ 508 w 65"/>
                  <a:gd name="T15" fmla="*/ 81 h 2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6">
                    <a:moveTo>
                      <a:pt x="33" y="4"/>
                    </a:moveTo>
                    <a:cubicBezTo>
                      <a:pt x="55" y="4"/>
                      <a:pt x="56" y="0"/>
                      <a:pt x="60" y="3"/>
                    </a:cubicBezTo>
                    <a:cubicBezTo>
                      <a:pt x="65" y="6"/>
                      <a:pt x="64" y="14"/>
                      <a:pt x="60" y="19"/>
                    </a:cubicBezTo>
                    <a:cubicBezTo>
                      <a:pt x="55" y="23"/>
                      <a:pt x="46" y="26"/>
                      <a:pt x="33" y="26"/>
                    </a:cubicBezTo>
                    <a:cubicBezTo>
                      <a:pt x="33" y="26"/>
                      <a:pt x="33" y="26"/>
                      <a:pt x="33" y="26"/>
                    </a:cubicBezTo>
                    <a:cubicBezTo>
                      <a:pt x="20" y="26"/>
                      <a:pt x="11" y="23"/>
                      <a:pt x="6" y="19"/>
                    </a:cubicBezTo>
                    <a:cubicBezTo>
                      <a:pt x="2" y="14"/>
                      <a:pt x="0" y="6"/>
                      <a:pt x="6" y="3"/>
                    </a:cubicBezTo>
                    <a:cubicBezTo>
                      <a:pt x="10" y="0"/>
                      <a:pt x="11" y="4"/>
                      <a:pt x="33" y="4"/>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8" name="Freeform 14"/>
              <p:cNvSpPr>
                <a:spLocks/>
              </p:cNvSpPr>
              <p:nvPr/>
            </p:nvSpPr>
            <p:spPr bwMode="auto">
              <a:xfrm>
                <a:off x="2794" y="1784"/>
                <a:ext cx="162" cy="69"/>
              </a:xfrm>
              <a:custGeom>
                <a:avLst/>
                <a:gdLst>
                  <a:gd name="T0" fmla="*/ 508 w 65"/>
                  <a:gd name="T1" fmla="*/ 486 h 26"/>
                  <a:gd name="T2" fmla="*/ 932 w 65"/>
                  <a:gd name="T3" fmla="*/ 337 h 26"/>
                  <a:gd name="T4" fmla="*/ 932 w 65"/>
                  <a:gd name="T5" fmla="*/ 35 h 26"/>
                  <a:gd name="T6" fmla="*/ 508 w 65"/>
                  <a:gd name="T7" fmla="*/ 133 h 26"/>
                  <a:gd name="T8" fmla="*/ 508 w 65"/>
                  <a:gd name="T9" fmla="*/ 133 h 26"/>
                  <a:gd name="T10" fmla="*/ 92 w 65"/>
                  <a:gd name="T11" fmla="*/ 35 h 26"/>
                  <a:gd name="T12" fmla="*/ 92 w 65"/>
                  <a:gd name="T13" fmla="*/ 337 h 26"/>
                  <a:gd name="T14" fmla="*/ 508 w 65"/>
                  <a:gd name="T15" fmla="*/ 486 h 2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6">
                    <a:moveTo>
                      <a:pt x="33" y="26"/>
                    </a:moveTo>
                    <a:cubicBezTo>
                      <a:pt x="46" y="26"/>
                      <a:pt x="55" y="23"/>
                      <a:pt x="60" y="18"/>
                    </a:cubicBezTo>
                    <a:cubicBezTo>
                      <a:pt x="64" y="14"/>
                      <a:pt x="65" y="6"/>
                      <a:pt x="60" y="2"/>
                    </a:cubicBezTo>
                    <a:cubicBezTo>
                      <a:pt x="56" y="0"/>
                      <a:pt x="55" y="7"/>
                      <a:pt x="33" y="7"/>
                    </a:cubicBezTo>
                    <a:cubicBezTo>
                      <a:pt x="33" y="7"/>
                      <a:pt x="33" y="7"/>
                      <a:pt x="33" y="7"/>
                    </a:cubicBezTo>
                    <a:cubicBezTo>
                      <a:pt x="11" y="7"/>
                      <a:pt x="10" y="0"/>
                      <a:pt x="6" y="2"/>
                    </a:cubicBezTo>
                    <a:cubicBezTo>
                      <a:pt x="0" y="6"/>
                      <a:pt x="2" y="14"/>
                      <a:pt x="6" y="18"/>
                    </a:cubicBezTo>
                    <a:cubicBezTo>
                      <a:pt x="11" y="23"/>
                      <a:pt x="20" y="26"/>
                      <a:pt x="33" y="26"/>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9" name="Freeform 15"/>
              <p:cNvSpPr>
                <a:spLocks/>
              </p:cNvSpPr>
              <p:nvPr/>
            </p:nvSpPr>
            <p:spPr bwMode="auto">
              <a:xfrm>
                <a:off x="2794" y="1851"/>
                <a:ext cx="162" cy="82"/>
              </a:xfrm>
              <a:custGeom>
                <a:avLst/>
                <a:gdLst>
                  <a:gd name="T0" fmla="*/ 508 w 65"/>
                  <a:gd name="T1" fmla="*/ 574 h 31"/>
                  <a:gd name="T2" fmla="*/ 932 w 65"/>
                  <a:gd name="T3" fmla="*/ 349 h 31"/>
                  <a:gd name="T4" fmla="*/ 932 w 65"/>
                  <a:gd name="T5" fmla="*/ 56 h 31"/>
                  <a:gd name="T6" fmla="*/ 508 w 65"/>
                  <a:gd name="T7" fmla="*/ 132 h 31"/>
                  <a:gd name="T8" fmla="*/ 508 w 65"/>
                  <a:gd name="T9" fmla="*/ 132 h 31"/>
                  <a:gd name="T10" fmla="*/ 92 w 65"/>
                  <a:gd name="T11" fmla="*/ 56 h 31"/>
                  <a:gd name="T12" fmla="*/ 92 w 65"/>
                  <a:gd name="T13" fmla="*/ 349 h 31"/>
                  <a:gd name="T14" fmla="*/ 508 w 65"/>
                  <a:gd name="T15" fmla="*/ 574 h 3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31">
                    <a:moveTo>
                      <a:pt x="33" y="31"/>
                    </a:moveTo>
                    <a:cubicBezTo>
                      <a:pt x="46" y="31"/>
                      <a:pt x="55" y="23"/>
                      <a:pt x="60" y="19"/>
                    </a:cubicBezTo>
                    <a:cubicBezTo>
                      <a:pt x="64" y="14"/>
                      <a:pt x="65" y="6"/>
                      <a:pt x="60" y="3"/>
                    </a:cubicBezTo>
                    <a:cubicBezTo>
                      <a:pt x="56" y="0"/>
                      <a:pt x="55" y="7"/>
                      <a:pt x="33" y="7"/>
                    </a:cubicBezTo>
                    <a:cubicBezTo>
                      <a:pt x="33" y="7"/>
                      <a:pt x="33" y="7"/>
                      <a:pt x="33" y="7"/>
                    </a:cubicBezTo>
                    <a:cubicBezTo>
                      <a:pt x="11" y="7"/>
                      <a:pt x="10" y="0"/>
                      <a:pt x="6" y="3"/>
                    </a:cubicBezTo>
                    <a:cubicBezTo>
                      <a:pt x="0" y="6"/>
                      <a:pt x="2" y="14"/>
                      <a:pt x="6" y="19"/>
                    </a:cubicBezTo>
                    <a:cubicBezTo>
                      <a:pt x="11" y="23"/>
                      <a:pt x="20" y="31"/>
                      <a:pt x="33" y="31"/>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0" name="Freeform 16"/>
              <p:cNvSpPr>
                <a:spLocks/>
              </p:cNvSpPr>
              <p:nvPr/>
            </p:nvSpPr>
            <p:spPr bwMode="auto">
              <a:xfrm>
                <a:off x="2809" y="1832"/>
                <a:ext cx="135" cy="37"/>
              </a:xfrm>
              <a:custGeom>
                <a:avLst/>
                <a:gdLst>
                  <a:gd name="T0" fmla="*/ 425 w 54"/>
                  <a:gd name="T1" fmla="*/ 148 h 14"/>
                  <a:gd name="T2" fmla="*/ 425 w 54"/>
                  <a:gd name="T3" fmla="*/ 148 h 14"/>
                  <a:gd name="T4" fmla="*/ 0 w 54"/>
                  <a:gd name="T5" fmla="*/ 0 h 14"/>
                  <a:gd name="T6" fmla="*/ 20 w 54"/>
                  <a:gd name="T7" fmla="*/ 167 h 14"/>
                  <a:gd name="T8" fmla="*/ 425 w 54"/>
                  <a:gd name="T9" fmla="*/ 259 h 14"/>
                  <a:gd name="T10" fmla="*/ 425 w 54"/>
                  <a:gd name="T11" fmla="*/ 259 h 14"/>
                  <a:gd name="T12" fmla="*/ 833 w 54"/>
                  <a:gd name="T13" fmla="*/ 167 h 14"/>
                  <a:gd name="T14" fmla="*/ 845 w 54"/>
                  <a:gd name="T15" fmla="*/ 0 h 14"/>
                  <a:gd name="T16" fmla="*/ 425 w 54"/>
                  <a:gd name="T17" fmla="*/ 148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 h="14">
                    <a:moveTo>
                      <a:pt x="27" y="8"/>
                    </a:moveTo>
                    <a:cubicBezTo>
                      <a:pt x="27" y="8"/>
                      <a:pt x="27" y="8"/>
                      <a:pt x="27" y="8"/>
                    </a:cubicBezTo>
                    <a:cubicBezTo>
                      <a:pt x="14" y="8"/>
                      <a:pt x="5" y="5"/>
                      <a:pt x="0" y="0"/>
                    </a:cubicBezTo>
                    <a:cubicBezTo>
                      <a:pt x="2" y="3"/>
                      <a:pt x="2" y="7"/>
                      <a:pt x="1" y="9"/>
                    </a:cubicBezTo>
                    <a:cubicBezTo>
                      <a:pt x="4" y="8"/>
                      <a:pt x="7" y="14"/>
                      <a:pt x="27" y="14"/>
                    </a:cubicBezTo>
                    <a:cubicBezTo>
                      <a:pt x="27" y="14"/>
                      <a:pt x="27" y="14"/>
                      <a:pt x="27" y="14"/>
                    </a:cubicBezTo>
                    <a:cubicBezTo>
                      <a:pt x="47" y="14"/>
                      <a:pt x="49" y="8"/>
                      <a:pt x="53" y="9"/>
                    </a:cubicBezTo>
                    <a:cubicBezTo>
                      <a:pt x="51" y="6"/>
                      <a:pt x="51" y="4"/>
                      <a:pt x="54" y="0"/>
                    </a:cubicBezTo>
                    <a:cubicBezTo>
                      <a:pt x="49" y="5"/>
                      <a:pt x="40" y="8"/>
                      <a:pt x="27" y="8"/>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1" name="Freeform 17"/>
              <p:cNvSpPr>
                <a:spLocks/>
              </p:cNvSpPr>
              <p:nvPr/>
            </p:nvSpPr>
            <p:spPr bwMode="auto">
              <a:xfrm>
                <a:off x="2811" y="1765"/>
                <a:ext cx="133" cy="38"/>
              </a:xfrm>
              <a:custGeom>
                <a:avLst/>
                <a:gdLst>
                  <a:gd name="T0" fmla="*/ 409 w 53"/>
                  <a:gd name="T1" fmla="*/ 163 h 14"/>
                  <a:gd name="T2" fmla="*/ 409 w 53"/>
                  <a:gd name="T3" fmla="*/ 163 h 14"/>
                  <a:gd name="T4" fmla="*/ 0 w 53"/>
                  <a:gd name="T5" fmla="*/ 22 h 14"/>
                  <a:gd name="T6" fmla="*/ 0 w 53"/>
                  <a:gd name="T7" fmla="*/ 176 h 14"/>
                  <a:gd name="T8" fmla="*/ 409 w 53"/>
                  <a:gd name="T9" fmla="*/ 280 h 14"/>
                  <a:gd name="T10" fmla="*/ 409 w 53"/>
                  <a:gd name="T11" fmla="*/ 280 h 14"/>
                  <a:gd name="T12" fmla="*/ 838 w 53"/>
                  <a:gd name="T13" fmla="*/ 176 h 14"/>
                  <a:gd name="T14" fmla="*/ 838 w 53"/>
                  <a:gd name="T15" fmla="*/ 0 h 14"/>
                  <a:gd name="T16" fmla="*/ 838 w 53"/>
                  <a:gd name="T17" fmla="*/ 0 h 14"/>
                  <a:gd name="T18" fmla="*/ 838 w 53"/>
                  <a:gd name="T19" fmla="*/ 22 h 14"/>
                  <a:gd name="T20" fmla="*/ 409 w 53"/>
                  <a:gd name="T21" fmla="*/ 163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14">
                    <a:moveTo>
                      <a:pt x="26" y="8"/>
                    </a:moveTo>
                    <a:cubicBezTo>
                      <a:pt x="26" y="8"/>
                      <a:pt x="26" y="8"/>
                      <a:pt x="26" y="8"/>
                    </a:cubicBezTo>
                    <a:cubicBezTo>
                      <a:pt x="13" y="8"/>
                      <a:pt x="5" y="6"/>
                      <a:pt x="0" y="1"/>
                    </a:cubicBezTo>
                    <a:cubicBezTo>
                      <a:pt x="0" y="2"/>
                      <a:pt x="2" y="5"/>
                      <a:pt x="0" y="9"/>
                    </a:cubicBezTo>
                    <a:cubicBezTo>
                      <a:pt x="4" y="8"/>
                      <a:pt x="7" y="14"/>
                      <a:pt x="26" y="14"/>
                    </a:cubicBezTo>
                    <a:cubicBezTo>
                      <a:pt x="26" y="14"/>
                      <a:pt x="26" y="14"/>
                      <a:pt x="26" y="14"/>
                    </a:cubicBezTo>
                    <a:cubicBezTo>
                      <a:pt x="48" y="14"/>
                      <a:pt x="49" y="7"/>
                      <a:pt x="53" y="9"/>
                    </a:cubicBezTo>
                    <a:cubicBezTo>
                      <a:pt x="50" y="6"/>
                      <a:pt x="50" y="4"/>
                      <a:pt x="53" y="0"/>
                    </a:cubicBezTo>
                    <a:cubicBezTo>
                      <a:pt x="53" y="0"/>
                      <a:pt x="53" y="0"/>
                      <a:pt x="53" y="0"/>
                    </a:cubicBezTo>
                    <a:cubicBezTo>
                      <a:pt x="53" y="0"/>
                      <a:pt x="53" y="1"/>
                      <a:pt x="53" y="1"/>
                    </a:cubicBezTo>
                    <a:cubicBezTo>
                      <a:pt x="48" y="5"/>
                      <a:pt x="39" y="8"/>
                      <a:pt x="26" y="8"/>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2" name="Freeform 18"/>
              <p:cNvSpPr>
                <a:spLocks/>
              </p:cNvSpPr>
              <p:nvPr/>
            </p:nvSpPr>
            <p:spPr bwMode="auto">
              <a:xfrm>
                <a:off x="2809" y="1699"/>
                <a:ext cx="137" cy="29"/>
              </a:xfrm>
              <a:custGeom>
                <a:avLst/>
                <a:gdLst>
                  <a:gd name="T0" fmla="*/ 837 w 55"/>
                  <a:gd name="T1" fmla="*/ 21 h 11"/>
                  <a:gd name="T2" fmla="*/ 416 w 55"/>
                  <a:gd name="T3" fmla="*/ 111 h 11"/>
                  <a:gd name="T4" fmla="*/ 416 w 55"/>
                  <a:gd name="T5" fmla="*/ 111 h 11"/>
                  <a:gd name="T6" fmla="*/ 0 w 55"/>
                  <a:gd name="T7" fmla="*/ 21 h 11"/>
                  <a:gd name="T8" fmla="*/ 0 w 55"/>
                  <a:gd name="T9" fmla="*/ 182 h 11"/>
                  <a:gd name="T10" fmla="*/ 416 w 55"/>
                  <a:gd name="T11" fmla="*/ 200 h 11"/>
                  <a:gd name="T12" fmla="*/ 416 w 55"/>
                  <a:gd name="T13" fmla="*/ 200 h 11"/>
                  <a:gd name="T14" fmla="*/ 837 w 55"/>
                  <a:gd name="T15" fmla="*/ 182 h 11"/>
                  <a:gd name="T16" fmla="*/ 849 w 55"/>
                  <a:gd name="T17" fmla="*/ 200 h 11"/>
                  <a:gd name="T18" fmla="*/ 849 w 55"/>
                  <a:gd name="T19" fmla="*/ 200 h 11"/>
                  <a:gd name="T20" fmla="*/ 837 w 55"/>
                  <a:gd name="T21" fmla="*/ 0 h 11"/>
                  <a:gd name="T22" fmla="*/ 837 w 55"/>
                  <a:gd name="T23" fmla="*/ 21 h 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5" h="11">
                    <a:moveTo>
                      <a:pt x="54" y="1"/>
                    </a:moveTo>
                    <a:cubicBezTo>
                      <a:pt x="49" y="5"/>
                      <a:pt x="40" y="6"/>
                      <a:pt x="27" y="6"/>
                    </a:cubicBezTo>
                    <a:cubicBezTo>
                      <a:pt x="27" y="6"/>
                      <a:pt x="27" y="6"/>
                      <a:pt x="27" y="6"/>
                    </a:cubicBezTo>
                    <a:cubicBezTo>
                      <a:pt x="14" y="6"/>
                      <a:pt x="5" y="5"/>
                      <a:pt x="0" y="1"/>
                    </a:cubicBezTo>
                    <a:cubicBezTo>
                      <a:pt x="2" y="4"/>
                      <a:pt x="2" y="7"/>
                      <a:pt x="0" y="10"/>
                    </a:cubicBezTo>
                    <a:cubicBezTo>
                      <a:pt x="4" y="7"/>
                      <a:pt x="5" y="11"/>
                      <a:pt x="27" y="11"/>
                    </a:cubicBezTo>
                    <a:cubicBezTo>
                      <a:pt x="27" y="11"/>
                      <a:pt x="27" y="11"/>
                      <a:pt x="27" y="11"/>
                    </a:cubicBezTo>
                    <a:cubicBezTo>
                      <a:pt x="49" y="11"/>
                      <a:pt x="50" y="7"/>
                      <a:pt x="54" y="10"/>
                    </a:cubicBezTo>
                    <a:cubicBezTo>
                      <a:pt x="54" y="10"/>
                      <a:pt x="55" y="11"/>
                      <a:pt x="55" y="11"/>
                    </a:cubicBezTo>
                    <a:cubicBezTo>
                      <a:pt x="55" y="11"/>
                      <a:pt x="55" y="11"/>
                      <a:pt x="55" y="11"/>
                    </a:cubicBezTo>
                    <a:cubicBezTo>
                      <a:pt x="53" y="8"/>
                      <a:pt x="53" y="3"/>
                      <a:pt x="54" y="0"/>
                    </a:cubicBezTo>
                    <a:cubicBezTo>
                      <a:pt x="54" y="0"/>
                      <a:pt x="54" y="0"/>
                      <a:pt x="54" y="1"/>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3" name="Freeform 19"/>
              <p:cNvSpPr>
                <a:spLocks/>
              </p:cNvSpPr>
              <p:nvPr/>
            </p:nvSpPr>
            <p:spPr bwMode="auto">
              <a:xfrm>
                <a:off x="2809" y="1832"/>
                <a:ext cx="135" cy="37"/>
              </a:xfrm>
              <a:custGeom>
                <a:avLst/>
                <a:gdLst>
                  <a:gd name="T0" fmla="*/ 425 w 54"/>
                  <a:gd name="T1" fmla="*/ 148 h 14"/>
                  <a:gd name="T2" fmla="*/ 425 w 54"/>
                  <a:gd name="T3" fmla="*/ 148 h 14"/>
                  <a:gd name="T4" fmla="*/ 0 w 54"/>
                  <a:gd name="T5" fmla="*/ 0 h 14"/>
                  <a:gd name="T6" fmla="*/ 20 w 54"/>
                  <a:gd name="T7" fmla="*/ 167 h 14"/>
                  <a:gd name="T8" fmla="*/ 425 w 54"/>
                  <a:gd name="T9" fmla="*/ 259 h 14"/>
                  <a:gd name="T10" fmla="*/ 425 w 54"/>
                  <a:gd name="T11" fmla="*/ 259 h 14"/>
                  <a:gd name="T12" fmla="*/ 833 w 54"/>
                  <a:gd name="T13" fmla="*/ 167 h 14"/>
                  <a:gd name="T14" fmla="*/ 845 w 54"/>
                  <a:gd name="T15" fmla="*/ 0 h 14"/>
                  <a:gd name="T16" fmla="*/ 425 w 54"/>
                  <a:gd name="T17" fmla="*/ 148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 h="14">
                    <a:moveTo>
                      <a:pt x="27" y="8"/>
                    </a:moveTo>
                    <a:cubicBezTo>
                      <a:pt x="27" y="8"/>
                      <a:pt x="27" y="8"/>
                      <a:pt x="27" y="8"/>
                    </a:cubicBezTo>
                    <a:cubicBezTo>
                      <a:pt x="14" y="8"/>
                      <a:pt x="5" y="5"/>
                      <a:pt x="0" y="0"/>
                    </a:cubicBezTo>
                    <a:cubicBezTo>
                      <a:pt x="2" y="3"/>
                      <a:pt x="2" y="7"/>
                      <a:pt x="1" y="9"/>
                    </a:cubicBezTo>
                    <a:cubicBezTo>
                      <a:pt x="4" y="8"/>
                      <a:pt x="7" y="14"/>
                      <a:pt x="27" y="14"/>
                    </a:cubicBezTo>
                    <a:cubicBezTo>
                      <a:pt x="27" y="14"/>
                      <a:pt x="27" y="14"/>
                      <a:pt x="27" y="14"/>
                    </a:cubicBezTo>
                    <a:cubicBezTo>
                      <a:pt x="47" y="14"/>
                      <a:pt x="49" y="8"/>
                      <a:pt x="53" y="9"/>
                    </a:cubicBezTo>
                    <a:cubicBezTo>
                      <a:pt x="51" y="6"/>
                      <a:pt x="51" y="4"/>
                      <a:pt x="54" y="0"/>
                    </a:cubicBezTo>
                    <a:cubicBezTo>
                      <a:pt x="49" y="5"/>
                      <a:pt x="40" y="8"/>
                      <a:pt x="27"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4" name="Freeform 20"/>
              <p:cNvSpPr>
                <a:spLocks/>
              </p:cNvSpPr>
              <p:nvPr/>
            </p:nvSpPr>
            <p:spPr bwMode="auto">
              <a:xfrm>
                <a:off x="2811" y="1765"/>
                <a:ext cx="133" cy="38"/>
              </a:xfrm>
              <a:custGeom>
                <a:avLst/>
                <a:gdLst>
                  <a:gd name="T0" fmla="*/ 409 w 53"/>
                  <a:gd name="T1" fmla="*/ 163 h 14"/>
                  <a:gd name="T2" fmla="*/ 409 w 53"/>
                  <a:gd name="T3" fmla="*/ 163 h 14"/>
                  <a:gd name="T4" fmla="*/ 0 w 53"/>
                  <a:gd name="T5" fmla="*/ 22 h 14"/>
                  <a:gd name="T6" fmla="*/ 0 w 53"/>
                  <a:gd name="T7" fmla="*/ 176 h 14"/>
                  <a:gd name="T8" fmla="*/ 409 w 53"/>
                  <a:gd name="T9" fmla="*/ 280 h 14"/>
                  <a:gd name="T10" fmla="*/ 409 w 53"/>
                  <a:gd name="T11" fmla="*/ 280 h 14"/>
                  <a:gd name="T12" fmla="*/ 838 w 53"/>
                  <a:gd name="T13" fmla="*/ 176 h 14"/>
                  <a:gd name="T14" fmla="*/ 838 w 53"/>
                  <a:gd name="T15" fmla="*/ 0 h 14"/>
                  <a:gd name="T16" fmla="*/ 838 w 53"/>
                  <a:gd name="T17" fmla="*/ 0 h 14"/>
                  <a:gd name="T18" fmla="*/ 838 w 53"/>
                  <a:gd name="T19" fmla="*/ 22 h 14"/>
                  <a:gd name="T20" fmla="*/ 409 w 53"/>
                  <a:gd name="T21" fmla="*/ 163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14">
                    <a:moveTo>
                      <a:pt x="26" y="8"/>
                    </a:moveTo>
                    <a:cubicBezTo>
                      <a:pt x="26" y="8"/>
                      <a:pt x="26" y="8"/>
                      <a:pt x="26" y="8"/>
                    </a:cubicBezTo>
                    <a:cubicBezTo>
                      <a:pt x="13" y="8"/>
                      <a:pt x="5" y="6"/>
                      <a:pt x="0" y="1"/>
                    </a:cubicBezTo>
                    <a:cubicBezTo>
                      <a:pt x="0" y="2"/>
                      <a:pt x="2" y="5"/>
                      <a:pt x="0" y="9"/>
                    </a:cubicBezTo>
                    <a:cubicBezTo>
                      <a:pt x="4" y="8"/>
                      <a:pt x="7" y="14"/>
                      <a:pt x="26" y="14"/>
                    </a:cubicBezTo>
                    <a:cubicBezTo>
                      <a:pt x="26" y="14"/>
                      <a:pt x="26" y="14"/>
                      <a:pt x="26" y="14"/>
                    </a:cubicBezTo>
                    <a:cubicBezTo>
                      <a:pt x="48" y="14"/>
                      <a:pt x="49" y="7"/>
                      <a:pt x="53" y="9"/>
                    </a:cubicBezTo>
                    <a:cubicBezTo>
                      <a:pt x="50" y="6"/>
                      <a:pt x="50" y="4"/>
                      <a:pt x="53" y="0"/>
                    </a:cubicBezTo>
                    <a:cubicBezTo>
                      <a:pt x="53" y="0"/>
                      <a:pt x="53" y="0"/>
                      <a:pt x="53" y="0"/>
                    </a:cubicBezTo>
                    <a:cubicBezTo>
                      <a:pt x="53" y="0"/>
                      <a:pt x="53" y="1"/>
                      <a:pt x="53" y="1"/>
                    </a:cubicBezTo>
                    <a:cubicBezTo>
                      <a:pt x="48" y="5"/>
                      <a:pt x="39" y="8"/>
                      <a:pt x="26"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5" name="Freeform 21"/>
              <p:cNvSpPr>
                <a:spLocks/>
              </p:cNvSpPr>
              <p:nvPr/>
            </p:nvSpPr>
            <p:spPr bwMode="auto">
              <a:xfrm>
                <a:off x="2809" y="1699"/>
                <a:ext cx="137" cy="29"/>
              </a:xfrm>
              <a:custGeom>
                <a:avLst/>
                <a:gdLst>
                  <a:gd name="T0" fmla="*/ 837 w 55"/>
                  <a:gd name="T1" fmla="*/ 21 h 11"/>
                  <a:gd name="T2" fmla="*/ 416 w 55"/>
                  <a:gd name="T3" fmla="*/ 111 h 11"/>
                  <a:gd name="T4" fmla="*/ 416 w 55"/>
                  <a:gd name="T5" fmla="*/ 111 h 11"/>
                  <a:gd name="T6" fmla="*/ 0 w 55"/>
                  <a:gd name="T7" fmla="*/ 21 h 11"/>
                  <a:gd name="T8" fmla="*/ 0 w 55"/>
                  <a:gd name="T9" fmla="*/ 182 h 11"/>
                  <a:gd name="T10" fmla="*/ 416 w 55"/>
                  <a:gd name="T11" fmla="*/ 200 h 11"/>
                  <a:gd name="T12" fmla="*/ 416 w 55"/>
                  <a:gd name="T13" fmla="*/ 200 h 11"/>
                  <a:gd name="T14" fmla="*/ 837 w 55"/>
                  <a:gd name="T15" fmla="*/ 182 h 11"/>
                  <a:gd name="T16" fmla="*/ 849 w 55"/>
                  <a:gd name="T17" fmla="*/ 200 h 11"/>
                  <a:gd name="T18" fmla="*/ 849 w 55"/>
                  <a:gd name="T19" fmla="*/ 200 h 11"/>
                  <a:gd name="T20" fmla="*/ 837 w 55"/>
                  <a:gd name="T21" fmla="*/ 0 h 11"/>
                  <a:gd name="T22" fmla="*/ 837 w 55"/>
                  <a:gd name="T23" fmla="*/ 21 h 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5" h="11">
                    <a:moveTo>
                      <a:pt x="54" y="1"/>
                    </a:moveTo>
                    <a:cubicBezTo>
                      <a:pt x="49" y="5"/>
                      <a:pt x="40" y="6"/>
                      <a:pt x="27" y="6"/>
                    </a:cubicBezTo>
                    <a:cubicBezTo>
                      <a:pt x="27" y="6"/>
                      <a:pt x="27" y="6"/>
                      <a:pt x="27" y="6"/>
                    </a:cubicBezTo>
                    <a:cubicBezTo>
                      <a:pt x="14" y="6"/>
                      <a:pt x="5" y="5"/>
                      <a:pt x="0" y="1"/>
                    </a:cubicBezTo>
                    <a:cubicBezTo>
                      <a:pt x="2" y="4"/>
                      <a:pt x="2" y="7"/>
                      <a:pt x="0" y="10"/>
                    </a:cubicBezTo>
                    <a:cubicBezTo>
                      <a:pt x="4" y="7"/>
                      <a:pt x="5" y="11"/>
                      <a:pt x="27" y="11"/>
                    </a:cubicBezTo>
                    <a:cubicBezTo>
                      <a:pt x="27" y="11"/>
                      <a:pt x="27" y="11"/>
                      <a:pt x="27" y="11"/>
                    </a:cubicBezTo>
                    <a:cubicBezTo>
                      <a:pt x="49" y="11"/>
                      <a:pt x="50" y="7"/>
                      <a:pt x="54" y="10"/>
                    </a:cubicBezTo>
                    <a:cubicBezTo>
                      <a:pt x="54" y="10"/>
                      <a:pt x="55" y="11"/>
                      <a:pt x="55" y="11"/>
                    </a:cubicBezTo>
                    <a:cubicBezTo>
                      <a:pt x="55" y="11"/>
                      <a:pt x="55" y="11"/>
                      <a:pt x="55" y="11"/>
                    </a:cubicBezTo>
                    <a:cubicBezTo>
                      <a:pt x="53" y="8"/>
                      <a:pt x="53" y="3"/>
                      <a:pt x="54" y="0"/>
                    </a:cubicBezTo>
                    <a:cubicBezTo>
                      <a:pt x="54" y="0"/>
                      <a:pt x="54" y="0"/>
                      <a:pt x="54" y="1"/>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6" name="Freeform 22"/>
              <p:cNvSpPr>
                <a:spLocks/>
              </p:cNvSpPr>
              <p:nvPr/>
            </p:nvSpPr>
            <p:spPr bwMode="auto">
              <a:xfrm>
                <a:off x="2771" y="1925"/>
                <a:ext cx="108" cy="70"/>
              </a:xfrm>
              <a:custGeom>
                <a:avLst/>
                <a:gdLst>
                  <a:gd name="T0" fmla="*/ 63 w 43"/>
                  <a:gd name="T1" fmla="*/ 22 h 26"/>
                  <a:gd name="T2" fmla="*/ 271 w 43"/>
                  <a:gd name="T3" fmla="*/ 312 h 26"/>
                  <a:gd name="T4" fmla="*/ 663 w 43"/>
                  <a:gd name="T5" fmla="*/ 334 h 26"/>
                  <a:gd name="T6" fmla="*/ 397 w 43"/>
                  <a:gd name="T7" fmla="*/ 137 h 26"/>
                  <a:gd name="T8" fmla="*/ 95 w 43"/>
                  <a:gd name="T9" fmla="*/ 22 h 26"/>
                  <a:gd name="T10" fmla="*/ 63 w 43"/>
                  <a:gd name="T11" fmla="*/ 22 h 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26">
                    <a:moveTo>
                      <a:pt x="4" y="1"/>
                    </a:moveTo>
                    <a:cubicBezTo>
                      <a:pt x="0" y="12"/>
                      <a:pt x="10" y="14"/>
                      <a:pt x="17" y="16"/>
                    </a:cubicBezTo>
                    <a:cubicBezTo>
                      <a:pt x="25" y="18"/>
                      <a:pt x="41" y="26"/>
                      <a:pt x="42" y="17"/>
                    </a:cubicBezTo>
                    <a:cubicBezTo>
                      <a:pt x="43" y="7"/>
                      <a:pt x="37" y="10"/>
                      <a:pt x="25" y="7"/>
                    </a:cubicBezTo>
                    <a:cubicBezTo>
                      <a:pt x="14" y="4"/>
                      <a:pt x="12" y="0"/>
                      <a:pt x="6" y="1"/>
                    </a:cubicBezTo>
                    <a:lnTo>
                      <a:pt x="4" y="1"/>
                    </a:ln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7" name="Freeform 23"/>
              <p:cNvSpPr>
                <a:spLocks/>
              </p:cNvSpPr>
              <p:nvPr/>
            </p:nvSpPr>
            <p:spPr bwMode="auto">
              <a:xfrm>
                <a:off x="2766" y="1963"/>
                <a:ext cx="113" cy="85"/>
              </a:xfrm>
              <a:custGeom>
                <a:avLst/>
                <a:gdLst>
                  <a:gd name="T0" fmla="*/ 50 w 45"/>
                  <a:gd name="T1" fmla="*/ 149 h 32"/>
                  <a:gd name="T2" fmla="*/ 284 w 45"/>
                  <a:gd name="T3" fmla="*/ 375 h 32"/>
                  <a:gd name="T4" fmla="*/ 663 w 45"/>
                  <a:gd name="T5" fmla="*/ 396 h 32"/>
                  <a:gd name="T6" fmla="*/ 397 w 45"/>
                  <a:gd name="T7" fmla="*/ 170 h 32"/>
                  <a:gd name="T8" fmla="*/ 50 w 45"/>
                  <a:gd name="T9" fmla="*/ 149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2">
                    <a:moveTo>
                      <a:pt x="3" y="8"/>
                    </a:moveTo>
                    <a:cubicBezTo>
                      <a:pt x="0" y="17"/>
                      <a:pt x="11" y="18"/>
                      <a:pt x="18" y="20"/>
                    </a:cubicBezTo>
                    <a:cubicBezTo>
                      <a:pt x="25" y="22"/>
                      <a:pt x="39" y="32"/>
                      <a:pt x="42" y="21"/>
                    </a:cubicBezTo>
                    <a:cubicBezTo>
                      <a:pt x="45" y="12"/>
                      <a:pt x="37" y="12"/>
                      <a:pt x="25" y="9"/>
                    </a:cubicBezTo>
                    <a:cubicBezTo>
                      <a:pt x="13" y="6"/>
                      <a:pt x="6" y="0"/>
                      <a:pt x="3" y="8"/>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8" name="Freeform 24"/>
              <p:cNvSpPr>
                <a:spLocks/>
              </p:cNvSpPr>
              <p:nvPr/>
            </p:nvSpPr>
            <p:spPr bwMode="auto">
              <a:xfrm>
                <a:off x="2754" y="2011"/>
                <a:ext cx="115" cy="85"/>
              </a:xfrm>
              <a:custGeom>
                <a:avLst/>
                <a:gdLst>
                  <a:gd name="T0" fmla="*/ 50 w 46"/>
                  <a:gd name="T1" fmla="*/ 149 h 32"/>
                  <a:gd name="T2" fmla="*/ 283 w 46"/>
                  <a:gd name="T3" fmla="*/ 375 h 32"/>
                  <a:gd name="T4" fmla="*/ 675 w 46"/>
                  <a:gd name="T5" fmla="*/ 409 h 32"/>
                  <a:gd name="T6" fmla="*/ 395 w 46"/>
                  <a:gd name="T7" fmla="*/ 170 h 32"/>
                  <a:gd name="T8" fmla="*/ 50 w 46"/>
                  <a:gd name="T9" fmla="*/ 149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32">
                    <a:moveTo>
                      <a:pt x="3" y="8"/>
                    </a:moveTo>
                    <a:cubicBezTo>
                      <a:pt x="0" y="17"/>
                      <a:pt x="10" y="18"/>
                      <a:pt x="18" y="20"/>
                    </a:cubicBezTo>
                    <a:cubicBezTo>
                      <a:pt x="25" y="22"/>
                      <a:pt x="39" y="32"/>
                      <a:pt x="43" y="22"/>
                    </a:cubicBezTo>
                    <a:cubicBezTo>
                      <a:pt x="46" y="12"/>
                      <a:pt x="37" y="12"/>
                      <a:pt x="25" y="9"/>
                    </a:cubicBezTo>
                    <a:cubicBezTo>
                      <a:pt x="13" y="6"/>
                      <a:pt x="6" y="0"/>
                      <a:pt x="3" y="8"/>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9" name="Freeform 25"/>
              <p:cNvSpPr>
                <a:spLocks/>
              </p:cNvSpPr>
              <p:nvPr/>
            </p:nvSpPr>
            <p:spPr bwMode="auto">
              <a:xfrm>
                <a:off x="2741" y="2064"/>
                <a:ext cx="115" cy="83"/>
              </a:xfrm>
              <a:custGeom>
                <a:avLst/>
                <a:gdLst>
                  <a:gd name="T0" fmla="*/ 50 w 46"/>
                  <a:gd name="T1" fmla="*/ 150 h 31"/>
                  <a:gd name="T2" fmla="*/ 283 w 46"/>
                  <a:gd name="T3" fmla="*/ 367 h 31"/>
                  <a:gd name="T4" fmla="*/ 675 w 46"/>
                  <a:gd name="T5" fmla="*/ 402 h 31"/>
                  <a:gd name="T6" fmla="*/ 395 w 46"/>
                  <a:gd name="T7" fmla="*/ 171 h 31"/>
                  <a:gd name="T8" fmla="*/ 50 w 46"/>
                  <a:gd name="T9" fmla="*/ 15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31">
                    <a:moveTo>
                      <a:pt x="3" y="8"/>
                    </a:moveTo>
                    <a:cubicBezTo>
                      <a:pt x="0" y="16"/>
                      <a:pt x="11" y="17"/>
                      <a:pt x="18" y="19"/>
                    </a:cubicBezTo>
                    <a:cubicBezTo>
                      <a:pt x="25" y="21"/>
                      <a:pt x="39" y="31"/>
                      <a:pt x="43" y="21"/>
                    </a:cubicBezTo>
                    <a:cubicBezTo>
                      <a:pt x="46" y="11"/>
                      <a:pt x="37" y="12"/>
                      <a:pt x="25" y="9"/>
                    </a:cubicBezTo>
                    <a:cubicBezTo>
                      <a:pt x="13" y="6"/>
                      <a:pt x="6" y="0"/>
                      <a:pt x="3" y="8"/>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0" name="Freeform 26"/>
              <p:cNvSpPr>
                <a:spLocks/>
              </p:cNvSpPr>
              <p:nvPr/>
            </p:nvSpPr>
            <p:spPr bwMode="auto">
              <a:xfrm>
                <a:off x="2726" y="2115"/>
                <a:ext cx="113" cy="85"/>
              </a:xfrm>
              <a:custGeom>
                <a:avLst/>
                <a:gdLst>
                  <a:gd name="T0" fmla="*/ 50 w 45"/>
                  <a:gd name="T1" fmla="*/ 170 h 32"/>
                  <a:gd name="T2" fmla="*/ 271 w 45"/>
                  <a:gd name="T3" fmla="*/ 375 h 32"/>
                  <a:gd name="T4" fmla="*/ 663 w 45"/>
                  <a:gd name="T5" fmla="*/ 409 h 32"/>
                  <a:gd name="T6" fmla="*/ 379 w 45"/>
                  <a:gd name="T7" fmla="*/ 133 h 32"/>
                  <a:gd name="T8" fmla="*/ 50 w 45"/>
                  <a:gd name="T9" fmla="*/ 17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2">
                    <a:moveTo>
                      <a:pt x="3" y="9"/>
                    </a:moveTo>
                    <a:cubicBezTo>
                      <a:pt x="0" y="17"/>
                      <a:pt x="10" y="18"/>
                      <a:pt x="17" y="20"/>
                    </a:cubicBezTo>
                    <a:cubicBezTo>
                      <a:pt x="24" y="22"/>
                      <a:pt x="39" y="32"/>
                      <a:pt x="42" y="22"/>
                    </a:cubicBezTo>
                    <a:cubicBezTo>
                      <a:pt x="45" y="12"/>
                      <a:pt x="36" y="10"/>
                      <a:pt x="24" y="7"/>
                    </a:cubicBezTo>
                    <a:cubicBezTo>
                      <a:pt x="12" y="4"/>
                      <a:pt x="6" y="0"/>
                      <a:pt x="3" y="9"/>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1" name="Freeform 27"/>
              <p:cNvSpPr>
                <a:spLocks/>
              </p:cNvSpPr>
              <p:nvPr/>
            </p:nvSpPr>
            <p:spPr bwMode="auto">
              <a:xfrm>
                <a:off x="2896" y="1960"/>
                <a:ext cx="110" cy="83"/>
              </a:xfrm>
              <a:custGeom>
                <a:avLst/>
                <a:gdLst>
                  <a:gd name="T0" fmla="*/ 645 w 44"/>
                  <a:gd name="T1" fmla="*/ 150 h 31"/>
                  <a:gd name="T2" fmla="*/ 425 w 44"/>
                  <a:gd name="T3" fmla="*/ 367 h 31"/>
                  <a:gd name="T4" fmla="*/ 33 w 44"/>
                  <a:gd name="T5" fmla="*/ 388 h 31"/>
                  <a:gd name="T6" fmla="*/ 300 w 44"/>
                  <a:gd name="T7" fmla="*/ 171 h 31"/>
                  <a:gd name="T8" fmla="*/ 645 w 44"/>
                  <a:gd name="T9" fmla="*/ 15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4" h="31">
                    <a:moveTo>
                      <a:pt x="41" y="8"/>
                    </a:moveTo>
                    <a:cubicBezTo>
                      <a:pt x="44" y="16"/>
                      <a:pt x="34" y="17"/>
                      <a:pt x="27" y="19"/>
                    </a:cubicBezTo>
                    <a:cubicBezTo>
                      <a:pt x="19" y="21"/>
                      <a:pt x="5" y="31"/>
                      <a:pt x="2" y="20"/>
                    </a:cubicBezTo>
                    <a:cubicBezTo>
                      <a:pt x="0" y="11"/>
                      <a:pt x="7" y="12"/>
                      <a:pt x="19" y="9"/>
                    </a:cubicBezTo>
                    <a:cubicBezTo>
                      <a:pt x="31" y="6"/>
                      <a:pt x="38" y="0"/>
                      <a:pt x="41" y="8"/>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2" name="Freeform 28"/>
              <p:cNvSpPr>
                <a:spLocks/>
              </p:cNvSpPr>
              <p:nvPr/>
            </p:nvSpPr>
            <p:spPr bwMode="auto">
              <a:xfrm>
                <a:off x="2886" y="1909"/>
                <a:ext cx="98" cy="80"/>
              </a:xfrm>
              <a:custGeom>
                <a:avLst/>
                <a:gdLst>
                  <a:gd name="T0" fmla="*/ 568 w 39"/>
                  <a:gd name="T1" fmla="*/ 149 h 30"/>
                  <a:gd name="T2" fmla="*/ 397 w 39"/>
                  <a:gd name="T3" fmla="*/ 376 h 30"/>
                  <a:gd name="T4" fmla="*/ 33 w 39"/>
                  <a:gd name="T5" fmla="*/ 419 h 30"/>
                  <a:gd name="T6" fmla="*/ 271 w 39"/>
                  <a:gd name="T7" fmla="*/ 192 h 30"/>
                  <a:gd name="T8" fmla="*/ 568 w 39"/>
                  <a:gd name="T9" fmla="*/ 149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 h="30">
                    <a:moveTo>
                      <a:pt x="36" y="8"/>
                    </a:moveTo>
                    <a:cubicBezTo>
                      <a:pt x="39" y="16"/>
                      <a:pt x="32" y="18"/>
                      <a:pt x="25" y="20"/>
                    </a:cubicBezTo>
                    <a:cubicBezTo>
                      <a:pt x="17" y="22"/>
                      <a:pt x="3" y="30"/>
                      <a:pt x="2" y="22"/>
                    </a:cubicBezTo>
                    <a:cubicBezTo>
                      <a:pt x="0" y="12"/>
                      <a:pt x="6" y="13"/>
                      <a:pt x="17" y="10"/>
                    </a:cubicBezTo>
                    <a:cubicBezTo>
                      <a:pt x="26" y="7"/>
                      <a:pt x="33" y="0"/>
                      <a:pt x="36" y="8"/>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3" name="Freeform 29"/>
              <p:cNvSpPr>
                <a:spLocks/>
              </p:cNvSpPr>
              <p:nvPr/>
            </p:nvSpPr>
            <p:spPr bwMode="auto">
              <a:xfrm>
                <a:off x="2921" y="2048"/>
                <a:ext cx="113" cy="85"/>
              </a:xfrm>
              <a:custGeom>
                <a:avLst/>
                <a:gdLst>
                  <a:gd name="T0" fmla="*/ 63 w 45"/>
                  <a:gd name="T1" fmla="*/ 430 h 32"/>
                  <a:gd name="T2" fmla="*/ 284 w 45"/>
                  <a:gd name="T3" fmla="*/ 226 h 32"/>
                  <a:gd name="T4" fmla="*/ 663 w 45"/>
                  <a:gd name="T5" fmla="*/ 205 h 32"/>
                  <a:gd name="T6" fmla="*/ 397 w 45"/>
                  <a:gd name="T7" fmla="*/ 430 h 32"/>
                  <a:gd name="T8" fmla="*/ 63 w 45"/>
                  <a:gd name="T9" fmla="*/ 43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2">
                    <a:moveTo>
                      <a:pt x="4" y="23"/>
                    </a:moveTo>
                    <a:cubicBezTo>
                      <a:pt x="0" y="15"/>
                      <a:pt x="11" y="14"/>
                      <a:pt x="18" y="12"/>
                    </a:cubicBezTo>
                    <a:cubicBezTo>
                      <a:pt x="25" y="10"/>
                      <a:pt x="40" y="0"/>
                      <a:pt x="42" y="11"/>
                    </a:cubicBezTo>
                    <a:cubicBezTo>
                      <a:pt x="45" y="20"/>
                      <a:pt x="37" y="20"/>
                      <a:pt x="25" y="23"/>
                    </a:cubicBezTo>
                    <a:cubicBezTo>
                      <a:pt x="14" y="26"/>
                      <a:pt x="7" y="32"/>
                      <a:pt x="4" y="23"/>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4" name="Freeform 30"/>
              <p:cNvSpPr>
                <a:spLocks/>
              </p:cNvSpPr>
              <p:nvPr/>
            </p:nvSpPr>
            <p:spPr bwMode="auto">
              <a:xfrm>
                <a:off x="2946" y="2104"/>
                <a:ext cx="98" cy="77"/>
              </a:xfrm>
              <a:custGeom>
                <a:avLst/>
                <a:gdLst>
                  <a:gd name="T0" fmla="*/ 50 w 39"/>
                  <a:gd name="T1" fmla="*/ 396 h 29"/>
                  <a:gd name="T2" fmla="*/ 221 w 39"/>
                  <a:gd name="T3" fmla="*/ 170 h 29"/>
                  <a:gd name="T4" fmla="*/ 588 w 39"/>
                  <a:gd name="T5" fmla="*/ 149 h 29"/>
                  <a:gd name="T6" fmla="*/ 334 w 39"/>
                  <a:gd name="T7" fmla="*/ 374 h 29"/>
                  <a:gd name="T8" fmla="*/ 50 w 39"/>
                  <a:gd name="T9" fmla="*/ 396 h 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 h="29">
                    <a:moveTo>
                      <a:pt x="3" y="21"/>
                    </a:moveTo>
                    <a:cubicBezTo>
                      <a:pt x="0" y="13"/>
                      <a:pt x="7" y="11"/>
                      <a:pt x="14" y="9"/>
                    </a:cubicBezTo>
                    <a:cubicBezTo>
                      <a:pt x="21" y="7"/>
                      <a:pt x="35" y="0"/>
                      <a:pt x="37" y="8"/>
                    </a:cubicBezTo>
                    <a:cubicBezTo>
                      <a:pt x="39" y="17"/>
                      <a:pt x="33" y="16"/>
                      <a:pt x="21" y="20"/>
                    </a:cubicBezTo>
                    <a:cubicBezTo>
                      <a:pt x="13" y="22"/>
                      <a:pt x="6" y="29"/>
                      <a:pt x="3" y="21"/>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5" name="Freeform 31"/>
              <p:cNvSpPr>
                <a:spLocks/>
              </p:cNvSpPr>
              <p:nvPr/>
            </p:nvSpPr>
            <p:spPr bwMode="auto">
              <a:xfrm>
                <a:off x="2961" y="2152"/>
                <a:ext cx="98" cy="80"/>
              </a:xfrm>
              <a:custGeom>
                <a:avLst/>
                <a:gdLst>
                  <a:gd name="T0" fmla="*/ 50 w 39"/>
                  <a:gd name="T1" fmla="*/ 419 h 30"/>
                  <a:gd name="T2" fmla="*/ 239 w 39"/>
                  <a:gd name="T3" fmla="*/ 171 h 30"/>
                  <a:gd name="T4" fmla="*/ 588 w 39"/>
                  <a:gd name="T5" fmla="*/ 149 h 30"/>
                  <a:gd name="T6" fmla="*/ 347 w 39"/>
                  <a:gd name="T7" fmla="*/ 376 h 30"/>
                  <a:gd name="T8" fmla="*/ 50 w 39"/>
                  <a:gd name="T9" fmla="*/ 419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 h="30">
                    <a:moveTo>
                      <a:pt x="3" y="22"/>
                    </a:moveTo>
                    <a:cubicBezTo>
                      <a:pt x="0" y="13"/>
                      <a:pt x="7" y="11"/>
                      <a:pt x="15" y="9"/>
                    </a:cubicBezTo>
                    <a:cubicBezTo>
                      <a:pt x="22" y="7"/>
                      <a:pt x="36" y="0"/>
                      <a:pt x="37" y="8"/>
                    </a:cubicBezTo>
                    <a:cubicBezTo>
                      <a:pt x="39" y="17"/>
                      <a:pt x="34" y="17"/>
                      <a:pt x="22" y="20"/>
                    </a:cubicBezTo>
                    <a:cubicBezTo>
                      <a:pt x="13" y="23"/>
                      <a:pt x="6" y="30"/>
                      <a:pt x="3" y="22"/>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6" name="Freeform 32"/>
              <p:cNvSpPr>
                <a:spLocks/>
              </p:cNvSpPr>
              <p:nvPr/>
            </p:nvSpPr>
            <p:spPr bwMode="auto">
              <a:xfrm>
                <a:off x="2906" y="2008"/>
                <a:ext cx="115" cy="83"/>
              </a:xfrm>
              <a:custGeom>
                <a:avLst/>
                <a:gdLst>
                  <a:gd name="T0" fmla="*/ 675 w 46"/>
                  <a:gd name="T1" fmla="*/ 150 h 31"/>
                  <a:gd name="T2" fmla="*/ 438 w 46"/>
                  <a:gd name="T3" fmla="*/ 367 h 31"/>
                  <a:gd name="T4" fmla="*/ 50 w 46"/>
                  <a:gd name="T5" fmla="*/ 402 h 31"/>
                  <a:gd name="T6" fmla="*/ 333 w 46"/>
                  <a:gd name="T7" fmla="*/ 171 h 31"/>
                  <a:gd name="T8" fmla="*/ 675 w 46"/>
                  <a:gd name="T9" fmla="*/ 15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31">
                    <a:moveTo>
                      <a:pt x="43" y="8"/>
                    </a:moveTo>
                    <a:cubicBezTo>
                      <a:pt x="46" y="16"/>
                      <a:pt x="35" y="17"/>
                      <a:pt x="28" y="19"/>
                    </a:cubicBezTo>
                    <a:cubicBezTo>
                      <a:pt x="21" y="21"/>
                      <a:pt x="6" y="31"/>
                      <a:pt x="3" y="21"/>
                    </a:cubicBezTo>
                    <a:cubicBezTo>
                      <a:pt x="0" y="11"/>
                      <a:pt x="9" y="12"/>
                      <a:pt x="21" y="9"/>
                    </a:cubicBezTo>
                    <a:cubicBezTo>
                      <a:pt x="33" y="6"/>
                      <a:pt x="40" y="0"/>
                      <a:pt x="43" y="8"/>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7" name="Freeform 33"/>
              <p:cNvSpPr>
                <a:spLocks/>
              </p:cNvSpPr>
              <p:nvPr/>
            </p:nvSpPr>
            <p:spPr bwMode="auto">
              <a:xfrm>
                <a:off x="2811" y="1387"/>
                <a:ext cx="135" cy="32"/>
              </a:xfrm>
              <a:custGeom>
                <a:avLst/>
                <a:gdLst>
                  <a:gd name="T0" fmla="*/ 813 w 54"/>
                  <a:gd name="T1" fmla="*/ 0 h 12"/>
                  <a:gd name="T2" fmla="*/ 408 w 54"/>
                  <a:gd name="T3" fmla="*/ 93 h 12"/>
                  <a:gd name="T4" fmla="*/ 408 w 54"/>
                  <a:gd name="T5" fmla="*/ 93 h 12"/>
                  <a:gd name="T6" fmla="*/ 20 w 54"/>
                  <a:gd name="T7" fmla="*/ 21 h 12"/>
                  <a:gd name="T8" fmla="*/ 0 w 54"/>
                  <a:gd name="T9" fmla="*/ 192 h 12"/>
                  <a:gd name="T10" fmla="*/ 408 w 54"/>
                  <a:gd name="T11" fmla="*/ 227 h 12"/>
                  <a:gd name="T12" fmla="*/ 408 w 54"/>
                  <a:gd name="T13" fmla="*/ 227 h 12"/>
                  <a:gd name="T14" fmla="*/ 833 w 54"/>
                  <a:gd name="T15" fmla="*/ 205 h 12"/>
                  <a:gd name="T16" fmla="*/ 845 w 54"/>
                  <a:gd name="T17" fmla="*/ 227 h 12"/>
                  <a:gd name="T18" fmla="*/ 845 w 54"/>
                  <a:gd name="T19" fmla="*/ 205 h 12"/>
                  <a:gd name="T20" fmla="*/ 813 w 54"/>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4" h="12">
                    <a:moveTo>
                      <a:pt x="52" y="0"/>
                    </a:moveTo>
                    <a:cubicBezTo>
                      <a:pt x="47" y="4"/>
                      <a:pt x="39" y="5"/>
                      <a:pt x="26" y="5"/>
                    </a:cubicBezTo>
                    <a:cubicBezTo>
                      <a:pt x="26" y="5"/>
                      <a:pt x="26" y="5"/>
                      <a:pt x="26" y="5"/>
                    </a:cubicBezTo>
                    <a:cubicBezTo>
                      <a:pt x="14" y="5"/>
                      <a:pt x="6" y="4"/>
                      <a:pt x="1" y="1"/>
                    </a:cubicBezTo>
                    <a:cubicBezTo>
                      <a:pt x="2" y="4"/>
                      <a:pt x="2" y="8"/>
                      <a:pt x="0" y="10"/>
                    </a:cubicBezTo>
                    <a:cubicBezTo>
                      <a:pt x="3" y="9"/>
                      <a:pt x="6" y="12"/>
                      <a:pt x="26" y="12"/>
                    </a:cubicBezTo>
                    <a:cubicBezTo>
                      <a:pt x="26" y="12"/>
                      <a:pt x="26" y="12"/>
                      <a:pt x="26" y="12"/>
                    </a:cubicBezTo>
                    <a:cubicBezTo>
                      <a:pt x="48" y="12"/>
                      <a:pt x="49" y="8"/>
                      <a:pt x="53" y="11"/>
                    </a:cubicBezTo>
                    <a:cubicBezTo>
                      <a:pt x="53" y="11"/>
                      <a:pt x="54" y="11"/>
                      <a:pt x="54" y="12"/>
                    </a:cubicBezTo>
                    <a:cubicBezTo>
                      <a:pt x="54" y="11"/>
                      <a:pt x="54" y="11"/>
                      <a:pt x="54" y="11"/>
                    </a:cubicBezTo>
                    <a:cubicBezTo>
                      <a:pt x="51" y="9"/>
                      <a:pt x="50" y="4"/>
                      <a:pt x="52" y="0"/>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8" name="Freeform 34"/>
              <p:cNvSpPr>
                <a:spLocks/>
              </p:cNvSpPr>
              <p:nvPr/>
            </p:nvSpPr>
            <p:spPr bwMode="auto">
              <a:xfrm>
                <a:off x="2809" y="1309"/>
                <a:ext cx="137" cy="35"/>
              </a:xfrm>
              <a:custGeom>
                <a:avLst/>
                <a:gdLst>
                  <a:gd name="T0" fmla="*/ 820 w 55"/>
                  <a:gd name="T1" fmla="*/ 0 h 13"/>
                  <a:gd name="T2" fmla="*/ 416 w 55"/>
                  <a:gd name="T3" fmla="*/ 94 h 13"/>
                  <a:gd name="T4" fmla="*/ 416 w 55"/>
                  <a:gd name="T5" fmla="*/ 94 h 13"/>
                  <a:gd name="T6" fmla="*/ 30 w 55"/>
                  <a:gd name="T7" fmla="*/ 22 h 13"/>
                  <a:gd name="T8" fmla="*/ 0 w 55"/>
                  <a:gd name="T9" fmla="*/ 232 h 13"/>
                  <a:gd name="T10" fmla="*/ 416 w 55"/>
                  <a:gd name="T11" fmla="*/ 253 h 13"/>
                  <a:gd name="T12" fmla="*/ 416 w 55"/>
                  <a:gd name="T13" fmla="*/ 253 h 13"/>
                  <a:gd name="T14" fmla="*/ 837 w 55"/>
                  <a:gd name="T15" fmla="*/ 232 h 13"/>
                  <a:gd name="T16" fmla="*/ 849 w 55"/>
                  <a:gd name="T17" fmla="*/ 232 h 13"/>
                  <a:gd name="T18" fmla="*/ 849 w 55"/>
                  <a:gd name="T19" fmla="*/ 232 h 13"/>
                  <a:gd name="T20" fmla="*/ 820 w 55"/>
                  <a:gd name="T21" fmla="*/ 0 h 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5" h="13">
                    <a:moveTo>
                      <a:pt x="53" y="0"/>
                    </a:moveTo>
                    <a:cubicBezTo>
                      <a:pt x="49" y="4"/>
                      <a:pt x="40" y="5"/>
                      <a:pt x="27" y="5"/>
                    </a:cubicBezTo>
                    <a:cubicBezTo>
                      <a:pt x="27" y="5"/>
                      <a:pt x="27" y="5"/>
                      <a:pt x="27" y="5"/>
                    </a:cubicBezTo>
                    <a:cubicBezTo>
                      <a:pt x="15" y="5"/>
                      <a:pt x="7" y="4"/>
                      <a:pt x="2" y="1"/>
                    </a:cubicBezTo>
                    <a:cubicBezTo>
                      <a:pt x="4" y="5"/>
                      <a:pt x="2" y="10"/>
                      <a:pt x="0" y="12"/>
                    </a:cubicBezTo>
                    <a:cubicBezTo>
                      <a:pt x="4" y="9"/>
                      <a:pt x="5" y="13"/>
                      <a:pt x="27" y="13"/>
                    </a:cubicBezTo>
                    <a:cubicBezTo>
                      <a:pt x="27" y="13"/>
                      <a:pt x="27" y="13"/>
                      <a:pt x="27" y="13"/>
                    </a:cubicBezTo>
                    <a:cubicBezTo>
                      <a:pt x="49" y="13"/>
                      <a:pt x="50" y="9"/>
                      <a:pt x="54" y="12"/>
                    </a:cubicBezTo>
                    <a:cubicBezTo>
                      <a:pt x="54" y="12"/>
                      <a:pt x="55" y="12"/>
                      <a:pt x="55" y="12"/>
                    </a:cubicBezTo>
                    <a:cubicBezTo>
                      <a:pt x="55" y="12"/>
                      <a:pt x="55" y="12"/>
                      <a:pt x="55" y="12"/>
                    </a:cubicBezTo>
                    <a:cubicBezTo>
                      <a:pt x="52" y="10"/>
                      <a:pt x="51" y="4"/>
                      <a:pt x="53" y="0"/>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9" name="Freeform 35"/>
              <p:cNvSpPr>
                <a:spLocks/>
              </p:cNvSpPr>
              <p:nvPr/>
            </p:nvSpPr>
            <p:spPr bwMode="auto">
              <a:xfrm>
                <a:off x="2811" y="1629"/>
                <a:ext cx="133" cy="32"/>
              </a:xfrm>
              <a:custGeom>
                <a:avLst/>
                <a:gdLst>
                  <a:gd name="T0" fmla="*/ 409 w 53"/>
                  <a:gd name="T1" fmla="*/ 227 h 12"/>
                  <a:gd name="T2" fmla="*/ 409 w 53"/>
                  <a:gd name="T3" fmla="*/ 227 h 12"/>
                  <a:gd name="T4" fmla="*/ 838 w 53"/>
                  <a:gd name="T5" fmla="*/ 205 h 12"/>
                  <a:gd name="T6" fmla="*/ 818 w 53"/>
                  <a:gd name="T7" fmla="*/ 0 h 12"/>
                  <a:gd name="T8" fmla="*/ 409 w 53"/>
                  <a:gd name="T9" fmla="*/ 93 h 12"/>
                  <a:gd name="T10" fmla="*/ 409 w 53"/>
                  <a:gd name="T11" fmla="*/ 93 h 12"/>
                  <a:gd name="T12" fmla="*/ 20 w 53"/>
                  <a:gd name="T13" fmla="*/ 21 h 12"/>
                  <a:gd name="T14" fmla="*/ 0 w 53"/>
                  <a:gd name="T15" fmla="*/ 192 h 12"/>
                  <a:gd name="T16" fmla="*/ 409 w 53"/>
                  <a:gd name="T17" fmla="*/ 227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3" h="12">
                    <a:moveTo>
                      <a:pt x="26" y="12"/>
                    </a:moveTo>
                    <a:cubicBezTo>
                      <a:pt x="26" y="12"/>
                      <a:pt x="26" y="12"/>
                      <a:pt x="26" y="12"/>
                    </a:cubicBezTo>
                    <a:cubicBezTo>
                      <a:pt x="47" y="12"/>
                      <a:pt x="49" y="8"/>
                      <a:pt x="53" y="11"/>
                    </a:cubicBezTo>
                    <a:cubicBezTo>
                      <a:pt x="51" y="8"/>
                      <a:pt x="50" y="3"/>
                      <a:pt x="52" y="0"/>
                    </a:cubicBezTo>
                    <a:cubicBezTo>
                      <a:pt x="48" y="4"/>
                      <a:pt x="39" y="5"/>
                      <a:pt x="26" y="5"/>
                    </a:cubicBezTo>
                    <a:cubicBezTo>
                      <a:pt x="26" y="5"/>
                      <a:pt x="26" y="5"/>
                      <a:pt x="26" y="5"/>
                    </a:cubicBezTo>
                    <a:cubicBezTo>
                      <a:pt x="14" y="5"/>
                      <a:pt x="6" y="4"/>
                      <a:pt x="1" y="1"/>
                    </a:cubicBezTo>
                    <a:cubicBezTo>
                      <a:pt x="2" y="4"/>
                      <a:pt x="2" y="8"/>
                      <a:pt x="0" y="10"/>
                    </a:cubicBezTo>
                    <a:cubicBezTo>
                      <a:pt x="4" y="9"/>
                      <a:pt x="7" y="12"/>
                      <a:pt x="26" y="12"/>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0" name="Freeform 36"/>
              <p:cNvSpPr>
                <a:spLocks/>
              </p:cNvSpPr>
              <p:nvPr/>
            </p:nvSpPr>
            <p:spPr bwMode="auto">
              <a:xfrm>
                <a:off x="2814" y="1541"/>
                <a:ext cx="132" cy="38"/>
              </a:xfrm>
              <a:custGeom>
                <a:avLst/>
                <a:gdLst>
                  <a:gd name="T0" fmla="*/ 384 w 53"/>
                  <a:gd name="T1" fmla="*/ 141 h 14"/>
                  <a:gd name="T2" fmla="*/ 384 w 53"/>
                  <a:gd name="T3" fmla="*/ 141 h 14"/>
                  <a:gd name="T4" fmla="*/ 0 w 53"/>
                  <a:gd name="T5" fmla="*/ 60 h 14"/>
                  <a:gd name="T6" fmla="*/ 0 w 53"/>
                  <a:gd name="T7" fmla="*/ 244 h 14"/>
                  <a:gd name="T8" fmla="*/ 384 w 53"/>
                  <a:gd name="T9" fmla="*/ 280 h 14"/>
                  <a:gd name="T10" fmla="*/ 384 w 53"/>
                  <a:gd name="T11" fmla="*/ 280 h 14"/>
                  <a:gd name="T12" fmla="*/ 787 w 53"/>
                  <a:gd name="T13" fmla="*/ 244 h 14"/>
                  <a:gd name="T14" fmla="*/ 819 w 53"/>
                  <a:gd name="T15" fmla="*/ 0 h 14"/>
                  <a:gd name="T16" fmla="*/ 819 w 53"/>
                  <a:gd name="T17" fmla="*/ 0 h 14"/>
                  <a:gd name="T18" fmla="*/ 807 w 53"/>
                  <a:gd name="T19" fmla="*/ 38 h 14"/>
                  <a:gd name="T20" fmla="*/ 384 w 53"/>
                  <a:gd name="T21" fmla="*/ 141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14">
                    <a:moveTo>
                      <a:pt x="25" y="7"/>
                    </a:moveTo>
                    <a:cubicBezTo>
                      <a:pt x="25" y="7"/>
                      <a:pt x="25" y="7"/>
                      <a:pt x="25" y="7"/>
                    </a:cubicBezTo>
                    <a:cubicBezTo>
                      <a:pt x="13" y="7"/>
                      <a:pt x="5" y="6"/>
                      <a:pt x="0" y="3"/>
                    </a:cubicBezTo>
                    <a:cubicBezTo>
                      <a:pt x="1" y="6"/>
                      <a:pt x="1" y="10"/>
                      <a:pt x="0" y="12"/>
                    </a:cubicBezTo>
                    <a:cubicBezTo>
                      <a:pt x="3" y="11"/>
                      <a:pt x="6" y="14"/>
                      <a:pt x="25" y="14"/>
                    </a:cubicBezTo>
                    <a:cubicBezTo>
                      <a:pt x="25" y="14"/>
                      <a:pt x="25" y="14"/>
                      <a:pt x="25" y="14"/>
                    </a:cubicBezTo>
                    <a:cubicBezTo>
                      <a:pt x="46" y="14"/>
                      <a:pt x="48" y="10"/>
                      <a:pt x="51" y="12"/>
                    </a:cubicBezTo>
                    <a:cubicBezTo>
                      <a:pt x="49" y="9"/>
                      <a:pt x="49" y="4"/>
                      <a:pt x="53" y="0"/>
                    </a:cubicBezTo>
                    <a:cubicBezTo>
                      <a:pt x="53" y="0"/>
                      <a:pt x="53" y="0"/>
                      <a:pt x="53" y="0"/>
                    </a:cubicBezTo>
                    <a:cubicBezTo>
                      <a:pt x="52" y="1"/>
                      <a:pt x="52" y="1"/>
                      <a:pt x="52" y="2"/>
                    </a:cubicBezTo>
                    <a:cubicBezTo>
                      <a:pt x="47" y="6"/>
                      <a:pt x="38" y="7"/>
                      <a:pt x="25" y="7"/>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1" name="Freeform 37"/>
              <p:cNvSpPr>
                <a:spLocks/>
              </p:cNvSpPr>
              <p:nvPr/>
            </p:nvSpPr>
            <p:spPr bwMode="auto">
              <a:xfrm>
                <a:off x="2811" y="1464"/>
                <a:ext cx="135" cy="40"/>
              </a:xfrm>
              <a:custGeom>
                <a:avLst/>
                <a:gdLst>
                  <a:gd name="T0" fmla="*/ 845 w 54"/>
                  <a:gd name="T1" fmla="*/ 0 h 15"/>
                  <a:gd name="T2" fmla="*/ 833 w 54"/>
                  <a:gd name="T3" fmla="*/ 35 h 15"/>
                  <a:gd name="T4" fmla="*/ 408 w 54"/>
                  <a:gd name="T5" fmla="*/ 136 h 15"/>
                  <a:gd name="T6" fmla="*/ 408 w 54"/>
                  <a:gd name="T7" fmla="*/ 136 h 15"/>
                  <a:gd name="T8" fmla="*/ 20 w 54"/>
                  <a:gd name="T9" fmla="*/ 56 h 15"/>
                  <a:gd name="T10" fmla="*/ 0 w 54"/>
                  <a:gd name="T11" fmla="*/ 248 h 15"/>
                  <a:gd name="T12" fmla="*/ 408 w 54"/>
                  <a:gd name="T13" fmla="*/ 285 h 15"/>
                  <a:gd name="T14" fmla="*/ 408 w 54"/>
                  <a:gd name="T15" fmla="*/ 285 h 15"/>
                  <a:gd name="T16" fmla="*/ 833 w 54"/>
                  <a:gd name="T17" fmla="*/ 264 h 15"/>
                  <a:gd name="T18" fmla="*/ 845 w 54"/>
                  <a:gd name="T19" fmla="*/ 264 h 15"/>
                  <a:gd name="T20" fmla="*/ 845 w 54"/>
                  <a:gd name="T21" fmla="*/ 264 h 15"/>
                  <a:gd name="T22" fmla="*/ 845 w 54"/>
                  <a:gd name="T23" fmla="*/ 21 h 15"/>
                  <a:gd name="T24" fmla="*/ 845 w 54"/>
                  <a:gd name="T25" fmla="*/ 0 h 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 h="15">
                    <a:moveTo>
                      <a:pt x="54" y="0"/>
                    </a:moveTo>
                    <a:cubicBezTo>
                      <a:pt x="53" y="1"/>
                      <a:pt x="53" y="1"/>
                      <a:pt x="53" y="2"/>
                    </a:cubicBezTo>
                    <a:cubicBezTo>
                      <a:pt x="48" y="6"/>
                      <a:pt x="39" y="7"/>
                      <a:pt x="26" y="7"/>
                    </a:cubicBezTo>
                    <a:cubicBezTo>
                      <a:pt x="26" y="7"/>
                      <a:pt x="26" y="7"/>
                      <a:pt x="26" y="7"/>
                    </a:cubicBezTo>
                    <a:cubicBezTo>
                      <a:pt x="14" y="7"/>
                      <a:pt x="6" y="6"/>
                      <a:pt x="1" y="3"/>
                    </a:cubicBezTo>
                    <a:cubicBezTo>
                      <a:pt x="3" y="6"/>
                      <a:pt x="2" y="11"/>
                      <a:pt x="0" y="13"/>
                    </a:cubicBezTo>
                    <a:cubicBezTo>
                      <a:pt x="3" y="12"/>
                      <a:pt x="6" y="15"/>
                      <a:pt x="26" y="15"/>
                    </a:cubicBezTo>
                    <a:cubicBezTo>
                      <a:pt x="26" y="15"/>
                      <a:pt x="26" y="15"/>
                      <a:pt x="26" y="15"/>
                    </a:cubicBezTo>
                    <a:cubicBezTo>
                      <a:pt x="48" y="15"/>
                      <a:pt x="49" y="11"/>
                      <a:pt x="53" y="14"/>
                    </a:cubicBezTo>
                    <a:cubicBezTo>
                      <a:pt x="53" y="14"/>
                      <a:pt x="54" y="14"/>
                      <a:pt x="54" y="14"/>
                    </a:cubicBezTo>
                    <a:cubicBezTo>
                      <a:pt x="54" y="14"/>
                      <a:pt x="54" y="14"/>
                      <a:pt x="54" y="14"/>
                    </a:cubicBezTo>
                    <a:cubicBezTo>
                      <a:pt x="51" y="12"/>
                      <a:pt x="49" y="5"/>
                      <a:pt x="54" y="1"/>
                    </a:cubicBezTo>
                    <a:lnTo>
                      <a:pt x="54" y="0"/>
                    </a:ln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2" name="Freeform 38"/>
              <p:cNvSpPr>
                <a:spLocks/>
              </p:cNvSpPr>
              <p:nvPr/>
            </p:nvSpPr>
            <p:spPr bwMode="auto">
              <a:xfrm>
                <a:off x="2811" y="1387"/>
                <a:ext cx="135" cy="32"/>
              </a:xfrm>
              <a:custGeom>
                <a:avLst/>
                <a:gdLst>
                  <a:gd name="T0" fmla="*/ 813 w 54"/>
                  <a:gd name="T1" fmla="*/ 0 h 12"/>
                  <a:gd name="T2" fmla="*/ 408 w 54"/>
                  <a:gd name="T3" fmla="*/ 93 h 12"/>
                  <a:gd name="T4" fmla="*/ 408 w 54"/>
                  <a:gd name="T5" fmla="*/ 93 h 12"/>
                  <a:gd name="T6" fmla="*/ 20 w 54"/>
                  <a:gd name="T7" fmla="*/ 21 h 12"/>
                  <a:gd name="T8" fmla="*/ 0 w 54"/>
                  <a:gd name="T9" fmla="*/ 192 h 12"/>
                  <a:gd name="T10" fmla="*/ 408 w 54"/>
                  <a:gd name="T11" fmla="*/ 227 h 12"/>
                  <a:gd name="T12" fmla="*/ 408 w 54"/>
                  <a:gd name="T13" fmla="*/ 227 h 12"/>
                  <a:gd name="T14" fmla="*/ 833 w 54"/>
                  <a:gd name="T15" fmla="*/ 205 h 12"/>
                  <a:gd name="T16" fmla="*/ 845 w 54"/>
                  <a:gd name="T17" fmla="*/ 227 h 12"/>
                  <a:gd name="T18" fmla="*/ 845 w 54"/>
                  <a:gd name="T19" fmla="*/ 205 h 12"/>
                  <a:gd name="T20" fmla="*/ 813 w 54"/>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4" h="12">
                    <a:moveTo>
                      <a:pt x="52" y="0"/>
                    </a:moveTo>
                    <a:cubicBezTo>
                      <a:pt x="47" y="4"/>
                      <a:pt x="39" y="5"/>
                      <a:pt x="26" y="5"/>
                    </a:cubicBezTo>
                    <a:cubicBezTo>
                      <a:pt x="26" y="5"/>
                      <a:pt x="26" y="5"/>
                      <a:pt x="26" y="5"/>
                    </a:cubicBezTo>
                    <a:cubicBezTo>
                      <a:pt x="14" y="5"/>
                      <a:pt x="6" y="4"/>
                      <a:pt x="1" y="1"/>
                    </a:cubicBezTo>
                    <a:cubicBezTo>
                      <a:pt x="2" y="4"/>
                      <a:pt x="2" y="8"/>
                      <a:pt x="0" y="10"/>
                    </a:cubicBezTo>
                    <a:cubicBezTo>
                      <a:pt x="3" y="9"/>
                      <a:pt x="6" y="12"/>
                      <a:pt x="26" y="12"/>
                    </a:cubicBezTo>
                    <a:cubicBezTo>
                      <a:pt x="26" y="12"/>
                      <a:pt x="26" y="12"/>
                      <a:pt x="26" y="12"/>
                    </a:cubicBezTo>
                    <a:cubicBezTo>
                      <a:pt x="48" y="12"/>
                      <a:pt x="49" y="8"/>
                      <a:pt x="53" y="11"/>
                    </a:cubicBezTo>
                    <a:cubicBezTo>
                      <a:pt x="53" y="11"/>
                      <a:pt x="54" y="11"/>
                      <a:pt x="54" y="12"/>
                    </a:cubicBezTo>
                    <a:cubicBezTo>
                      <a:pt x="54" y="11"/>
                      <a:pt x="54" y="11"/>
                      <a:pt x="54" y="11"/>
                    </a:cubicBezTo>
                    <a:cubicBezTo>
                      <a:pt x="51" y="9"/>
                      <a:pt x="50" y="4"/>
                      <a:pt x="52" y="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3" name="Freeform 39"/>
              <p:cNvSpPr>
                <a:spLocks/>
              </p:cNvSpPr>
              <p:nvPr/>
            </p:nvSpPr>
            <p:spPr bwMode="auto">
              <a:xfrm>
                <a:off x="2809" y="1309"/>
                <a:ext cx="137" cy="35"/>
              </a:xfrm>
              <a:custGeom>
                <a:avLst/>
                <a:gdLst>
                  <a:gd name="T0" fmla="*/ 820 w 55"/>
                  <a:gd name="T1" fmla="*/ 0 h 13"/>
                  <a:gd name="T2" fmla="*/ 416 w 55"/>
                  <a:gd name="T3" fmla="*/ 94 h 13"/>
                  <a:gd name="T4" fmla="*/ 416 w 55"/>
                  <a:gd name="T5" fmla="*/ 94 h 13"/>
                  <a:gd name="T6" fmla="*/ 30 w 55"/>
                  <a:gd name="T7" fmla="*/ 22 h 13"/>
                  <a:gd name="T8" fmla="*/ 0 w 55"/>
                  <a:gd name="T9" fmla="*/ 232 h 13"/>
                  <a:gd name="T10" fmla="*/ 416 w 55"/>
                  <a:gd name="T11" fmla="*/ 253 h 13"/>
                  <a:gd name="T12" fmla="*/ 416 w 55"/>
                  <a:gd name="T13" fmla="*/ 253 h 13"/>
                  <a:gd name="T14" fmla="*/ 837 w 55"/>
                  <a:gd name="T15" fmla="*/ 232 h 13"/>
                  <a:gd name="T16" fmla="*/ 849 w 55"/>
                  <a:gd name="T17" fmla="*/ 232 h 13"/>
                  <a:gd name="T18" fmla="*/ 849 w 55"/>
                  <a:gd name="T19" fmla="*/ 232 h 13"/>
                  <a:gd name="T20" fmla="*/ 820 w 55"/>
                  <a:gd name="T21" fmla="*/ 0 h 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5" h="13">
                    <a:moveTo>
                      <a:pt x="53" y="0"/>
                    </a:moveTo>
                    <a:cubicBezTo>
                      <a:pt x="49" y="4"/>
                      <a:pt x="40" y="5"/>
                      <a:pt x="27" y="5"/>
                    </a:cubicBezTo>
                    <a:cubicBezTo>
                      <a:pt x="27" y="5"/>
                      <a:pt x="27" y="5"/>
                      <a:pt x="27" y="5"/>
                    </a:cubicBezTo>
                    <a:cubicBezTo>
                      <a:pt x="15" y="5"/>
                      <a:pt x="7" y="4"/>
                      <a:pt x="2" y="1"/>
                    </a:cubicBezTo>
                    <a:cubicBezTo>
                      <a:pt x="4" y="5"/>
                      <a:pt x="2" y="10"/>
                      <a:pt x="0" y="12"/>
                    </a:cubicBezTo>
                    <a:cubicBezTo>
                      <a:pt x="4" y="9"/>
                      <a:pt x="5" y="13"/>
                      <a:pt x="27" y="13"/>
                    </a:cubicBezTo>
                    <a:cubicBezTo>
                      <a:pt x="27" y="13"/>
                      <a:pt x="27" y="13"/>
                      <a:pt x="27" y="13"/>
                    </a:cubicBezTo>
                    <a:cubicBezTo>
                      <a:pt x="49" y="13"/>
                      <a:pt x="50" y="9"/>
                      <a:pt x="54" y="12"/>
                    </a:cubicBezTo>
                    <a:cubicBezTo>
                      <a:pt x="54" y="12"/>
                      <a:pt x="55" y="12"/>
                      <a:pt x="55" y="12"/>
                    </a:cubicBezTo>
                    <a:cubicBezTo>
                      <a:pt x="55" y="12"/>
                      <a:pt x="55" y="12"/>
                      <a:pt x="55" y="12"/>
                    </a:cubicBezTo>
                    <a:cubicBezTo>
                      <a:pt x="52" y="10"/>
                      <a:pt x="51" y="4"/>
                      <a:pt x="53" y="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4" name="Freeform 40"/>
              <p:cNvSpPr>
                <a:spLocks/>
              </p:cNvSpPr>
              <p:nvPr/>
            </p:nvSpPr>
            <p:spPr bwMode="auto">
              <a:xfrm>
                <a:off x="2811" y="1629"/>
                <a:ext cx="133" cy="32"/>
              </a:xfrm>
              <a:custGeom>
                <a:avLst/>
                <a:gdLst>
                  <a:gd name="T0" fmla="*/ 409 w 53"/>
                  <a:gd name="T1" fmla="*/ 227 h 12"/>
                  <a:gd name="T2" fmla="*/ 409 w 53"/>
                  <a:gd name="T3" fmla="*/ 227 h 12"/>
                  <a:gd name="T4" fmla="*/ 838 w 53"/>
                  <a:gd name="T5" fmla="*/ 205 h 12"/>
                  <a:gd name="T6" fmla="*/ 818 w 53"/>
                  <a:gd name="T7" fmla="*/ 0 h 12"/>
                  <a:gd name="T8" fmla="*/ 409 w 53"/>
                  <a:gd name="T9" fmla="*/ 93 h 12"/>
                  <a:gd name="T10" fmla="*/ 409 w 53"/>
                  <a:gd name="T11" fmla="*/ 93 h 12"/>
                  <a:gd name="T12" fmla="*/ 20 w 53"/>
                  <a:gd name="T13" fmla="*/ 21 h 12"/>
                  <a:gd name="T14" fmla="*/ 0 w 53"/>
                  <a:gd name="T15" fmla="*/ 192 h 12"/>
                  <a:gd name="T16" fmla="*/ 409 w 53"/>
                  <a:gd name="T17" fmla="*/ 227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3" h="12">
                    <a:moveTo>
                      <a:pt x="26" y="12"/>
                    </a:moveTo>
                    <a:cubicBezTo>
                      <a:pt x="26" y="12"/>
                      <a:pt x="26" y="12"/>
                      <a:pt x="26" y="12"/>
                    </a:cubicBezTo>
                    <a:cubicBezTo>
                      <a:pt x="47" y="12"/>
                      <a:pt x="49" y="8"/>
                      <a:pt x="53" y="11"/>
                    </a:cubicBezTo>
                    <a:cubicBezTo>
                      <a:pt x="51" y="8"/>
                      <a:pt x="50" y="3"/>
                      <a:pt x="52" y="0"/>
                    </a:cubicBezTo>
                    <a:cubicBezTo>
                      <a:pt x="48" y="4"/>
                      <a:pt x="39" y="5"/>
                      <a:pt x="26" y="5"/>
                    </a:cubicBezTo>
                    <a:cubicBezTo>
                      <a:pt x="26" y="5"/>
                      <a:pt x="26" y="5"/>
                      <a:pt x="26" y="5"/>
                    </a:cubicBezTo>
                    <a:cubicBezTo>
                      <a:pt x="14" y="5"/>
                      <a:pt x="6" y="4"/>
                      <a:pt x="1" y="1"/>
                    </a:cubicBezTo>
                    <a:cubicBezTo>
                      <a:pt x="2" y="4"/>
                      <a:pt x="2" y="8"/>
                      <a:pt x="0" y="10"/>
                    </a:cubicBezTo>
                    <a:cubicBezTo>
                      <a:pt x="4" y="9"/>
                      <a:pt x="7" y="12"/>
                      <a:pt x="26" y="12"/>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5" name="Freeform 41"/>
              <p:cNvSpPr>
                <a:spLocks/>
              </p:cNvSpPr>
              <p:nvPr/>
            </p:nvSpPr>
            <p:spPr bwMode="auto">
              <a:xfrm>
                <a:off x="2814" y="1541"/>
                <a:ext cx="132" cy="38"/>
              </a:xfrm>
              <a:custGeom>
                <a:avLst/>
                <a:gdLst>
                  <a:gd name="T0" fmla="*/ 384 w 53"/>
                  <a:gd name="T1" fmla="*/ 141 h 14"/>
                  <a:gd name="T2" fmla="*/ 384 w 53"/>
                  <a:gd name="T3" fmla="*/ 141 h 14"/>
                  <a:gd name="T4" fmla="*/ 0 w 53"/>
                  <a:gd name="T5" fmla="*/ 60 h 14"/>
                  <a:gd name="T6" fmla="*/ 0 w 53"/>
                  <a:gd name="T7" fmla="*/ 244 h 14"/>
                  <a:gd name="T8" fmla="*/ 384 w 53"/>
                  <a:gd name="T9" fmla="*/ 280 h 14"/>
                  <a:gd name="T10" fmla="*/ 384 w 53"/>
                  <a:gd name="T11" fmla="*/ 280 h 14"/>
                  <a:gd name="T12" fmla="*/ 787 w 53"/>
                  <a:gd name="T13" fmla="*/ 244 h 14"/>
                  <a:gd name="T14" fmla="*/ 819 w 53"/>
                  <a:gd name="T15" fmla="*/ 0 h 14"/>
                  <a:gd name="T16" fmla="*/ 819 w 53"/>
                  <a:gd name="T17" fmla="*/ 0 h 14"/>
                  <a:gd name="T18" fmla="*/ 807 w 53"/>
                  <a:gd name="T19" fmla="*/ 38 h 14"/>
                  <a:gd name="T20" fmla="*/ 384 w 53"/>
                  <a:gd name="T21" fmla="*/ 141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14">
                    <a:moveTo>
                      <a:pt x="25" y="7"/>
                    </a:moveTo>
                    <a:cubicBezTo>
                      <a:pt x="25" y="7"/>
                      <a:pt x="25" y="7"/>
                      <a:pt x="25" y="7"/>
                    </a:cubicBezTo>
                    <a:cubicBezTo>
                      <a:pt x="13" y="7"/>
                      <a:pt x="5" y="6"/>
                      <a:pt x="0" y="3"/>
                    </a:cubicBezTo>
                    <a:cubicBezTo>
                      <a:pt x="1" y="6"/>
                      <a:pt x="1" y="10"/>
                      <a:pt x="0" y="12"/>
                    </a:cubicBezTo>
                    <a:cubicBezTo>
                      <a:pt x="3" y="11"/>
                      <a:pt x="6" y="14"/>
                      <a:pt x="25" y="14"/>
                    </a:cubicBezTo>
                    <a:cubicBezTo>
                      <a:pt x="25" y="14"/>
                      <a:pt x="25" y="14"/>
                      <a:pt x="25" y="14"/>
                    </a:cubicBezTo>
                    <a:cubicBezTo>
                      <a:pt x="46" y="14"/>
                      <a:pt x="48" y="10"/>
                      <a:pt x="51" y="12"/>
                    </a:cubicBezTo>
                    <a:cubicBezTo>
                      <a:pt x="49" y="9"/>
                      <a:pt x="49" y="4"/>
                      <a:pt x="53" y="0"/>
                    </a:cubicBezTo>
                    <a:cubicBezTo>
                      <a:pt x="53" y="0"/>
                      <a:pt x="53" y="0"/>
                      <a:pt x="53" y="0"/>
                    </a:cubicBezTo>
                    <a:cubicBezTo>
                      <a:pt x="52" y="1"/>
                      <a:pt x="52" y="1"/>
                      <a:pt x="52" y="2"/>
                    </a:cubicBezTo>
                    <a:cubicBezTo>
                      <a:pt x="47" y="6"/>
                      <a:pt x="38" y="7"/>
                      <a:pt x="25" y="7"/>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6" name="Freeform 42"/>
              <p:cNvSpPr>
                <a:spLocks/>
              </p:cNvSpPr>
              <p:nvPr/>
            </p:nvSpPr>
            <p:spPr bwMode="auto">
              <a:xfrm>
                <a:off x="2811" y="1464"/>
                <a:ext cx="135" cy="40"/>
              </a:xfrm>
              <a:custGeom>
                <a:avLst/>
                <a:gdLst>
                  <a:gd name="T0" fmla="*/ 845 w 54"/>
                  <a:gd name="T1" fmla="*/ 0 h 15"/>
                  <a:gd name="T2" fmla="*/ 833 w 54"/>
                  <a:gd name="T3" fmla="*/ 35 h 15"/>
                  <a:gd name="T4" fmla="*/ 408 w 54"/>
                  <a:gd name="T5" fmla="*/ 136 h 15"/>
                  <a:gd name="T6" fmla="*/ 408 w 54"/>
                  <a:gd name="T7" fmla="*/ 136 h 15"/>
                  <a:gd name="T8" fmla="*/ 20 w 54"/>
                  <a:gd name="T9" fmla="*/ 56 h 15"/>
                  <a:gd name="T10" fmla="*/ 0 w 54"/>
                  <a:gd name="T11" fmla="*/ 248 h 15"/>
                  <a:gd name="T12" fmla="*/ 408 w 54"/>
                  <a:gd name="T13" fmla="*/ 285 h 15"/>
                  <a:gd name="T14" fmla="*/ 408 w 54"/>
                  <a:gd name="T15" fmla="*/ 285 h 15"/>
                  <a:gd name="T16" fmla="*/ 833 w 54"/>
                  <a:gd name="T17" fmla="*/ 264 h 15"/>
                  <a:gd name="T18" fmla="*/ 845 w 54"/>
                  <a:gd name="T19" fmla="*/ 264 h 15"/>
                  <a:gd name="T20" fmla="*/ 845 w 54"/>
                  <a:gd name="T21" fmla="*/ 264 h 15"/>
                  <a:gd name="T22" fmla="*/ 845 w 54"/>
                  <a:gd name="T23" fmla="*/ 21 h 15"/>
                  <a:gd name="T24" fmla="*/ 845 w 54"/>
                  <a:gd name="T25" fmla="*/ 0 h 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 h="15">
                    <a:moveTo>
                      <a:pt x="54" y="0"/>
                    </a:moveTo>
                    <a:cubicBezTo>
                      <a:pt x="53" y="1"/>
                      <a:pt x="53" y="1"/>
                      <a:pt x="53" y="2"/>
                    </a:cubicBezTo>
                    <a:cubicBezTo>
                      <a:pt x="48" y="6"/>
                      <a:pt x="39" y="7"/>
                      <a:pt x="26" y="7"/>
                    </a:cubicBezTo>
                    <a:cubicBezTo>
                      <a:pt x="26" y="7"/>
                      <a:pt x="26" y="7"/>
                      <a:pt x="26" y="7"/>
                    </a:cubicBezTo>
                    <a:cubicBezTo>
                      <a:pt x="14" y="7"/>
                      <a:pt x="6" y="6"/>
                      <a:pt x="1" y="3"/>
                    </a:cubicBezTo>
                    <a:cubicBezTo>
                      <a:pt x="3" y="6"/>
                      <a:pt x="2" y="11"/>
                      <a:pt x="0" y="13"/>
                    </a:cubicBezTo>
                    <a:cubicBezTo>
                      <a:pt x="3" y="12"/>
                      <a:pt x="6" y="15"/>
                      <a:pt x="26" y="15"/>
                    </a:cubicBezTo>
                    <a:cubicBezTo>
                      <a:pt x="26" y="15"/>
                      <a:pt x="26" y="15"/>
                      <a:pt x="26" y="15"/>
                    </a:cubicBezTo>
                    <a:cubicBezTo>
                      <a:pt x="48" y="15"/>
                      <a:pt x="49" y="11"/>
                      <a:pt x="53" y="14"/>
                    </a:cubicBezTo>
                    <a:cubicBezTo>
                      <a:pt x="53" y="14"/>
                      <a:pt x="54" y="14"/>
                      <a:pt x="54" y="14"/>
                    </a:cubicBezTo>
                    <a:cubicBezTo>
                      <a:pt x="54" y="14"/>
                      <a:pt x="54" y="14"/>
                      <a:pt x="54" y="14"/>
                    </a:cubicBezTo>
                    <a:cubicBezTo>
                      <a:pt x="51" y="12"/>
                      <a:pt x="49" y="5"/>
                      <a:pt x="54" y="1"/>
                    </a:cubicBezTo>
                    <a:lnTo>
                      <a:pt x="54" y="0"/>
                    </a:ln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7" name="Freeform 43"/>
              <p:cNvSpPr>
                <a:spLocks/>
              </p:cNvSpPr>
              <p:nvPr/>
            </p:nvSpPr>
            <p:spPr bwMode="auto">
              <a:xfrm>
                <a:off x="2896" y="1947"/>
                <a:ext cx="90" cy="50"/>
              </a:xfrm>
              <a:custGeom>
                <a:avLst/>
                <a:gdLst>
                  <a:gd name="T0" fmla="*/ 563 w 36"/>
                  <a:gd name="T1" fmla="*/ 166 h 19"/>
                  <a:gd name="T2" fmla="*/ 500 w 36"/>
                  <a:gd name="T3" fmla="*/ 0 h 19"/>
                  <a:gd name="T4" fmla="*/ 500 w 36"/>
                  <a:gd name="T5" fmla="*/ 0 h 19"/>
                  <a:gd name="T6" fmla="*/ 333 w 36"/>
                  <a:gd name="T7" fmla="*/ 111 h 19"/>
                  <a:gd name="T8" fmla="*/ 0 w 36"/>
                  <a:gd name="T9" fmla="*/ 200 h 19"/>
                  <a:gd name="T10" fmla="*/ 50 w 36"/>
                  <a:gd name="T11" fmla="*/ 347 h 19"/>
                  <a:gd name="T12" fmla="*/ 300 w 36"/>
                  <a:gd name="T13" fmla="*/ 255 h 19"/>
                  <a:gd name="T14" fmla="*/ 563 w 36"/>
                  <a:gd name="T15" fmla="*/ 166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 h="19">
                    <a:moveTo>
                      <a:pt x="36" y="9"/>
                    </a:moveTo>
                    <a:cubicBezTo>
                      <a:pt x="33" y="5"/>
                      <a:pt x="32" y="0"/>
                      <a:pt x="32" y="0"/>
                    </a:cubicBezTo>
                    <a:cubicBezTo>
                      <a:pt x="32" y="0"/>
                      <a:pt x="32" y="0"/>
                      <a:pt x="32" y="0"/>
                    </a:cubicBezTo>
                    <a:cubicBezTo>
                      <a:pt x="30" y="4"/>
                      <a:pt x="26" y="5"/>
                      <a:pt x="21" y="6"/>
                    </a:cubicBezTo>
                    <a:cubicBezTo>
                      <a:pt x="15" y="8"/>
                      <a:pt x="5" y="13"/>
                      <a:pt x="0" y="11"/>
                    </a:cubicBezTo>
                    <a:cubicBezTo>
                      <a:pt x="2" y="14"/>
                      <a:pt x="3" y="18"/>
                      <a:pt x="3" y="19"/>
                    </a:cubicBezTo>
                    <a:cubicBezTo>
                      <a:pt x="5" y="16"/>
                      <a:pt x="11" y="16"/>
                      <a:pt x="19" y="14"/>
                    </a:cubicBezTo>
                    <a:cubicBezTo>
                      <a:pt x="26" y="12"/>
                      <a:pt x="32" y="9"/>
                      <a:pt x="36" y="9"/>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8" name="Freeform 44"/>
              <p:cNvSpPr>
                <a:spLocks/>
              </p:cNvSpPr>
              <p:nvPr/>
            </p:nvSpPr>
            <p:spPr bwMode="auto">
              <a:xfrm>
                <a:off x="2766" y="1997"/>
                <a:ext cx="95" cy="51"/>
              </a:xfrm>
              <a:custGeom>
                <a:avLst/>
                <a:gdLst>
                  <a:gd name="T0" fmla="*/ 0 w 38"/>
                  <a:gd name="T1" fmla="*/ 193 h 19"/>
                  <a:gd name="T2" fmla="*/ 313 w 38"/>
                  <a:gd name="T3" fmla="*/ 274 h 19"/>
                  <a:gd name="T4" fmla="*/ 563 w 38"/>
                  <a:gd name="T5" fmla="*/ 368 h 19"/>
                  <a:gd name="T6" fmla="*/ 595 w 38"/>
                  <a:gd name="T7" fmla="*/ 252 h 19"/>
                  <a:gd name="T8" fmla="*/ 595 w 38"/>
                  <a:gd name="T9" fmla="*/ 231 h 19"/>
                  <a:gd name="T10" fmla="*/ 283 w 38"/>
                  <a:gd name="T11" fmla="*/ 137 h 19"/>
                  <a:gd name="T12" fmla="*/ 50 w 38"/>
                  <a:gd name="T13" fmla="*/ 0 h 19"/>
                  <a:gd name="T14" fmla="*/ 50 w 38"/>
                  <a:gd name="T15" fmla="*/ 0 h 19"/>
                  <a:gd name="T16" fmla="*/ 0 w 38"/>
                  <a:gd name="T17" fmla="*/ 193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 h="19">
                    <a:moveTo>
                      <a:pt x="0" y="10"/>
                    </a:moveTo>
                    <a:cubicBezTo>
                      <a:pt x="4" y="7"/>
                      <a:pt x="11" y="12"/>
                      <a:pt x="20" y="14"/>
                    </a:cubicBezTo>
                    <a:cubicBezTo>
                      <a:pt x="27" y="16"/>
                      <a:pt x="33" y="17"/>
                      <a:pt x="36" y="19"/>
                    </a:cubicBezTo>
                    <a:cubicBezTo>
                      <a:pt x="35" y="15"/>
                      <a:pt x="38" y="13"/>
                      <a:pt x="38" y="13"/>
                    </a:cubicBezTo>
                    <a:cubicBezTo>
                      <a:pt x="38" y="12"/>
                      <a:pt x="38" y="12"/>
                      <a:pt x="38" y="12"/>
                    </a:cubicBezTo>
                    <a:cubicBezTo>
                      <a:pt x="33" y="14"/>
                      <a:pt x="23" y="8"/>
                      <a:pt x="18" y="7"/>
                    </a:cubicBezTo>
                    <a:cubicBezTo>
                      <a:pt x="12" y="5"/>
                      <a:pt x="4" y="4"/>
                      <a:pt x="3" y="0"/>
                    </a:cubicBezTo>
                    <a:cubicBezTo>
                      <a:pt x="3" y="0"/>
                      <a:pt x="3" y="0"/>
                      <a:pt x="3" y="0"/>
                    </a:cubicBezTo>
                    <a:cubicBezTo>
                      <a:pt x="3" y="5"/>
                      <a:pt x="3" y="8"/>
                      <a:pt x="0" y="10"/>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9" name="Freeform 45"/>
              <p:cNvSpPr>
                <a:spLocks/>
              </p:cNvSpPr>
              <p:nvPr/>
            </p:nvSpPr>
            <p:spPr bwMode="auto">
              <a:xfrm>
                <a:off x="2784" y="1957"/>
                <a:ext cx="87" cy="43"/>
              </a:xfrm>
              <a:custGeom>
                <a:avLst/>
                <a:gdLst>
                  <a:gd name="T0" fmla="*/ 186 w 35"/>
                  <a:gd name="T1" fmla="*/ 81 h 16"/>
                  <a:gd name="T2" fmla="*/ 12 w 35"/>
                  <a:gd name="T3" fmla="*/ 0 h 16"/>
                  <a:gd name="T4" fmla="*/ 0 w 35"/>
                  <a:gd name="T5" fmla="*/ 116 h 16"/>
                  <a:gd name="T6" fmla="*/ 278 w 35"/>
                  <a:gd name="T7" fmla="*/ 218 h 16"/>
                  <a:gd name="T8" fmla="*/ 524 w 35"/>
                  <a:gd name="T9" fmla="*/ 312 h 16"/>
                  <a:gd name="T10" fmla="*/ 537 w 35"/>
                  <a:gd name="T11" fmla="*/ 196 h 16"/>
                  <a:gd name="T12" fmla="*/ 537 w 35"/>
                  <a:gd name="T13" fmla="*/ 175 h 16"/>
                  <a:gd name="T14" fmla="*/ 186 w 35"/>
                  <a:gd name="T15" fmla="*/ 81 h 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6">
                    <a:moveTo>
                      <a:pt x="12" y="4"/>
                    </a:moveTo>
                    <a:cubicBezTo>
                      <a:pt x="9" y="3"/>
                      <a:pt x="4" y="2"/>
                      <a:pt x="1" y="0"/>
                    </a:cubicBezTo>
                    <a:cubicBezTo>
                      <a:pt x="2" y="3"/>
                      <a:pt x="2" y="5"/>
                      <a:pt x="0" y="6"/>
                    </a:cubicBezTo>
                    <a:cubicBezTo>
                      <a:pt x="4" y="5"/>
                      <a:pt x="10" y="9"/>
                      <a:pt x="18" y="11"/>
                    </a:cubicBezTo>
                    <a:cubicBezTo>
                      <a:pt x="26" y="13"/>
                      <a:pt x="32" y="14"/>
                      <a:pt x="34" y="16"/>
                    </a:cubicBezTo>
                    <a:cubicBezTo>
                      <a:pt x="34" y="12"/>
                      <a:pt x="35" y="10"/>
                      <a:pt x="35" y="10"/>
                    </a:cubicBezTo>
                    <a:cubicBezTo>
                      <a:pt x="35" y="9"/>
                      <a:pt x="35" y="9"/>
                      <a:pt x="35" y="9"/>
                    </a:cubicBezTo>
                    <a:cubicBezTo>
                      <a:pt x="30" y="11"/>
                      <a:pt x="18" y="5"/>
                      <a:pt x="12" y="4"/>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0" name="Freeform 46"/>
              <p:cNvSpPr>
                <a:spLocks/>
              </p:cNvSpPr>
              <p:nvPr/>
            </p:nvSpPr>
            <p:spPr bwMode="auto">
              <a:xfrm>
                <a:off x="2906" y="2000"/>
                <a:ext cx="98" cy="45"/>
              </a:xfrm>
              <a:custGeom>
                <a:avLst/>
                <a:gdLst>
                  <a:gd name="T0" fmla="*/ 334 w 39"/>
                  <a:gd name="T1" fmla="*/ 225 h 17"/>
                  <a:gd name="T2" fmla="*/ 618 w 39"/>
                  <a:gd name="T3" fmla="*/ 132 h 17"/>
                  <a:gd name="T4" fmla="*/ 568 w 39"/>
                  <a:gd name="T5" fmla="*/ 0 h 17"/>
                  <a:gd name="T6" fmla="*/ 367 w 39"/>
                  <a:gd name="T7" fmla="*/ 77 h 17"/>
                  <a:gd name="T8" fmla="*/ 0 w 39"/>
                  <a:gd name="T9" fmla="*/ 148 h 17"/>
                  <a:gd name="T10" fmla="*/ 0 w 39"/>
                  <a:gd name="T11" fmla="*/ 169 h 17"/>
                  <a:gd name="T12" fmla="*/ 63 w 39"/>
                  <a:gd name="T13" fmla="*/ 315 h 17"/>
                  <a:gd name="T14" fmla="*/ 334 w 39"/>
                  <a:gd name="T15" fmla="*/ 225 h 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 h="17">
                    <a:moveTo>
                      <a:pt x="21" y="12"/>
                    </a:moveTo>
                    <a:cubicBezTo>
                      <a:pt x="29" y="9"/>
                      <a:pt x="35" y="6"/>
                      <a:pt x="39" y="7"/>
                    </a:cubicBezTo>
                    <a:cubicBezTo>
                      <a:pt x="36" y="0"/>
                      <a:pt x="36" y="0"/>
                      <a:pt x="36" y="0"/>
                    </a:cubicBezTo>
                    <a:cubicBezTo>
                      <a:pt x="33" y="2"/>
                      <a:pt x="27" y="3"/>
                      <a:pt x="23" y="4"/>
                    </a:cubicBezTo>
                    <a:cubicBezTo>
                      <a:pt x="16" y="6"/>
                      <a:pt x="4" y="14"/>
                      <a:pt x="0" y="8"/>
                    </a:cubicBezTo>
                    <a:cubicBezTo>
                      <a:pt x="0" y="9"/>
                      <a:pt x="0" y="9"/>
                      <a:pt x="0" y="9"/>
                    </a:cubicBezTo>
                    <a:cubicBezTo>
                      <a:pt x="3" y="12"/>
                      <a:pt x="3" y="15"/>
                      <a:pt x="4" y="17"/>
                    </a:cubicBezTo>
                    <a:cubicBezTo>
                      <a:pt x="6" y="14"/>
                      <a:pt x="13" y="14"/>
                      <a:pt x="21" y="12"/>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 name="Freeform 47"/>
              <p:cNvSpPr>
                <a:spLocks/>
              </p:cNvSpPr>
              <p:nvPr/>
            </p:nvSpPr>
            <p:spPr bwMode="auto">
              <a:xfrm>
                <a:off x="2766" y="2024"/>
                <a:ext cx="1" cy="3"/>
              </a:xfrm>
              <a:custGeom>
                <a:avLst/>
                <a:gdLst>
                  <a:gd name="T0" fmla="*/ 0 w 1"/>
                  <a:gd name="T1" fmla="*/ 0 h 1"/>
                  <a:gd name="T2" fmla="*/ 0 w 1"/>
                  <a:gd name="T3" fmla="*/ 27 h 1"/>
                  <a:gd name="T4" fmla="*/ 0 w 1"/>
                  <a:gd name="T5" fmla="*/ 27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0" y="0"/>
                      <a:pt x="0" y="1"/>
                      <a:pt x="0" y="1"/>
                    </a:cubicBezTo>
                    <a:cubicBezTo>
                      <a:pt x="0" y="1"/>
                      <a:pt x="0" y="1"/>
                      <a:pt x="0" y="1"/>
                    </a:cubicBezTo>
                    <a:cubicBezTo>
                      <a:pt x="0" y="1"/>
                      <a:pt x="0" y="0"/>
                      <a:pt x="0" y="0"/>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2" name="Freeform 48"/>
              <p:cNvSpPr>
                <a:spLocks/>
              </p:cNvSpPr>
              <p:nvPr/>
            </p:nvSpPr>
            <p:spPr bwMode="auto">
              <a:xfrm>
                <a:off x="2786" y="1891"/>
                <a:ext cx="180" cy="66"/>
              </a:xfrm>
              <a:custGeom>
                <a:avLst/>
                <a:gdLst>
                  <a:gd name="T0" fmla="*/ 895 w 72"/>
                  <a:gd name="T1" fmla="*/ 314 h 25"/>
                  <a:gd name="T2" fmla="*/ 1125 w 72"/>
                  <a:gd name="T3" fmla="*/ 203 h 25"/>
                  <a:gd name="T4" fmla="*/ 1020 w 72"/>
                  <a:gd name="T5" fmla="*/ 0 h 25"/>
                  <a:gd name="T6" fmla="*/ 988 w 72"/>
                  <a:gd name="T7" fmla="*/ 77 h 25"/>
                  <a:gd name="T8" fmla="*/ 563 w 72"/>
                  <a:gd name="T9" fmla="*/ 293 h 25"/>
                  <a:gd name="T10" fmla="*/ 563 w 72"/>
                  <a:gd name="T11" fmla="*/ 293 h 25"/>
                  <a:gd name="T12" fmla="*/ 145 w 72"/>
                  <a:gd name="T13" fmla="*/ 77 h 25"/>
                  <a:gd name="T14" fmla="*/ 95 w 72"/>
                  <a:gd name="T15" fmla="*/ 0 h 25"/>
                  <a:gd name="T16" fmla="*/ 0 w 72"/>
                  <a:gd name="T17" fmla="*/ 259 h 25"/>
                  <a:gd name="T18" fmla="*/ 300 w 72"/>
                  <a:gd name="T19" fmla="*/ 370 h 25"/>
                  <a:gd name="T20" fmla="*/ 563 w 72"/>
                  <a:gd name="T21" fmla="*/ 459 h 25"/>
                  <a:gd name="T22" fmla="*/ 658 w 72"/>
                  <a:gd name="T23" fmla="*/ 404 h 25"/>
                  <a:gd name="T24" fmla="*/ 895 w 72"/>
                  <a:gd name="T25" fmla="*/ 314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2" h="25">
                    <a:moveTo>
                      <a:pt x="57" y="17"/>
                    </a:moveTo>
                    <a:cubicBezTo>
                      <a:pt x="63" y="15"/>
                      <a:pt x="68" y="11"/>
                      <a:pt x="72" y="11"/>
                    </a:cubicBezTo>
                    <a:cubicBezTo>
                      <a:pt x="69" y="9"/>
                      <a:pt x="66" y="4"/>
                      <a:pt x="65" y="0"/>
                    </a:cubicBezTo>
                    <a:cubicBezTo>
                      <a:pt x="65" y="1"/>
                      <a:pt x="64" y="3"/>
                      <a:pt x="63" y="4"/>
                    </a:cubicBezTo>
                    <a:cubicBezTo>
                      <a:pt x="58" y="8"/>
                      <a:pt x="49" y="16"/>
                      <a:pt x="36" y="16"/>
                    </a:cubicBezTo>
                    <a:cubicBezTo>
                      <a:pt x="36" y="16"/>
                      <a:pt x="36" y="16"/>
                      <a:pt x="36" y="16"/>
                    </a:cubicBezTo>
                    <a:cubicBezTo>
                      <a:pt x="23" y="16"/>
                      <a:pt x="14" y="8"/>
                      <a:pt x="9" y="4"/>
                    </a:cubicBezTo>
                    <a:cubicBezTo>
                      <a:pt x="8" y="3"/>
                      <a:pt x="7" y="1"/>
                      <a:pt x="6" y="0"/>
                    </a:cubicBezTo>
                    <a:cubicBezTo>
                      <a:pt x="5" y="10"/>
                      <a:pt x="0" y="14"/>
                      <a:pt x="0" y="14"/>
                    </a:cubicBezTo>
                    <a:cubicBezTo>
                      <a:pt x="6" y="13"/>
                      <a:pt x="8" y="17"/>
                      <a:pt x="19" y="20"/>
                    </a:cubicBezTo>
                    <a:cubicBezTo>
                      <a:pt x="29" y="22"/>
                      <a:pt x="34" y="21"/>
                      <a:pt x="36" y="25"/>
                    </a:cubicBezTo>
                    <a:cubicBezTo>
                      <a:pt x="37" y="20"/>
                      <a:pt x="40" y="21"/>
                      <a:pt x="42" y="22"/>
                    </a:cubicBezTo>
                    <a:cubicBezTo>
                      <a:pt x="44" y="19"/>
                      <a:pt x="49" y="19"/>
                      <a:pt x="57" y="17"/>
                    </a:cubicBezTo>
                    <a:close/>
                  </a:path>
                </a:pathLst>
              </a:custGeom>
              <a:solidFill>
                <a:srgbClr val="B6CF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3" name="Freeform 49"/>
              <p:cNvSpPr>
                <a:spLocks/>
              </p:cNvSpPr>
              <p:nvPr/>
            </p:nvSpPr>
            <p:spPr bwMode="auto">
              <a:xfrm>
                <a:off x="2896" y="1947"/>
                <a:ext cx="90" cy="50"/>
              </a:xfrm>
              <a:custGeom>
                <a:avLst/>
                <a:gdLst>
                  <a:gd name="T0" fmla="*/ 563 w 36"/>
                  <a:gd name="T1" fmla="*/ 166 h 19"/>
                  <a:gd name="T2" fmla="*/ 500 w 36"/>
                  <a:gd name="T3" fmla="*/ 0 h 19"/>
                  <a:gd name="T4" fmla="*/ 500 w 36"/>
                  <a:gd name="T5" fmla="*/ 0 h 19"/>
                  <a:gd name="T6" fmla="*/ 333 w 36"/>
                  <a:gd name="T7" fmla="*/ 111 h 19"/>
                  <a:gd name="T8" fmla="*/ 0 w 36"/>
                  <a:gd name="T9" fmla="*/ 200 h 19"/>
                  <a:gd name="T10" fmla="*/ 50 w 36"/>
                  <a:gd name="T11" fmla="*/ 347 h 19"/>
                  <a:gd name="T12" fmla="*/ 300 w 36"/>
                  <a:gd name="T13" fmla="*/ 255 h 19"/>
                  <a:gd name="T14" fmla="*/ 563 w 36"/>
                  <a:gd name="T15" fmla="*/ 166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 h="19">
                    <a:moveTo>
                      <a:pt x="36" y="9"/>
                    </a:moveTo>
                    <a:cubicBezTo>
                      <a:pt x="33" y="5"/>
                      <a:pt x="32" y="0"/>
                      <a:pt x="32" y="0"/>
                    </a:cubicBezTo>
                    <a:cubicBezTo>
                      <a:pt x="32" y="0"/>
                      <a:pt x="32" y="0"/>
                      <a:pt x="32" y="0"/>
                    </a:cubicBezTo>
                    <a:cubicBezTo>
                      <a:pt x="30" y="4"/>
                      <a:pt x="26" y="5"/>
                      <a:pt x="21" y="6"/>
                    </a:cubicBezTo>
                    <a:cubicBezTo>
                      <a:pt x="15" y="8"/>
                      <a:pt x="5" y="13"/>
                      <a:pt x="0" y="11"/>
                    </a:cubicBezTo>
                    <a:cubicBezTo>
                      <a:pt x="2" y="14"/>
                      <a:pt x="3" y="18"/>
                      <a:pt x="3" y="19"/>
                    </a:cubicBezTo>
                    <a:cubicBezTo>
                      <a:pt x="5" y="16"/>
                      <a:pt x="11" y="16"/>
                      <a:pt x="19" y="14"/>
                    </a:cubicBezTo>
                    <a:cubicBezTo>
                      <a:pt x="26" y="12"/>
                      <a:pt x="32" y="9"/>
                      <a:pt x="36" y="9"/>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4" name="Freeform 50"/>
              <p:cNvSpPr>
                <a:spLocks/>
              </p:cNvSpPr>
              <p:nvPr/>
            </p:nvSpPr>
            <p:spPr bwMode="auto">
              <a:xfrm>
                <a:off x="2766" y="1997"/>
                <a:ext cx="95" cy="51"/>
              </a:xfrm>
              <a:custGeom>
                <a:avLst/>
                <a:gdLst>
                  <a:gd name="T0" fmla="*/ 0 w 38"/>
                  <a:gd name="T1" fmla="*/ 193 h 19"/>
                  <a:gd name="T2" fmla="*/ 313 w 38"/>
                  <a:gd name="T3" fmla="*/ 274 h 19"/>
                  <a:gd name="T4" fmla="*/ 563 w 38"/>
                  <a:gd name="T5" fmla="*/ 368 h 19"/>
                  <a:gd name="T6" fmla="*/ 595 w 38"/>
                  <a:gd name="T7" fmla="*/ 252 h 19"/>
                  <a:gd name="T8" fmla="*/ 595 w 38"/>
                  <a:gd name="T9" fmla="*/ 231 h 19"/>
                  <a:gd name="T10" fmla="*/ 283 w 38"/>
                  <a:gd name="T11" fmla="*/ 137 h 19"/>
                  <a:gd name="T12" fmla="*/ 50 w 38"/>
                  <a:gd name="T13" fmla="*/ 0 h 19"/>
                  <a:gd name="T14" fmla="*/ 50 w 38"/>
                  <a:gd name="T15" fmla="*/ 0 h 19"/>
                  <a:gd name="T16" fmla="*/ 0 w 38"/>
                  <a:gd name="T17" fmla="*/ 193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 h="19">
                    <a:moveTo>
                      <a:pt x="0" y="10"/>
                    </a:moveTo>
                    <a:cubicBezTo>
                      <a:pt x="4" y="7"/>
                      <a:pt x="11" y="12"/>
                      <a:pt x="20" y="14"/>
                    </a:cubicBezTo>
                    <a:cubicBezTo>
                      <a:pt x="27" y="16"/>
                      <a:pt x="33" y="17"/>
                      <a:pt x="36" y="19"/>
                    </a:cubicBezTo>
                    <a:cubicBezTo>
                      <a:pt x="35" y="15"/>
                      <a:pt x="38" y="13"/>
                      <a:pt x="38" y="13"/>
                    </a:cubicBezTo>
                    <a:cubicBezTo>
                      <a:pt x="38" y="12"/>
                      <a:pt x="38" y="12"/>
                      <a:pt x="38" y="12"/>
                    </a:cubicBezTo>
                    <a:cubicBezTo>
                      <a:pt x="33" y="14"/>
                      <a:pt x="23" y="8"/>
                      <a:pt x="18" y="7"/>
                    </a:cubicBezTo>
                    <a:cubicBezTo>
                      <a:pt x="12" y="5"/>
                      <a:pt x="4" y="4"/>
                      <a:pt x="3" y="0"/>
                    </a:cubicBezTo>
                    <a:cubicBezTo>
                      <a:pt x="3" y="0"/>
                      <a:pt x="3" y="0"/>
                      <a:pt x="3" y="0"/>
                    </a:cubicBezTo>
                    <a:cubicBezTo>
                      <a:pt x="3" y="5"/>
                      <a:pt x="3" y="8"/>
                      <a:pt x="0" y="10"/>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5" name="Freeform 51"/>
              <p:cNvSpPr>
                <a:spLocks/>
              </p:cNvSpPr>
              <p:nvPr/>
            </p:nvSpPr>
            <p:spPr bwMode="auto">
              <a:xfrm>
                <a:off x="2784" y="1957"/>
                <a:ext cx="87" cy="43"/>
              </a:xfrm>
              <a:custGeom>
                <a:avLst/>
                <a:gdLst>
                  <a:gd name="T0" fmla="*/ 186 w 35"/>
                  <a:gd name="T1" fmla="*/ 81 h 16"/>
                  <a:gd name="T2" fmla="*/ 12 w 35"/>
                  <a:gd name="T3" fmla="*/ 0 h 16"/>
                  <a:gd name="T4" fmla="*/ 0 w 35"/>
                  <a:gd name="T5" fmla="*/ 116 h 16"/>
                  <a:gd name="T6" fmla="*/ 278 w 35"/>
                  <a:gd name="T7" fmla="*/ 218 h 16"/>
                  <a:gd name="T8" fmla="*/ 524 w 35"/>
                  <a:gd name="T9" fmla="*/ 312 h 16"/>
                  <a:gd name="T10" fmla="*/ 537 w 35"/>
                  <a:gd name="T11" fmla="*/ 196 h 16"/>
                  <a:gd name="T12" fmla="*/ 537 w 35"/>
                  <a:gd name="T13" fmla="*/ 175 h 16"/>
                  <a:gd name="T14" fmla="*/ 186 w 35"/>
                  <a:gd name="T15" fmla="*/ 81 h 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6">
                    <a:moveTo>
                      <a:pt x="12" y="4"/>
                    </a:moveTo>
                    <a:cubicBezTo>
                      <a:pt x="9" y="3"/>
                      <a:pt x="4" y="2"/>
                      <a:pt x="1" y="0"/>
                    </a:cubicBezTo>
                    <a:cubicBezTo>
                      <a:pt x="2" y="3"/>
                      <a:pt x="2" y="5"/>
                      <a:pt x="0" y="6"/>
                    </a:cubicBezTo>
                    <a:cubicBezTo>
                      <a:pt x="4" y="5"/>
                      <a:pt x="10" y="9"/>
                      <a:pt x="18" y="11"/>
                    </a:cubicBezTo>
                    <a:cubicBezTo>
                      <a:pt x="26" y="13"/>
                      <a:pt x="32" y="14"/>
                      <a:pt x="34" y="16"/>
                    </a:cubicBezTo>
                    <a:cubicBezTo>
                      <a:pt x="34" y="12"/>
                      <a:pt x="35" y="10"/>
                      <a:pt x="35" y="10"/>
                    </a:cubicBezTo>
                    <a:cubicBezTo>
                      <a:pt x="35" y="9"/>
                      <a:pt x="35" y="9"/>
                      <a:pt x="35" y="9"/>
                    </a:cubicBezTo>
                    <a:cubicBezTo>
                      <a:pt x="30" y="11"/>
                      <a:pt x="18" y="5"/>
                      <a:pt x="12" y="4"/>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6" name="Freeform 52"/>
              <p:cNvSpPr>
                <a:spLocks/>
              </p:cNvSpPr>
              <p:nvPr/>
            </p:nvSpPr>
            <p:spPr bwMode="auto">
              <a:xfrm>
                <a:off x="2906" y="2000"/>
                <a:ext cx="98" cy="45"/>
              </a:xfrm>
              <a:custGeom>
                <a:avLst/>
                <a:gdLst>
                  <a:gd name="T0" fmla="*/ 334 w 39"/>
                  <a:gd name="T1" fmla="*/ 225 h 17"/>
                  <a:gd name="T2" fmla="*/ 618 w 39"/>
                  <a:gd name="T3" fmla="*/ 132 h 17"/>
                  <a:gd name="T4" fmla="*/ 568 w 39"/>
                  <a:gd name="T5" fmla="*/ 0 h 17"/>
                  <a:gd name="T6" fmla="*/ 367 w 39"/>
                  <a:gd name="T7" fmla="*/ 77 h 17"/>
                  <a:gd name="T8" fmla="*/ 0 w 39"/>
                  <a:gd name="T9" fmla="*/ 148 h 17"/>
                  <a:gd name="T10" fmla="*/ 0 w 39"/>
                  <a:gd name="T11" fmla="*/ 169 h 17"/>
                  <a:gd name="T12" fmla="*/ 63 w 39"/>
                  <a:gd name="T13" fmla="*/ 315 h 17"/>
                  <a:gd name="T14" fmla="*/ 334 w 39"/>
                  <a:gd name="T15" fmla="*/ 225 h 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 h="17">
                    <a:moveTo>
                      <a:pt x="21" y="12"/>
                    </a:moveTo>
                    <a:cubicBezTo>
                      <a:pt x="29" y="9"/>
                      <a:pt x="35" y="6"/>
                      <a:pt x="39" y="7"/>
                    </a:cubicBezTo>
                    <a:cubicBezTo>
                      <a:pt x="36" y="0"/>
                      <a:pt x="36" y="0"/>
                      <a:pt x="36" y="0"/>
                    </a:cubicBezTo>
                    <a:cubicBezTo>
                      <a:pt x="33" y="2"/>
                      <a:pt x="27" y="3"/>
                      <a:pt x="23" y="4"/>
                    </a:cubicBezTo>
                    <a:cubicBezTo>
                      <a:pt x="16" y="6"/>
                      <a:pt x="4" y="14"/>
                      <a:pt x="0" y="8"/>
                    </a:cubicBezTo>
                    <a:cubicBezTo>
                      <a:pt x="0" y="9"/>
                      <a:pt x="0" y="9"/>
                      <a:pt x="0" y="9"/>
                    </a:cubicBezTo>
                    <a:cubicBezTo>
                      <a:pt x="3" y="12"/>
                      <a:pt x="3" y="15"/>
                      <a:pt x="4" y="17"/>
                    </a:cubicBezTo>
                    <a:cubicBezTo>
                      <a:pt x="6" y="14"/>
                      <a:pt x="13" y="14"/>
                      <a:pt x="21" y="12"/>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7" name="Freeform 53"/>
              <p:cNvSpPr>
                <a:spLocks/>
              </p:cNvSpPr>
              <p:nvPr/>
            </p:nvSpPr>
            <p:spPr bwMode="auto">
              <a:xfrm>
                <a:off x="2766" y="2024"/>
                <a:ext cx="1" cy="3"/>
              </a:xfrm>
              <a:custGeom>
                <a:avLst/>
                <a:gdLst>
                  <a:gd name="T0" fmla="*/ 0 w 1"/>
                  <a:gd name="T1" fmla="*/ 0 h 1"/>
                  <a:gd name="T2" fmla="*/ 0 w 1"/>
                  <a:gd name="T3" fmla="*/ 27 h 1"/>
                  <a:gd name="T4" fmla="*/ 0 w 1"/>
                  <a:gd name="T5" fmla="*/ 27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0" y="0"/>
                      <a:pt x="0" y="1"/>
                      <a:pt x="0" y="1"/>
                    </a:cubicBezTo>
                    <a:cubicBezTo>
                      <a:pt x="0" y="1"/>
                      <a:pt x="0" y="1"/>
                      <a:pt x="0" y="1"/>
                    </a:cubicBezTo>
                    <a:cubicBezTo>
                      <a:pt x="0" y="1"/>
                      <a:pt x="0" y="0"/>
                      <a:pt x="0" y="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8" name="Freeform 54"/>
              <p:cNvSpPr>
                <a:spLocks/>
              </p:cNvSpPr>
              <p:nvPr/>
            </p:nvSpPr>
            <p:spPr bwMode="auto">
              <a:xfrm>
                <a:off x="2786" y="1891"/>
                <a:ext cx="180" cy="66"/>
              </a:xfrm>
              <a:custGeom>
                <a:avLst/>
                <a:gdLst>
                  <a:gd name="T0" fmla="*/ 895 w 72"/>
                  <a:gd name="T1" fmla="*/ 314 h 25"/>
                  <a:gd name="T2" fmla="*/ 1125 w 72"/>
                  <a:gd name="T3" fmla="*/ 203 h 25"/>
                  <a:gd name="T4" fmla="*/ 1020 w 72"/>
                  <a:gd name="T5" fmla="*/ 0 h 25"/>
                  <a:gd name="T6" fmla="*/ 988 w 72"/>
                  <a:gd name="T7" fmla="*/ 77 h 25"/>
                  <a:gd name="T8" fmla="*/ 563 w 72"/>
                  <a:gd name="T9" fmla="*/ 293 h 25"/>
                  <a:gd name="T10" fmla="*/ 563 w 72"/>
                  <a:gd name="T11" fmla="*/ 293 h 25"/>
                  <a:gd name="T12" fmla="*/ 145 w 72"/>
                  <a:gd name="T13" fmla="*/ 77 h 25"/>
                  <a:gd name="T14" fmla="*/ 95 w 72"/>
                  <a:gd name="T15" fmla="*/ 0 h 25"/>
                  <a:gd name="T16" fmla="*/ 0 w 72"/>
                  <a:gd name="T17" fmla="*/ 259 h 25"/>
                  <a:gd name="T18" fmla="*/ 300 w 72"/>
                  <a:gd name="T19" fmla="*/ 370 h 25"/>
                  <a:gd name="T20" fmla="*/ 563 w 72"/>
                  <a:gd name="T21" fmla="*/ 459 h 25"/>
                  <a:gd name="T22" fmla="*/ 658 w 72"/>
                  <a:gd name="T23" fmla="*/ 404 h 25"/>
                  <a:gd name="T24" fmla="*/ 895 w 72"/>
                  <a:gd name="T25" fmla="*/ 314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2" h="25">
                    <a:moveTo>
                      <a:pt x="57" y="17"/>
                    </a:moveTo>
                    <a:cubicBezTo>
                      <a:pt x="63" y="15"/>
                      <a:pt x="68" y="11"/>
                      <a:pt x="72" y="11"/>
                    </a:cubicBezTo>
                    <a:cubicBezTo>
                      <a:pt x="69" y="9"/>
                      <a:pt x="66" y="4"/>
                      <a:pt x="65" y="0"/>
                    </a:cubicBezTo>
                    <a:cubicBezTo>
                      <a:pt x="65" y="1"/>
                      <a:pt x="64" y="3"/>
                      <a:pt x="63" y="4"/>
                    </a:cubicBezTo>
                    <a:cubicBezTo>
                      <a:pt x="58" y="8"/>
                      <a:pt x="49" y="16"/>
                      <a:pt x="36" y="16"/>
                    </a:cubicBezTo>
                    <a:cubicBezTo>
                      <a:pt x="36" y="16"/>
                      <a:pt x="36" y="16"/>
                      <a:pt x="36" y="16"/>
                    </a:cubicBezTo>
                    <a:cubicBezTo>
                      <a:pt x="23" y="16"/>
                      <a:pt x="14" y="8"/>
                      <a:pt x="9" y="4"/>
                    </a:cubicBezTo>
                    <a:cubicBezTo>
                      <a:pt x="8" y="3"/>
                      <a:pt x="7" y="1"/>
                      <a:pt x="6" y="0"/>
                    </a:cubicBezTo>
                    <a:cubicBezTo>
                      <a:pt x="5" y="10"/>
                      <a:pt x="0" y="14"/>
                      <a:pt x="0" y="14"/>
                    </a:cubicBezTo>
                    <a:cubicBezTo>
                      <a:pt x="6" y="13"/>
                      <a:pt x="8" y="17"/>
                      <a:pt x="19" y="20"/>
                    </a:cubicBezTo>
                    <a:cubicBezTo>
                      <a:pt x="29" y="22"/>
                      <a:pt x="34" y="21"/>
                      <a:pt x="36" y="25"/>
                    </a:cubicBezTo>
                    <a:cubicBezTo>
                      <a:pt x="37" y="20"/>
                      <a:pt x="40" y="21"/>
                      <a:pt x="42" y="22"/>
                    </a:cubicBezTo>
                    <a:cubicBezTo>
                      <a:pt x="44" y="19"/>
                      <a:pt x="49" y="19"/>
                      <a:pt x="57" y="17"/>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9" name="Freeform 55"/>
              <p:cNvSpPr>
                <a:spLocks/>
              </p:cNvSpPr>
              <p:nvPr/>
            </p:nvSpPr>
            <p:spPr bwMode="auto">
              <a:xfrm>
                <a:off x="2966" y="2141"/>
                <a:ext cx="80" cy="54"/>
              </a:xfrm>
              <a:custGeom>
                <a:avLst/>
                <a:gdLst>
                  <a:gd name="T0" fmla="*/ 20 w 32"/>
                  <a:gd name="T1" fmla="*/ 394 h 20"/>
                  <a:gd name="T2" fmla="*/ 208 w 32"/>
                  <a:gd name="T3" fmla="*/ 257 h 20"/>
                  <a:gd name="T4" fmla="*/ 500 w 32"/>
                  <a:gd name="T5" fmla="*/ 176 h 20"/>
                  <a:gd name="T6" fmla="*/ 438 w 32"/>
                  <a:gd name="T7" fmla="*/ 0 h 20"/>
                  <a:gd name="T8" fmla="*/ 208 w 32"/>
                  <a:gd name="T9" fmla="*/ 116 h 20"/>
                  <a:gd name="T10" fmla="*/ 0 w 32"/>
                  <a:gd name="T11" fmla="*/ 219 h 20"/>
                  <a:gd name="T12" fmla="*/ 20 w 32"/>
                  <a:gd name="T13" fmla="*/ 394 h 20"/>
                  <a:gd name="T14" fmla="*/ 20 w 32"/>
                  <a:gd name="T15" fmla="*/ 394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20">
                    <a:moveTo>
                      <a:pt x="1" y="20"/>
                    </a:moveTo>
                    <a:cubicBezTo>
                      <a:pt x="2" y="16"/>
                      <a:pt x="7" y="15"/>
                      <a:pt x="13" y="13"/>
                    </a:cubicBezTo>
                    <a:cubicBezTo>
                      <a:pt x="18" y="12"/>
                      <a:pt x="27" y="8"/>
                      <a:pt x="32" y="9"/>
                    </a:cubicBezTo>
                    <a:cubicBezTo>
                      <a:pt x="31" y="7"/>
                      <a:pt x="29" y="3"/>
                      <a:pt x="28" y="0"/>
                    </a:cubicBezTo>
                    <a:cubicBezTo>
                      <a:pt x="26" y="3"/>
                      <a:pt x="21" y="3"/>
                      <a:pt x="13" y="6"/>
                    </a:cubicBezTo>
                    <a:cubicBezTo>
                      <a:pt x="8" y="7"/>
                      <a:pt x="4" y="10"/>
                      <a:pt x="0" y="11"/>
                    </a:cubicBezTo>
                    <a:cubicBezTo>
                      <a:pt x="1" y="12"/>
                      <a:pt x="2" y="16"/>
                      <a:pt x="1" y="20"/>
                    </a:cubicBezTo>
                    <a:cubicBezTo>
                      <a:pt x="1" y="20"/>
                      <a:pt x="1" y="20"/>
                      <a:pt x="1" y="20"/>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0" name="Freeform 56"/>
              <p:cNvSpPr>
                <a:spLocks/>
              </p:cNvSpPr>
              <p:nvPr/>
            </p:nvSpPr>
            <p:spPr bwMode="auto">
              <a:xfrm>
                <a:off x="2944" y="2093"/>
                <a:ext cx="87" cy="48"/>
              </a:xfrm>
              <a:custGeom>
                <a:avLst/>
                <a:gdLst>
                  <a:gd name="T0" fmla="*/ 62 w 35"/>
                  <a:gd name="T1" fmla="*/ 341 h 18"/>
                  <a:gd name="T2" fmla="*/ 229 w 35"/>
                  <a:gd name="T3" fmla="*/ 248 h 18"/>
                  <a:gd name="T4" fmla="*/ 537 w 35"/>
                  <a:gd name="T5" fmla="*/ 149 h 18"/>
                  <a:gd name="T6" fmla="*/ 507 w 35"/>
                  <a:gd name="T7" fmla="*/ 0 h 18"/>
                  <a:gd name="T8" fmla="*/ 246 w 35"/>
                  <a:gd name="T9" fmla="*/ 115 h 18"/>
                  <a:gd name="T10" fmla="*/ 0 w 35"/>
                  <a:gd name="T11" fmla="*/ 205 h 18"/>
                  <a:gd name="T12" fmla="*/ 0 w 35"/>
                  <a:gd name="T13" fmla="*/ 205 h 18"/>
                  <a:gd name="T14" fmla="*/ 62 w 35"/>
                  <a:gd name="T15" fmla="*/ 341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8">
                    <a:moveTo>
                      <a:pt x="4" y="18"/>
                    </a:moveTo>
                    <a:cubicBezTo>
                      <a:pt x="6" y="15"/>
                      <a:pt x="11" y="14"/>
                      <a:pt x="15" y="13"/>
                    </a:cubicBezTo>
                    <a:cubicBezTo>
                      <a:pt x="20" y="12"/>
                      <a:pt x="30" y="7"/>
                      <a:pt x="35" y="8"/>
                    </a:cubicBezTo>
                    <a:cubicBezTo>
                      <a:pt x="34" y="7"/>
                      <a:pt x="32" y="3"/>
                      <a:pt x="33" y="0"/>
                    </a:cubicBezTo>
                    <a:cubicBezTo>
                      <a:pt x="30" y="3"/>
                      <a:pt x="24" y="4"/>
                      <a:pt x="16" y="6"/>
                    </a:cubicBezTo>
                    <a:cubicBezTo>
                      <a:pt x="9" y="8"/>
                      <a:pt x="4" y="10"/>
                      <a:pt x="0" y="11"/>
                    </a:cubicBezTo>
                    <a:cubicBezTo>
                      <a:pt x="0" y="11"/>
                      <a:pt x="0" y="11"/>
                      <a:pt x="0" y="11"/>
                    </a:cubicBezTo>
                    <a:cubicBezTo>
                      <a:pt x="0" y="11"/>
                      <a:pt x="4" y="14"/>
                      <a:pt x="4" y="18"/>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1" name="Freeform 57"/>
              <p:cNvSpPr>
                <a:spLocks/>
              </p:cNvSpPr>
              <p:nvPr/>
            </p:nvSpPr>
            <p:spPr bwMode="auto">
              <a:xfrm>
                <a:off x="2924" y="2045"/>
                <a:ext cx="90" cy="51"/>
              </a:xfrm>
              <a:custGeom>
                <a:avLst/>
                <a:gdLst>
                  <a:gd name="T0" fmla="*/ 50 w 36"/>
                  <a:gd name="T1" fmla="*/ 368 h 19"/>
                  <a:gd name="T2" fmla="*/ 50 w 36"/>
                  <a:gd name="T3" fmla="*/ 368 h 19"/>
                  <a:gd name="T4" fmla="*/ 270 w 36"/>
                  <a:gd name="T5" fmla="*/ 252 h 19"/>
                  <a:gd name="T6" fmla="*/ 563 w 36"/>
                  <a:gd name="T7" fmla="*/ 137 h 19"/>
                  <a:gd name="T8" fmla="*/ 550 w 36"/>
                  <a:gd name="T9" fmla="*/ 0 h 19"/>
                  <a:gd name="T10" fmla="*/ 333 w 36"/>
                  <a:gd name="T11" fmla="*/ 94 h 19"/>
                  <a:gd name="T12" fmla="*/ 0 w 36"/>
                  <a:gd name="T13" fmla="*/ 217 h 19"/>
                  <a:gd name="T14" fmla="*/ 50 w 36"/>
                  <a:gd name="T15" fmla="*/ 368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 h="19">
                    <a:moveTo>
                      <a:pt x="3" y="19"/>
                    </a:moveTo>
                    <a:cubicBezTo>
                      <a:pt x="3" y="19"/>
                      <a:pt x="3" y="19"/>
                      <a:pt x="3" y="19"/>
                    </a:cubicBezTo>
                    <a:cubicBezTo>
                      <a:pt x="5" y="15"/>
                      <a:pt x="12" y="14"/>
                      <a:pt x="17" y="13"/>
                    </a:cubicBezTo>
                    <a:cubicBezTo>
                      <a:pt x="22" y="12"/>
                      <a:pt x="31" y="6"/>
                      <a:pt x="36" y="7"/>
                    </a:cubicBezTo>
                    <a:cubicBezTo>
                      <a:pt x="36" y="6"/>
                      <a:pt x="34" y="2"/>
                      <a:pt x="35" y="0"/>
                    </a:cubicBezTo>
                    <a:cubicBezTo>
                      <a:pt x="32" y="3"/>
                      <a:pt x="26" y="4"/>
                      <a:pt x="21" y="5"/>
                    </a:cubicBezTo>
                    <a:cubicBezTo>
                      <a:pt x="16" y="7"/>
                      <a:pt x="6" y="13"/>
                      <a:pt x="0" y="11"/>
                    </a:cubicBezTo>
                    <a:cubicBezTo>
                      <a:pt x="4" y="15"/>
                      <a:pt x="4" y="16"/>
                      <a:pt x="3" y="19"/>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2" name="Freeform 58"/>
              <p:cNvSpPr>
                <a:spLocks/>
              </p:cNvSpPr>
              <p:nvPr/>
            </p:nvSpPr>
            <p:spPr bwMode="auto">
              <a:xfrm>
                <a:off x="2966" y="2141"/>
                <a:ext cx="80" cy="54"/>
              </a:xfrm>
              <a:custGeom>
                <a:avLst/>
                <a:gdLst>
                  <a:gd name="T0" fmla="*/ 20 w 32"/>
                  <a:gd name="T1" fmla="*/ 394 h 20"/>
                  <a:gd name="T2" fmla="*/ 208 w 32"/>
                  <a:gd name="T3" fmla="*/ 257 h 20"/>
                  <a:gd name="T4" fmla="*/ 500 w 32"/>
                  <a:gd name="T5" fmla="*/ 176 h 20"/>
                  <a:gd name="T6" fmla="*/ 438 w 32"/>
                  <a:gd name="T7" fmla="*/ 0 h 20"/>
                  <a:gd name="T8" fmla="*/ 208 w 32"/>
                  <a:gd name="T9" fmla="*/ 116 h 20"/>
                  <a:gd name="T10" fmla="*/ 0 w 32"/>
                  <a:gd name="T11" fmla="*/ 219 h 20"/>
                  <a:gd name="T12" fmla="*/ 20 w 32"/>
                  <a:gd name="T13" fmla="*/ 394 h 20"/>
                  <a:gd name="T14" fmla="*/ 20 w 32"/>
                  <a:gd name="T15" fmla="*/ 394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20">
                    <a:moveTo>
                      <a:pt x="1" y="20"/>
                    </a:moveTo>
                    <a:cubicBezTo>
                      <a:pt x="2" y="16"/>
                      <a:pt x="7" y="15"/>
                      <a:pt x="13" y="13"/>
                    </a:cubicBezTo>
                    <a:cubicBezTo>
                      <a:pt x="18" y="12"/>
                      <a:pt x="27" y="8"/>
                      <a:pt x="32" y="9"/>
                    </a:cubicBezTo>
                    <a:cubicBezTo>
                      <a:pt x="31" y="7"/>
                      <a:pt x="29" y="3"/>
                      <a:pt x="28" y="0"/>
                    </a:cubicBezTo>
                    <a:cubicBezTo>
                      <a:pt x="26" y="3"/>
                      <a:pt x="21" y="3"/>
                      <a:pt x="13" y="6"/>
                    </a:cubicBezTo>
                    <a:cubicBezTo>
                      <a:pt x="8" y="7"/>
                      <a:pt x="4" y="10"/>
                      <a:pt x="0" y="11"/>
                    </a:cubicBezTo>
                    <a:cubicBezTo>
                      <a:pt x="1" y="12"/>
                      <a:pt x="2" y="16"/>
                      <a:pt x="1" y="20"/>
                    </a:cubicBezTo>
                    <a:cubicBezTo>
                      <a:pt x="1" y="20"/>
                      <a:pt x="1" y="20"/>
                      <a:pt x="1" y="2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3" name="Freeform 59"/>
              <p:cNvSpPr>
                <a:spLocks/>
              </p:cNvSpPr>
              <p:nvPr/>
            </p:nvSpPr>
            <p:spPr bwMode="auto">
              <a:xfrm>
                <a:off x="2944" y="2093"/>
                <a:ext cx="87" cy="48"/>
              </a:xfrm>
              <a:custGeom>
                <a:avLst/>
                <a:gdLst>
                  <a:gd name="T0" fmla="*/ 62 w 35"/>
                  <a:gd name="T1" fmla="*/ 341 h 18"/>
                  <a:gd name="T2" fmla="*/ 229 w 35"/>
                  <a:gd name="T3" fmla="*/ 248 h 18"/>
                  <a:gd name="T4" fmla="*/ 537 w 35"/>
                  <a:gd name="T5" fmla="*/ 149 h 18"/>
                  <a:gd name="T6" fmla="*/ 507 w 35"/>
                  <a:gd name="T7" fmla="*/ 0 h 18"/>
                  <a:gd name="T8" fmla="*/ 246 w 35"/>
                  <a:gd name="T9" fmla="*/ 115 h 18"/>
                  <a:gd name="T10" fmla="*/ 0 w 35"/>
                  <a:gd name="T11" fmla="*/ 205 h 18"/>
                  <a:gd name="T12" fmla="*/ 0 w 35"/>
                  <a:gd name="T13" fmla="*/ 205 h 18"/>
                  <a:gd name="T14" fmla="*/ 62 w 35"/>
                  <a:gd name="T15" fmla="*/ 341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8">
                    <a:moveTo>
                      <a:pt x="4" y="18"/>
                    </a:moveTo>
                    <a:cubicBezTo>
                      <a:pt x="6" y="15"/>
                      <a:pt x="11" y="14"/>
                      <a:pt x="15" y="13"/>
                    </a:cubicBezTo>
                    <a:cubicBezTo>
                      <a:pt x="20" y="12"/>
                      <a:pt x="30" y="7"/>
                      <a:pt x="35" y="8"/>
                    </a:cubicBezTo>
                    <a:cubicBezTo>
                      <a:pt x="34" y="7"/>
                      <a:pt x="32" y="3"/>
                      <a:pt x="33" y="0"/>
                    </a:cubicBezTo>
                    <a:cubicBezTo>
                      <a:pt x="30" y="3"/>
                      <a:pt x="24" y="4"/>
                      <a:pt x="16" y="6"/>
                    </a:cubicBezTo>
                    <a:cubicBezTo>
                      <a:pt x="9" y="8"/>
                      <a:pt x="4" y="10"/>
                      <a:pt x="0" y="11"/>
                    </a:cubicBezTo>
                    <a:cubicBezTo>
                      <a:pt x="0" y="11"/>
                      <a:pt x="0" y="11"/>
                      <a:pt x="0" y="11"/>
                    </a:cubicBezTo>
                    <a:cubicBezTo>
                      <a:pt x="0" y="11"/>
                      <a:pt x="4" y="14"/>
                      <a:pt x="4" y="1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4" name="Freeform 60"/>
              <p:cNvSpPr>
                <a:spLocks/>
              </p:cNvSpPr>
              <p:nvPr/>
            </p:nvSpPr>
            <p:spPr bwMode="auto">
              <a:xfrm>
                <a:off x="2924" y="2045"/>
                <a:ext cx="90" cy="51"/>
              </a:xfrm>
              <a:custGeom>
                <a:avLst/>
                <a:gdLst>
                  <a:gd name="T0" fmla="*/ 50 w 36"/>
                  <a:gd name="T1" fmla="*/ 368 h 19"/>
                  <a:gd name="T2" fmla="*/ 50 w 36"/>
                  <a:gd name="T3" fmla="*/ 368 h 19"/>
                  <a:gd name="T4" fmla="*/ 270 w 36"/>
                  <a:gd name="T5" fmla="*/ 252 h 19"/>
                  <a:gd name="T6" fmla="*/ 563 w 36"/>
                  <a:gd name="T7" fmla="*/ 137 h 19"/>
                  <a:gd name="T8" fmla="*/ 550 w 36"/>
                  <a:gd name="T9" fmla="*/ 0 h 19"/>
                  <a:gd name="T10" fmla="*/ 333 w 36"/>
                  <a:gd name="T11" fmla="*/ 94 h 19"/>
                  <a:gd name="T12" fmla="*/ 0 w 36"/>
                  <a:gd name="T13" fmla="*/ 217 h 19"/>
                  <a:gd name="T14" fmla="*/ 50 w 36"/>
                  <a:gd name="T15" fmla="*/ 368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 h="19">
                    <a:moveTo>
                      <a:pt x="3" y="19"/>
                    </a:moveTo>
                    <a:cubicBezTo>
                      <a:pt x="3" y="19"/>
                      <a:pt x="3" y="19"/>
                      <a:pt x="3" y="19"/>
                    </a:cubicBezTo>
                    <a:cubicBezTo>
                      <a:pt x="5" y="15"/>
                      <a:pt x="12" y="14"/>
                      <a:pt x="17" y="13"/>
                    </a:cubicBezTo>
                    <a:cubicBezTo>
                      <a:pt x="22" y="12"/>
                      <a:pt x="31" y="6"/>
                      <a:pt x="36" y="7"/>
                    </a:cubicBezTo>
                    <a:cubicBezTo>
                      <a:pt x="36" y="6"/>
                      <a:pt x="34" y="2"/>
                      <a:pt x="35" y="0"/>
                    </a:cubicBezTo>
                    <a:cubicBezTo>
                      <a:pt x="32" y="3"/>
                      <a:pt x="26" y="4"/>
                      <a:pt x="21" y="5"/>
                    </a:cubicBezTo>
                    <a:cubicBezTo>
                      <a:pt x="16" y="7"/>
                      <a:pt x="6" y="13"/>
                      <a:pt x="0" y="11"/>
                    </a:cubicBezTo>
                    <a:cubicBezTo>
                      <a:pt x="4" y="15"/>
                      <a:pt x="4" y="16"/>
                      <a:pt x="3" y="19"/>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5" name="Freeform 61"/>
              <p:cNvSpPr>
                <a:spLocks/>
              </p:cNvSpPr>
              <p:nvPr/>
            </p:nvSpPr>
            <p:spPr bwMode="auto">
              <a:xfrm>
                <a:off x="2759" y="2051"/>
                <a:ext cx="92" cy="53"/>
              </a:xfrm>
              <a:custGeom>
                <a:avLst/>
                <a:gdLst>
                  <a:gd name="T0" fmla="*/ 246 w 37"/>
                  <a:gd name="T1" fmla="*/ 90 h 20"/>
                  <a:gd name="T2" fmla="*/ 30 w 37"/>
                  <a:gd name="T3" fmla="*/ 0 h 20"/>
                  <a:gd name="T4" fmla="*/ 0 w 37"/>
                  <a:gd name="T5" fmla="*/ 170 h 20"/>
                  <a:gd name="T6" fmla="*/ 278 w 37"/>
                  <a:gd name="T7" fmla="*/ 260 h 20"/>
                  <a:gd name="T8" fmla="*/ 557 w 37"/>
                  <a:gd name="T9" fmla="*/ 371 h 20"/>
                  <a:gd name="T10" fmla="*/ 557 w 37"/>
                  <a:gd name="T11" fmla="*/ 371 h 20"/>
                  <a:gd name="T12" fmla="*/ 569 w 37"/>
                  <a:gd name="T13" fmla="*/ 191 h 20"/>
                  <a:gd name="T14" fmla="*/ 246 w 37"/>
                  <a:gd name="T15" fmla="*/ 90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20">
                    <a:moveTo>
                      <a:pt x="16" y="5"/>
                    </a:moveTo>
                    <a:cubicBezTo>
                      <a:pt x="11" y="3"/>
                      <a:pt x="5" y="2"/>
                      <a:pt x="2" y="0"/>
                    </a:cubicBezTo>
                    <a:cubicBezTo>
                      <a:pt x="3" y="3"/>
                      <a:pt x="1" y="7"/>
                      <a:pt x="0" y="9"/>
                    </a:cubicBezTo>
                    <a:cubicBezTo>
                      <a:pt x="3" y="8"/>
                      <a:pt x="9" y="11"/>
                      <a:pt x="18" y="14"/>
                    </a:cubicBezTo>
                    <a:cubicBezTo>
                      <a:pt x="27" y="16"/>
                      <a:pt x="34" y="16"/>
                      <a:pt x="36" y="20"/>
                    </a:cubicBezTo>
                    <a:cubicBezTo>
                      <a:pt x="36" y="20"/>
                      <a:pt x="36" y="20"/>
                      <a:pt x="36" y="20"/>
                    </a:cubicBezTo>
                    <a:cubicBezTo>
                      <a:pt x="34" y="16"/>
                      <a:pt x="34" y="13"/>
                      <a:pt x="37" y="10"/>
                    </a:cubicBezTo>
                    <a:cubicBezTo>
                      <a:pt x="32" y="13"/>
                      <a:pt x="21" y="6"/>
                      <a:pt x="16" y="5"/>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6" name="Freeform 62"/>
              <p:cNvSpPr>
                <a:spLocks/>
              </p:cNvSpPr>
              <p:nvPr/>
            </p:nvSpPr>
            <p:spPr bwMode="auto">
              <a:xfrm>
                <a:off x="2739" y="2096"/>
                <a:ext cx="102" cy="69"/>
              </a:xfrm>
              <a:custGeom>
                <a:avLst/>
                <a:gdLst>
                  <a:gd name="T0" fmla="*/ 632 w 41"/>
                  <a:gd name="T1" fmla="*/ 247 h 26"/>
                  <a:gd name="T2" fmla="*/ 291 w 41"/>
                  <a:gd name="T3" fmla="*/ 133 h 26"/>
                  <a:gd name="T4" fmla="*/ 62 w 41"/>
                  <a:gd name="T5" fmla="*/ 0 h 26"/>
                  <a:gd name="T6" fmla="*/ 12 w 41"/>
                  <a:gd name="T7" fmla="*/ 204 h 26"/>
                  <a:gd name="T8" fmla="*/ 0 w 41"/>
                  <a:gd name="T9" fmla="*/ 226 h 26"/>
                  <a:gd name="T10" fmla="*/ 291 w 41"/>
                  <a:gd name="T11" fmla="*/ 260 h 26"/>
                  <a:gd name="T12" fmla="*/ 587 w 41"/>
                  <a:gd name="T13" fmla="*/ 486 h 26"/>
                  <a:gd name="T14" fmla="*/ 587 w 41"/>
                  <a:gd name="T15" fmla="*/ 486 h 26"/>
                  <a:gd name="T16" fmla="*/ 632 w 41"/>
                  <a:gd name="T17" fmla="*/ 247 h 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 h="26">
                    <a:moveTo>
                      <a:pt x="41" y="13"/>
                    </a:moveTo>
                    <a:cubicBezTo>
                      <a:pt x="36" y="16"/>
                      <a:pt x="25" y="9"/>
                      <a:pt x="19" y="7"/>
                    </a:cubicBezTo>
                    <a:cubicBezTo>
                      <a:pt x="13" y="6"/>
                      <a:pt x="5" y="5"/>
                      <a:pt x="4" y="0"/>
                    </a:cubicBezTo>
                    <a:cubicBezTo>
                      <a:pt x="4" y="1"/>
                      <a:pt x="5" y="7"/>
                      <a:pt x="1" y="11"/>
                    </a:cubicBezTo>
                    <a:cubicBezTo>
                      <a:pt x="1" y="11"/>
                      <a:pt x="0" y="12"/>
                      <a:pt x="0" y="12"/>
                    </a:cubicBezTo>
                    <a:cubicBezTo>
                      <a:pt x="4" y="9"/>
                      <a:pt x="10" y="12"/>
                      <a:pt x="19" y="14"/>
                    </a:cubicBezTo>
                    <a:cubicBezTo>
                      <a:pt x="29" y="17"/>
                      <a:pt x="38" y="19"/>
                      <a:pt x="38" y="26"/>
                    </a:cubicBezTo>
                    <a:cubicBezTo>
                      <a:pt x="38" y="26"/>
                      <a:pt x="38" y="26"/>
                      <a:pt x="38" y="26"/>
                    </a:cubicBezTo>
                    <a:cubicBezTo>
                      <a:pt x="37" y="20"/>
                      <a:pt x="39" y="15"/>
                      <a:pt x="41" y="13"/>
                    </a:cubicBez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7" name="Freeform 63"/>
              <p:cNvSpPr>
                <a:spLocks/>
              </p:cNvSpPr>
              <p:nvPr/>
            </p:nvSpPr>
            <p:spPr bwMode="auto">
              <a:xfrm>
                <a:off x="2759" y="2051"/>
                <a:ext cx="92" cy="53"/>
              </a:xfrm>
              <a:custGeom>
                <a:avLst/>
                <a:gdLst>
                  <a:gd name="T0" fmla="*/ 246 w 37"/>
                  <a:gd name="T1" fmla="*/ 90 h 20"/>
                  <a:gd name="T2" fmla="*/ 30 w 37"/>
                  <a:gd name="T3" fmla="*/ 0 h 20"/>
                  <a:gd name="T4" fmla="*/ 0 w 37"/>
                  <a:gd name="T5" fmla="*/ 170 h 20"/>
                  <a:gd name="T6" fmla="*/ 278 w 37"/>
                  <a:gd name="T7" fmla="*/ 260 h 20"/>
                  <a:gd name="T8" fmla="*/ 557 w 37"/>
                  <a:gd name="T9" fmla="*/ 371 h 20"/>
                  <a:gd name="T10" fmla="*/ 557 w 37"/>
                  <a:gd name="T11" fmla="*/ 371 h 20"/>
                  <a:gd name="T12" fmla="*/ 569 w 37"/>
                  <a:gd name="T13" fmla="*/ 191 h 20"/>
                  <a:gd name="T14" fmla="*/ 246 w 37"/>
                  <a:gd name="T15" fmla="*/ 90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20">
                    <a:moveTo>
                      <a:pt x="16" y="5"/>
                    </a:moveTo>
                    <a:cubicBezTo>
                      <a:pt x="11" y="3"/>
                      <a:pt x="5" y="2"/>
                      <a:pt x="2" y="0"/>
                    </a:cubicBezTo>
                    <a:cubicBezTo>
                      <a:pt x="3" y="3"/>
                      <a:pt x="1" y="7"/>
                      <a:pt x="0" y="9"/>
                    </a:cubicBezTo>
                    <a:cubicBezTo>
                      <a:pt x="3" y="8"/>
                      <a:pt x="9" y="11"/>
                      <a:pt x="18" y="14"/>
                    </a:cubicBezTo>
                    <a:cubicBezTo>
                      <a:pt x="27" y="16"/>
                      <a:pt x="34" y="16"/>
                      <a:pt x="36" y="20"/>
                    </a:cubicBezTo>
                    <a:cubicBezTo>
                      <a:pt x="36" y="20"/>
                      <a:pt x="36" y="20"/>
                      <a:pt x="36" y="20"/>
                    </a:cubicBezTo>
                    <a:cubicBezTo>
                      <a:pt x="34" y="16"/>
                      <a:pt x="34" y="13"/>
                      <a:pt x="37" y="10"/>
                    </a:cubicBezTo>
                    <a:cubicBezTo>
                      <a:pt x="32" y="13"/>
                      <a:pt x="21" y="6"/>
                      <a:pt x="16" y="5"/>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8" name="Freeform 64"/>
              <p:cNvSpPr>
                <a:spLocks/>
              </p:cNvSpPr>
              <p:nvPr/>
            </p:nvSpPr>
            <p:spPr bwMode="auto">
              <a:xfrm>
                <a:off x="2739" y="2096"/>
                <a:ext cx="102" cy="69"/>
              </a:xfrm>
              <a:custGeom>
                <a:avLst/>
                <a:gdLst>
                  <a:gd name="T0" fmla="*/ 632 w 41"/>
                  <a:gd name="T1" fmla="*/ 247 h 26"/>
                  <a:gd name="T2" fmla="*/ 291 w 41"/>
                  <a:gd name="T3" fmla="*/ 133 h 26"/>
                  <a:gd name="T4" fmla="*/ 62 w 41"/>
                  <a:gd name="T5" fmla="*/ 0 h 26"/>
                  <a:gd name="T6" fmla="*/ 12 w 41"/>
                  <a:gd name="T7" fmla="*/ 204 h 26"/>
                  <a:gd name="T8" fmla="*/ 0 w 41"/>
                  <a:gd name="T9" fmla="*/ 226 h 26"/>
                  <a:gd name="T10" fmla="*/ 291 w 41"/>
                  <a:gd name="T11" fmla="*/ 260 h 26"/>
                  <a:gd name="T12" fmla="*/ 587 w 41"/>
                  <a:gd name="T13" fmla="*/ 486 h 26"/>
                  <a:gd name="T14" fmla="*/ 587 w 41"/>
                  <a:gd name="T15" fmla="*/ 486 h 26"/>
                  <a:gd name="T16" fmla="*/ 632 w 41"/>
                  <a:gd name="T17" fmla="*/ 247 h 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 h="26">
                    <a:moveTo>
                      <a:pt x="41" y="13"/>
                    </a:moveTo>
                    <a:cubicBezTo>
                      <a:pt x="36" y="16"/>
                      <a:pt x="25" y="9"/>
                      <a:pt x="19" y="7"/>
                    </a:cubicBezTo>
                    <a:cubicBezTo>
                      <a:pt x="13" y="6"/>
                      <a:pt x="5" y="5"/>
                      <a:pt x="4" y="0"/>
                    </a:cubicBezTo>
                    <a:cubicBezTo>
                      <a:pt x="4" y="1"/>
                      <a:pt x="5" y="7"/>
                      <a:pt x="1" y="11"/>
                    </a:cubicBezTo>
                    <a:cubicBezTo>
                      <a:pt x="1" y="11"/>
                      <a:pt x="0" y="12"/>
                      <a:pt x="0" y="12"/>
                    </a:cubicBezTo>
                    <a:cubicBezTo>
                      <a:pt x="4" y="9"/>
                      <a:pt x="10" y="12"/>
                      <a:pt x="19" y="14"/>
                    </a:cubicBezTo>
                    <a:cubicBezTo>
                      <a:pt x="29" y="17"/>
                      <a:pt x="38" y="19"/>
                      <a:pt x="38" y="26"/>
                    </a:cubicBezTo>
                    <a:cubicBezTo>
                      <a:pt x="38" y="26"/>
                      <a:pt x="38" y="26"/>
                      <a:pt x="38" y="26"/>
                    </a:cubicBezTo>
                    <a:cubicBezTo>
                      <a:pt x="37" y="20"/>
                      <a:pt x="39" y="15"/>
                      <a:pt x="41" y="13"/>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9" name="Freeform 65"/>
              <p:cNvSpPr>
                <a:spLocks/>
              </p:cNvSpPr>
              <p:nvPr/>
            </p:nvSpPr>
            <p:spPr bwMode="auto">
              <a:xfrm>
                <a:off x="2814" y="1235"/>
                <a:ext cx="127" cy="32"/>
              </a:xfrm>
              <a:custGeom>
                <a:avLst/>
                <a:gdLst>
                  <a:gd name="T0" fmla="*/ 0 w 51"/>
                  <a:gd name="T1" fmla="*/ 192 h 12"/>
                  <a:gd name="T2" fmla="*/ 383 w 51"/>
                  <a:gd name="T3" fmla="*/ 227 h 12"/>
                  <a:gd name="T4" fmla="*/ 383 w 51"/>
                  <a:gd name="T5" fmla="*/ 227 h 12"/>
                  <a:gd name="T6" fmla="*/ 787 w 51"/>
                  <a:gd name="T7" fmla="*/ 192 h 12"/>
                  <a:gd name="T8" fmla="*/ 787 w 51"/>
                  <a:gd name="T9" fmla="*/ 192 h 12"/>
                  <a:gd name="T10" fmla="*/ 745 w 51"/>
                  <a:gd name="T11" fmla="*/ 0 h 12"/>
                  <a:gd name="T12" fmla="*/ 12 w 51"/>
                  <a:gd name="T13" fmla="*/ 0 h 12"/>
                  <a:gd name="T14" fmla="*/ 0 w 51"/>
                  <a:gd name="T15" fmla="*/ 171 h 12"/>
                  <a:gd name="T16" fmla="*/ 0 w 51"/>
                  <a:gd name="T17" fmla="*/ 192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 h="12">
                    <a:moveTo>
                      <a:pt x="0" y="10"/>
                    </a:moveTo>
                    <a:cubicBezTo>
                      <a:pt x="3" y="10"/>
                      <a:pt x="7" y="12"/>
                      <a:pt x="25" y="12"/>
                    </a:cubicBezTo>
                    <a:cubicBezTo>
                      <a:pt x="25" y="12"/>
                      <a:pt x="25" y="12"/>
                      <a:pt x="25" y="12"/>
                    </a:cubicBezTo>
                    <a:cubicBezTo>
                      <a:pt x="44" y="12"/>
                      <a:pt x="47" y="9"/>
                      <a:pt x="51" y="10"/>
                    </a:cubicBezTo>
                    <a:cubicBezTo>
                      <a:pt x="51" y="10"/>
                      <a:pt x="51" y="10"/>
                      <a:pt x="51" y="10"/>
                    </a:cubicBezTo>
                    <a:cubicBezTo>
                      <a:pt x="48" y="8"/>
                      <a:pt x="48" y="0"/>
                      <a:pt x="48" y="0"/>
                    </a:cubicBezTo>
                    <a:cubicBezTo>
                      <a:pt x="1" y="0"/>
                      <a:pt x="1" y="0"/>
                      <a:pt x="1" y="0"/>
                    </a:cubicBezTo>
                    <a:cubicBezTo>
                      <a:pt x="3" y="3"/>
                      <a:pt x="2" y="7"/>
                      <a:pt x="0" y="9"/>
                    </a:cubicBezTo>
                    <a:lnTo>
                      <a:pt x="0" y="10"/>
                    </a:lnTo>
                    <a:close/>
                  </a:path>
                </a:pathLst>
              </a:custGeom>
              <a:solidFill>
                <a:srgbClr val="FBDD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0" name="Freeform 66"/>
              <p:cNvSpPr>
                <a:spLocks/>
              </p:cNvSpPr>
              <p:nvPr/>
            </p:nvSpPr>
            <p:spPr bwMode="auto">
              <a:xfrm>
                <a:off x="2804" y="1269"/>
                <a:ext cx="100" cy="35"/>
              </a:xfrm>
              <a:custGeom>
                <a:avLst/>
                <a:gdLst>
                  <a:gd name="T0" fmla="*/ 613 w 40"/>
                  <a:gd name="T1" fmla="*/ 35 h 13"/>
                  <a:gd name="T2" fmla="*/ 208 w 40"/>
                  <a:gd name="T3" fmla="*/ 22 h 13"/>
                  <a:gd name="T4" fmla="*/ 63 w 40"/>
                  <a:gd name="T5" fmla="*/ 35 h 13"/>
                  <a:gd name="T6" fmla="*/ 125 w 40"/>
                  <a:gd name="T7" fmla="*/ 253 h 13"/>
                  <a:gd name="T8" fmla="*/ 113 w 40"/>
                  <a:gd name="T9" fmla="*/ 94 h 13"/>
                  <a:gd name="T10" fmla="*/ 333 w 40"/>
                  <a:gd name="T11" fmla="*/ 59 h 13"/>
                  <a:gd name="T12" fmla="*/ 625 w 40"/>
                  <a:gd name="T13" fmla="*/ 59 h 1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3">
                    <a:moveTo>
                      <a:pt x="39" y="2"/>
                    </a:moveTo>
                    <a:cubicBezTo>
                      <a:pt x="31" y="4"/>
                      <a:pt x="22" y="2"/>
                      <a:pt x="13" y="1"/>
                    </a:cubicBezTo>
                    <a:cubicBezTo>
                      <a:pt x="10" y="1"/>
                      <a:pt x="7" y="0"/>
                      <a:pt x="4" y="2"/>
                    </a:cubicBezTo>
                    <a:cubicBezTo>
                      <a:pt x="0" y="4"/>
                      <a:pt x="4" y="12"/>
                      <a:pt x="8" y="13"/>
                    </a:cubicBezTo>
                    <a:cubicBezTo>
                      <a:pt x="7" y="10"/>
                      <a:pt x="4" y="7"/>
                      <a:pt x="7" y="5"/>
                    </a:cubicBezTo>
                    <a:cubicBezTo>
                      <a:pt x="10" y="3"/>
                      <a:pt x="17" y="3"/>
                      <a:pt x="21" y="3"/>
                    </a:cubicBezTo>
                    <a:cubicBezTo>
                      <a:pt x="27" y="4"/>
                      <a:pt x="34" y="5"/>
                      <a:pt x="40" y="3"/>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1" name="Freeform 67"/>
              <p:cNvSpPr>
                <a:spLocks/>
              </p:cNvSpPr>
              <p:nvPr/>
            </p:nvSpPr>
            <p:spPr bwMode="auto">
              <a:xfrm>
                <a:off x="2801" y="1347"/>
                <a:ext cx="100" cy="32"/>
              </a:xfrm>
              <a:custGeom>
                <a:avLst/>
                <a:gdLst>
                  <a:gd name="T0" fmla="*/ 625 w 40"/>
                  <a:gd name="T1" fmla="*/ 35 h 12"/>
                  <a:gd name="T2" fmla="*/ 220 w 40"/>
                  <a:gd name="T3" fmla="*/ 21 h 12"/>
                  <a:gd name="T4" fmla="*/ 83 w 40"/>
                  <a:gd name="T5" fmla="*/ 21 h 12"/>
                  <a:gd name="T6" fmla="*/ 125 w 40"/>
                  <a:gd name="T7" fmla="*/ 227 h 12"/>
                  <a:gd name="T8" fmla="*/ 125 w 40"/>
                  <a:gd name="T9" fmla="*/ 77 h 12"/>
                  <a:gd name="T10" fmla="*/ 333 w 40"/>
                  <a:gd name="T11" fmla="*/ 56 h 12"/>
                  <a:gd name="T12" fmla="*/ 625 w 40"/>
                  <a:gd name="T13" fmla="*/ 35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2">
                    <a:moveTo>
                      <a:pt x="40" y="2"/>
                    </a:moveTo>
                    <a:cubicBezTo>
                      <a:pt x="31" y="4"/>
                      <a:pt x="22" y="1"/>
                      <a:pt x="14" y="1"/>
                    </a:cubicBezTo>
                    <a:cubicBezTo>
                      <a:pt x="11" y="0"/>
                      <a:pt x="8" y="0"/>
                      <a:pt x="5" y="1"/>
                    </a:cubicBezTo>
                    <a:cubicBezTo>
                      <a:pt x="0" y="3"/>
                      <a:pt x="4" y="11"/>
                      <a:pt x="8" y="12"/>
                    </a:cubicBezTo>
                    <a:cubicBezTo>
                      <a:pt x="7" y="10"/>
                      <a:pt x="5" y="6"/>
                      <a:pt x="8" y="4"/>
                    </a:cubicBezTo>
                    <a:cubicBezTo>
                      <a:pt x="11" y="2"/>
                      <a:pt x="18" y="3"/>
                      <a:pt x="21" y="3"/>
                    </a:cubicBezTo>
                    <a:cubicBezTo>
                      <a:pt x="27" y="3"/>
                      <a:pt x="34" y="5"/>
                      <a:pt x="40"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2" name="Freeform 68"/>
              <p:cNvSpPr>
                <a:spLocks/>
              </p:cNvSpPr>
              <p:nvPr/>
            </p:nvSpPr>
            <p:spPr bwMode="auto">
              <a:xfrm>
                <a:off x="2799" y="1421"/>
                <a:ext cx="100" cy="40"/>
              </a:xfrm>
              <a:custGeom>
                <a:avLst/>
                <a:gdLst>
                  <a:gd name="T0" fmla="*/ 625 w 40"/>
                  <a:gd name="T1" fmla="*/ 35 h 15"/>
                  <a:gd name="T2" fmla="*/ 220 w 40"/>
                  <a:gd name="T3" fmla="*/ 21 h 15"/>
                  <a:gd name="T4" fmla="*/ 83 w 40"/>
                  <a:gd name="T5" fmla="*/ 21 h 15"/>
                  <a:gd name="T6" fmla="*/ 125 w 40"/>
                  <a:gd name="T7" fmla="*/ 285 h 15"/>
                  <a:gd name="T8" fmla="*/ 125 w 40"/>
                  <a:gd name="T9" fmla="*/ 77 h 15"/>
                  <a:gd name="T10" fmla="*/ 333 w 40"/>
                  <a:gd name="T11" fmla="*/ 56 h 15"/>
                  <a:gd name="T12" fmla="*/ 625 w 40"/>
                  <a:gd name="T13" fmla="*/ 35 h 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5">
                    <a:moveTo>
                      <a:pt x="40" y="2"/>
                    </a:moveTo>
                    <a:cubicBezTo>
                      <a:pt x="32" y="4"/>
                      <a:pt x="22" y="1"/>
                      <a:pt x="14" y="1"/>
                    </a:cubicBezTo>
                    <a:cubicBezTo>
                      <a:pt x="11" y="1"/>
                      <a:pt x="8" y="0"/>
                      <a:pt x="5" y="1"/>
                    </a:cubicBezTo>
                    <a:cubicBezTo>
                      <a:pt x="0" y="4"/>
                      <a:pt x="4" y="14"/>
                      <a:pt x="8" y="15"/>
                    </a:cubicBezTo>
                    <a:cubicBezTo>
                      <a:pt x="7" y="12"/>
                      <a:pt x="5" y="6"/>
                      <a:pt x="8" y="4"/>
                    </a:cubicBezTo>
                    <a:cubicBezTo>
                      <a:pt x="11" y="2"/>
                      <a:pt x="18" y="3"/>
                      <a:pt x="21" y="3"/>
                    </a:cubicBezTo>
                    <a:cubicBezTo>
                      <a:pt x="28" y="3"/>
                      <a:pt x="35" y="5"/>
                      <a:pt x="40"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3" name="Freeform 69"/>
              <p:cNvSpPr>
                <a:spLocks/>
              </p:cNvSpPr>
              <p:nvPr/>
            </p:nvSpPr>
            <p:spPr bwMode="auto">
              <a:xfrm>
                <a:off x="2799" y="1507"/>
                <a:ext cx="100" cy="32"/>
              </a:xfrm>
              <a:custGeom>
                <a:avLst/>
                <a:gdLst>
                  <a:gd name="T0" fmla="*/ 625 w 40"/>
                  <a:gd name="T1" fmla="*/ 35 h 12"/>
                  <a:gd name="T2" fmla="*/ 220 w 40"/>
                  <a:gd name="T3" fmla="*/ 21 h 12"/>
                  <a:gd name="T4" fmla="*/ 83 w 40"/>
                  <a:gd name="T5" fmla="*/ 21 h 12"/>
                  <a:gd name="T6" fmla="*/ 125 w 40"/>
                  <a:gd name="T7" fmla="*/ 227 h 12"/>
                  <a:gd name="T8" fmla="*/ 125 w 40"/>
                  <a:gd name="T9" fmla="*/ 77 h 12"/>
                  <a:gd name="T10" fmla="*/ 333 w 40"/>
                  <a:gd name="T11" fmla="*/ 56 h 12"/>
                  <a:gd name="T12" fmla="*/ 625 w 40"/>
                  <a:gd name="T13" fmla="*/ 35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2">
                    <a:moveTo>
                      <a:pt x="40" y="2"/>
                    </a:moveTo>
                    <a:cubicBezTo>
                      <a:pt x="31" y="4"/>
                      <a:pt x="22" y="1"/>
                      <a:pt x="14" y="1"/>
                    </a:cubicBezTo>
                    <a:cubicBezTo>
                      <a:pt x="11" y="0"/>
                      <a:pt x="8" y="0"/>
                      <a:pt x="5" y="1"/>
                    </a:cubicBezTo>
                    <a:cubicBezTo>
                      <a:pt x="0" y="3"/>
                      <a:pt x="4" y="11"/>
                      <a:pt x="8" y="12"/>
                    </a:cubicBezTo>
                    <a:cubicBezTo>
                      <a:pt x="7" y="10"/>
                      <a:pt x="5" y="6"/>
                      <a:pt x="8" y="4"/>
                    </a:cubicBezTo>
                    <a:cubicBezTo>
                      <a:pt x="11" y="2"/>
                      <a:pt x="18" y="3"/>
                      <a:pt x="21" y="3"/>
                    </a:cubicBezTo>
                    <a:cubicBezTo>
                      <a:pt x="27" y="3"/>
                      <a:pt x="34" y="5"/>
                      <a:pt x="40"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4" name="Freeform 70"/>
              <p:cNvSpPr>
                <a:spLocks/>
              </p:cNvSpPr>
              <p:nvPr/>
            </p:nvSpPr>
            <p:spPr bwMode="auto">
              <a:xfrm>
                <a:off x="2799" y="1664"/>
                <a:ext cx="100" cy="32"/>
              </a:xfrm>
              <a:custGeom>
                <a:avLst/>
                <a:gdLst>
                  <a:gd name="T0" fmla="*/ 625 w 40"/>
                  <a:gd name="T1" fmla="*/ 35 h 12"/>
                  <a:gd name="T2" fmla="*/ 208 w 40"/>
                  <a:gd name="T3" fmla="*/ 21 h 12"/>
                  <a:gd name="T4" fmla="*/ 83 w 40"/>
                  <a:gd name="T5" fmla="*/ 21 h 12"/>
                  <a:gd name="T6" fmla="*/ 125 w 40"/>
                  <a:gd name="T7" fmla="*/ 227 h 12"/>
                  <a:gd name="T8" fmla="*/ 125 w 40"/>
                  <a:gd name="T9" fmla="*/ 77 h 12"/>
                  <a:gd name="T10" fmla="*/ 333 w 40"/>
                  <a:gd name="T11" fmla="*/ 56 h 12"/>
                  <a:gd name="T12" fmla="*/ 625 w 40"/>
                  <a:gd name="T13" fmla="*/ 35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2">
                    <a:moveTo>
                      <a:pt x="40" y="2"/>
                    </a:moveTo>
                    <a:cubicBezTo>
                      <a:pt x="31" y="4"/>
                      <a:pt x="22" y="1"/>
                      <a:pt x="13" y="1"/>
                    </a:cubicBezTo>
                    <a:cubicBezTo>
                      <a:pt x="10" y="0"/>
                      <a:pt x="7" y="0"/>
                      <a:pt x="5" y="1"/>
                    </a:cubicBezTo>
                    <a:cubicBezTo>
                      <a:pt x="0" y="3"/>
                      <a:pt x="4" y="11"/>
                      <a:pt x="8" y="12"/>
                    </a:cubicBezTo>
                    <a:cubicBezTo>
                      <a:pt x="7" y="10"/>
                      <a:pt x="5" y="6"/>
                      <a:pt x="8" y="4"/>
                    </a:cubicBezTo>
                    <a:cubicBezTo>
                      <a:pt x="11" y="2"/>
                      <a:pt x="18" y="3"/>
                      <a:pt x="21" y="3"/>
                    </a:cubicBezTo>
                    <a:cubicBezTo>
                      <a:pt x="27" y="3"/>
                      <a:pt x="34" y="5"/>
                      <a:pt x="40"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5" name="Freeform 71"/>
              <p:cNvSpPr>
                <a:spLocks/>
              </p:cNvSpPr>
              <p:nvPr/>
            </p:nvSpPr>
            <p:spPr bwMode="auto">
              <a:xfrm>
                <a:off x="2799" y="1731"/>
                <a:ext cx="100" cy="34"/>
              </a:xfrm>
              <a:custGeom>
                <a:avLst/>
                <a:gdLst>
                  <a:gd name="T0" fmla="*/ 625 w 40"/>
                  <a:gd name="T1" fmla="*/ 34 h 13"/>
                  <a:gd name="T2" fmla="*/ 208 w 40"/>
                  <a:gd name="T3" fmla="*/ 21 h 13"/>
                  <a:gd name="T4" fmla="*/ 83 w 40"/>
                  <a:gd name="T5" fmla="*/ 21 h 13"/>
                  <a:gd name="T6" fmla="*/ 125 w 40"/>
                  <a:gd name="T7" fmla="*/ 233 h 13"/>
                  <a:gd name="T8" fmla="*/ 125 w 40"/>
                  <a:gd name="T9" fmla="*/ 68 h 13"/>
                  <a:gd name="T10" fmla="*/ 333 w 40"/>
                  <a:gd name="T11" fmla="*/ 55 h 13"/>
                  <a:gd name="T12" fmla="*/ 625 w 40"/>
                  <a:gd name="T13" fmla="*/ 34 h 1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3">
                    <a:moveTo>
                      <a:pt x="40" y="2"/>
                    </a:moveTo>
                    <a:cubicBezTo>
                      <a:pt x="31" y="4"/>
                      <a:pt x="22" y="1"/>
                      <a:pt x="13" y="1"/>
                    </a:cubicBezTo>
                    <a:cubicBezTo>
                      <a:pt x="10" y="1"/>
                      <a:pt x="7" y="0"/>
                      <a:pt x="5" y="1"/>
                    </a:cubicBezTo>
                    <a:cubicBezTo>
                      <a:pt x="0" y="4"/>
                      <a:pt x="4" y="12"/>
                      <a:pt x="8" y="13"/>
                    </a:cubicBezTo>
                    <a:cubicBezTo>
                      <a:pt x="7" y="10"/>
                      <a:pt x="5" y="6"/>
                      <a:pt x="8" y="4"/>
                    </a:cubicBezTo>
                    <a:cubicBezTo>
                      <a:pt x="11" y="2"/>
                      <a:pt x="18" y="3"/>
                      <a:pt x="21" y="3"/>
                    </a:cubicBezTo>
                    <a:cubicBezTo>
                      <a:pt x="27" y="3"/>
                      <a:pt x="34" y="5"/>
                      <a:pt x="40"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6" name="Freeform 72"/>
              <p:cNvSpPr>
                <a:spLocks/>
              </p:cNvSpPr>
              <p:nvPr/>
            </p:nvSpPr>
            <p:spPr bwMode="auto">
              <a:xfrm>
                <a:off x="2799" y="1797"/>
                <a:ext cx="100" cy="32"/>
              </a:xfrm>
              <a:custGeom>
                <a:avLst/>
                <a:gdLst>
                  <a:gd name="T0" fmla="*/ 625 w 40"/>
                  <a:gd name="T1" fmla="*/ 77 h 12"/>
                  <a:gd name="T2" fmla="*/ 208 w 40"/>
                  <a:gd name="T3" fmla="*/ 35 h 12"/>
                  <a:gd name="T4" fmla="*/ 83 w 40"/>
                  <a:gd name="T5" fmla="*/ 21 h 12"/>
                  <a:gd name="T6" fmla="*/ 125 w 40"/>
                  <a:gd name="T7" fmla="*/ 227 h 12"/>
                  <a:gd name="T8" fmla="*/ 125 w 40"/>
                  <a:gd name="T9" fmla="*/ 93 h 12"/>
                  <a:gd name="T10" fmla="*/ 345 w 40"/>
                  <a:gd name="T11" fmla="*/ 93 h 12"/>
                  <a:gd name="T12" fmla="*/ 625 w 40"/>
                  <a:gd name="T13" fmla="*/ 77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2">
                    <a:moveTo>
                      <a:pt x="40" y="4"/>
                    </a:moveTo>
                    <a:cubicBezTo>
                      <a:pt x="32" y="6"/>
                      <a:pt x="22" y="4"/>
                      <a:pt x="13" y="2"/>
                    </a:cubicBezTo>
                    <a:cubicBezTo>
                      <a:pt x="10" y="1"/>
                      <a:pt x="8" y="0"/>
                      <a:pt x="5" y="1"/>
                    </a:cubicBezTo>
                    <a:cubicBezTo>
                      <a:pt x="0" y="3"/>
                      <a:pt x="4" y="11"/>
                      <a:pt x="8" y="12"/>
                    </a:cubicBezTo>
                    <a:cubicBezTo>
                      <a:pt x="7" y="9"/>
                      <a:pt x="5" y="7"/>
                      <a:pt x="8" y="5"/>
                    </a:cubicBezTo>
                    <a:cubicBezTo>
                      <a:pt x="11" y="3"/>
                      <a:pt x="19" y="5"/>
                      <a:pt x="22" y="5"/>
                    </a:cubicBezTo>
                    <a:cubicBezTo>
                      <a:pt x="28" y="6"/>
                      <a:pt x="35" y="7"/>
                      <a:pt x="40" y="4"/>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7" name="Freeform 73"/>
              <p:cNvSpPr>
                <a:spLocks/>
              </p:cNvSpPr>
              <p:nvPr/>
            </p:nvSpPr>
            <p:spPr bwMode="auto">
              <a:xfrm>
                <a:off x="2799" y="1581"/>
                <a:ext cx="100" cy="40"/>
              </a:xfrm>
              <a:custGeom>
                <a:avLst/>
                <a:gdLst>
                  <a:gd name="T0" fmla="*/ 625 w 40"/>
                  <a:gd name="T1" fmla="*/ 35 h 15"/>
                  <a:gd name="T2" fmla="*/ 220 w 40"/>
                  <a:gd name="T3" fmla="*/ 21 h 15"/>
                  <a:gd name="T4" fmla="*/ 83 w 40"/>
                  <a:gd name="T5" fmla="*/ 21 h 15"/>
                  <a:gd name="T6" fmla="*/ 125 w 40"/>
                  <a:gd name="T7" fmla="*/ 285 h 15"/>
                  <a:gd name="T8" fmla="*/ 125 w 40"/>
                  <a:gd name="T9" fmla="*/ 77 h 15"/>
                  <a:gd name="T10" fmla="*/ 333 w 40"/>
                  <a:gd name="T11" fmla="*/ 56 h 15"/>
                  <a:gd name="T12" fmla="*/ 625 w 40"/>
                  <a:gd name="T13" fmla="*/ 35 h 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0" h="15">
                    <a:moveTo>
                      <a:pt x="40" y="2"/>
                    </a:moveTo>
                    <a:cubicBezTo>
                      <a:pt x="31" y="4"/>
                      <a:pt x="22" y="1"/>
                      <a:pt x="14" y="1"/>
                    </a:cubicBezTo>
                    <a:cubicBezTo>
                      <a:pt x="11" y="0"/>
                      <a:pt x="8" y="0"/>
                      <a:pt x="5" y="1"/>
                    </a:cubicBezTo>
                    <a:cubicBezTo>
                      <a:pt x="0" y="3"/>
                      <a:pt x="3" y="14"/>
                      <a:pt x="8" y="15"/>
                    </a:cubicBezTo>
                    <a:cubicBezTo>
                      <a:pt x="6" y="13"/>
                      <a:pt x="5" y="6"/>
                      <a:pt x="8" y="4"/>
                    </a:cubicBezTo>
                    <a:cubicBezTo>
                      <a:pt x="11" y="2"/>
                      <a:pt x="18" y="3"/>
                      <a:pt x="21" y="3"/>
                    </a:cubicBezTo>
                    <a:cubicBezTo>
                      <a:pt x="27" y="3"/>
                      <a:pt x="34" y="5"/>
                      <a:pt x="40"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8" name="Freeform 74"/>
              <p:cNvSpPr>
                <a:spLocks/>
              </p:cNvSpPr>
              <p:nvPr/>
            </p:nvSpPr>
            <p:spPr bwMode="auto">
              <a:xfrm>
                <a:off x="2804" y="1864"/>
                <a:ext cx="90" cy="51"/>
              </a:xfrm>
              <a:custGeom>
                <a:avLst/>
                <a:gdLst>
                  <a:gd name="T0" fmla="*/ 563 w 36"/>
                  <a:gd name="T1" fmla="*/ 94 h 19"/>
                  <a:gd name="T2" fmla="*/ 113 w 36"/>
                  <a:gd name="T3" fmla="*/ 137 h 19"/>
                  <a:gd name="T4" fmla="*/ 220 w 36"/>
                  <a:gd name="T5" fmla="*/ 368 h 19"/>
                  <a:gd name="T6" fmla="*/ 113 w 36"/>
                  <a:gd name="T7" fmla="*/ 252 h 19"/>
                  <a:gd name="T8" fmla="*/ 50 w 36"/>
                  <a:gd name="T9" fmla="*/ 21 h 19"/>
                  <a:gd name="T10" fmla="*/ 238 w 36"/>
                  <a:gd name="T11" fmla="*/ 56 h 19"/>
                  <a:gd name="T12" fmla="*/ 563 w 36"/>
                  <a:gd name="T13" fmla="*/ 94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19">
                    <a:moveTo>
                      <a:pt x="36" y="5"/>
                    </a:moveTo>
                    <a:cubicBezTo>
                      <a:pt x="21" y="10"/>
                      <a:pt x="10" y="5"/>
                      <a:pt x="7" y="7"/>
                    </a:cubicBezTo>
                    <a:cubicBezTo>
                      <a:pt x="5" y="8"/>
                      <a:pt x="10" y="15"/>
                      <a:pt x="14" y="19"/>
                    </a:cubicBezTo>
                    <a:cubicBezTo>
                      <a:pt x="14" y="19"/>
                      <a:pt x="13" y="18"/>
                      <a:pt x="7" y="13"/>
                    </a:cubicBezTo>
                    <a:cubicBezTo>
                      <a:pt x="0" y="8"/>
                      <a:pt x="0" y="4"/>
                      <a:pt x="3" y="1"/>
                    </a:cubicBezTo>
                    <a:cubicBezTo>
                      <a:pt x="6" y="0"/>
                      <a:pt x="7" y="3"/>
                      <a:pt x="15" y="3"/>
                    </a:cubicBezTo>
                    <a:cubicBezTo>
                      <a:pt x="22" y="4"/>
                      <a:pt x="31" y="6"/>
                      <a:pt x="36" y="5"/>
                    </a:cubicBezTo>
                    <a:close/>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9" name="Freeform 75"/>
              <p:cNvSpPr>
                <a:spLocks/>
              </p:cNvSpPr>
              <p:nvPr/>
            </p:nvSpPr>
            <p:spPr bwMode="auto">
              <a:xfrm>
                <a:off x="2889" y="1936"/>
                <a:ext cx="50" cy="32"/>
              </a:xfrm>
              <a:custGeom>
                <a:avLst/>
                <a:gdLst>
                  <a:gd name="T0" fmla="*/ 313 w 20"/>
                  <a:gd name="T1" fmla="*/ 0 h 12"/>
                  <a:gd name="T2" fmla="*/ 145 w 20"/>
                  <a:gd name="T3" fmla="*/ 77 h 12"/>
                  <a:gd name="T4" fmla="*/ 95 w 20"/>
                  <a:gd name="T5" fmla="*/ 227 h 12"/>
                  <a:gd name="T6" fmla="*/ 250 w 20"/>
                  <a:gd name="T7" fmla="*/ 56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2">
                    <a:moveTo>
                      <a:pt x="20" y="0"/>
                    </a:moveTo>
                    <a:cubicBezTo>
                      <a:pt x="17" y="2"/>
                      <a:pt x="13" y="3"/>
                      <a:pt x="9" y="4"/>
                    </a:cubicBezTo>
                    <a:cubicBezTo>
                      <a:pt x="7" y="5"/>
                      <a:pt x="0" y="10"/>
                      <a:pt x="6" y="12"/>
                    </a:cubicBezTo>
                    <a:cubicBezTo>
                      <a:pt x="6" y="8"/>
                      <a:pt x="12" y="3"/>
                      <a:pt x="16" y="3"/>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0" name="Freeform 76"/>
              <p:cNvSpPr>
                <a:spLocks/>
              </p:cNvSpPr>
              <p:nvPr/>
            </p:nvSpPr>
            <p:spPr bwMode="auto">
              <a:xfrm>
                <a:off x="2909" y="1989"/>
                <a:ext cx="32" cy="27"/>
              </a:xfrm>
              <a:custGeom>
                <a:avLst/>
                <a:gdLst>
                  <a:gd name="T0" fmla="*/ 194 w 13"/>
                  <a:gd name="T1" fmla="*/ 0 h 10"/>
                  <a:gd name="T2" fmla="*/ 30 w 13"/>
                  <a:gd name="T3" fmla="*/ 59 h 10"/>
                  <a:gd name="T4" fmla="*/ 42 w 13"/>
                  <a:gd name="T5" fmla="*/ 197 h 10"/>
                  <a:gd name="T6" fmla="*/ 194 w 13"/>
                  <a:gd name="T7" fmla="*/ 0 h 1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 h="10">
                    <a:moveTo>
                      <a:pt x="13" y="0"/>
                    </a:moveTo>
                    <a:cubicBezTo>
                      <a:pt x="10" y="1"/>
                      <a:pt x="5" y="1"/>
                      <a:pt x="2" y="3"/>
                    </a:cubicBezTo>
                    <a:cubicBezTo>
                      <a:pt x="0" y="5"/>
                      <a:pt x="0" y="9"/>
                      <a:pt x="3" y="10"/>
                    </a:cubicBezTo>
                    <a:cubicBezTo>
                      <a:pt x="0" y="5"/>
                      <a:pt x="10" y="2"/>
                      <a:pt x="13" y="0"/>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1" name="Freeform 77"/>
              <p:cNvSpPr>
                <a:spLocks/>
              </p:cNvSpPr>
              <p:nvPr/>
            </p:nvSpPr>
            <p:spPr bwMode="auto">
              <a:xfrm>
                <a:off x="2914" y="2043"/>
                <a:ext cx="30" cy="26"/>
              </a:xfrm>
              <a:custGeom>
                <a:avLst/>
                <a:gdLst>
                  <a:gd name="T0" fmla="*/ 188 w 12"/>
                  <a:gd name="T1" fmla="*/ 0 h 10"/>
                  <a:gd name="T2" fmla="*/ 113 w 12"/>
                  <a:gd name="T3" fmla="*/ 177 h 10"/>
                  <a:gd name="T4" fmla="*/ 188 w 12"/>
                  <a:gd name="T5" fmla="*/ 0 h 10"/>
                  <a:gd name="T6" fmla="*/ 0 60000 65536"/>
                  <a:gd name="T7" fmla="*/ 0 60000 65536"/>
                  <a:gd name="T8" fmla="*/ 0 60000 65536"/>
                </a:gdLst>
                <a:ahLst/>
                <a:cxnLst>
                  <a:cxn ang="T6">
                    <a:pos x="T0" y="T1"/>
                  </a:cxn>
                  <a:cxn ang="T7">
                    <a:pos x="T2" y="T3"/>
                  </a:cxn>
                  <a:cxn ang="T8">
                    <a:pos x="T4" y="T5"/>
                  </a:cxn>
                </a:cxnLst>
                <a:rect l="0" t="0" r="r" b="b"/>
                <a:pathLst>
                  <a:path w="12" h="10">
                    <a:moveTo>
                      <a:pt x="12" y="0"/>
                    </a:moveTo>
                    <a:cubicBezTo>
                      <a:pt x="7" y="1"/>
                      <a:pt x="0" y="4"/>
                      <a:pt x="7" y="10"/>
                    </a:cubicBezTo>
                    <a:cubicBezTo>
                      <a:pt x="3" y="4"/>
                      <a:pt x="10" y="3"/>
                      <a:pt x="12" y="0"/>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2" name="Freeform 78"/>
              <p:cNvSpPr>
                <a:spLocks/>
              </p:cNvSpPr>
              <p:nvPr/>
            </p:nvSpPr>
            <p:spPr bwMode="auto">
              <a:xfrm>
                <a:off x="2929" y="2091"/>
                <a:ext cx="22" cy="21"/>
              </a:xfrm>
              <a:custGeom>
                <a:avLst/>
                <a:gdLst>
                  <a:gd name="T0" fmla="*/ 132 w 9"/>
                  <a:gd name="T1" fmla="*/ 0 h 8"/>
                  <a:gd name="T2" fmla="*/ 71 w 9"/>
                  <a:gd name="T3" fmla="*/ 144 h 8"/>
                  <a:gd name="T4" fmla="*/ 120 w 9"/>
                  <a:gd name="T5" fmla="*/ 21 h 8"/>
                  <a:gd name="T6" fmla="*/ 0 60000 65536"/>
                  <a:gd name="T7" fmla="*/ 0 60000 65536"/>
                  <a:gd name="T8" fmla="*/ 0 60000 65536"/>
                </a:gdLst>
                <a:ahLst/>
                <a:cxnLst>
                  <a:cxn ang="T6">
                    <a:pos x="T0" y="T1"/>
                  </a:cxn>
                  <a:cxn ang="T7">
                    <a:pos x="T2" y="T3"/>
                  </a:cxn>
                  <a:cxn ang="T8">
                    <a:pos x="T4" y="T5"/>
                  </a:cxn>
                </a:cxnLst>
                <a:rect l="0" t="0" r="r" b="b"/>
                <a:pathLst>
                  <a:path w="9" h="8">
                    <a:moveTo>
                      <a:pt x="9" y="0"/>
                    </a:moveTo>
                    <a:cubicBezTo>
                      <a:pt x="4" y="0"/>
                      <a:pt x="0" y="5"/>
                      <a:pt x="5" y="8"/>
                    </a:cubicBezTo>
                    <a:cubicBezTo>
                      <a:pt x="4" y="5"/>
                      <a:pt x="6" y="3"/>
                      <a:pt x="8" y="1"/>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3" name="Freeform 79"/>
              <p:cNvSpPr>
                <a:spLocks/>
              </p:cNvSpPr>
              <p:nvPr/>
            </p:nvSpPr>
            <p:spPr bwMode="auto">
              <a:xfrm>
                <a:off x="2824" y="1947"/>
                <a:ext cx="45" cy="26"/>
              </a:xfrm>
              <a:custGeom>
                <a:avLst/>
                <a:gdLst>
                  <a:gd name="T0" fmla="*/ 0 w 18"/>
                  <a:gd name="T1" fmla="*/ 0 h 10"/>
                  <a:gd name="T2" fmla="*/ 188 w 18"/>
                  <a:gd name="T3" fmla="*/ 55 h 10"/>
                  <a:gd name="T4" fmla="*/ 250 w 18"/>
                  <a:gd name="T5" fmla="*/ 177 h 10"/>
                  <a:gd name="T6" fmla="*/ 208 w 18"/>
                  <a:gd name="T7" fmla="*/ 88 h 10"/>
                  <a:gd name="T8" fmla="*/ 83 w 18"/>
                  <a:gd name="T9" fmla="*/ 55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 h="10">
                    <a:moveTo>
                      <a:pt x="0" y="0"/>
                    </a:moveTo>
                    <a:cubicBezTo>
                      <a:pt x="3" y="2"/>
                      <a:pt x="9" y="3"/>
                      <a:pt x="12" y="3"/>
                    </a:cubicBezTo>
                    <a:cubicBezTo>
                      <a:pt x="17" y="4"/>
                      <a:pt x="18" y="5"/>
                      <a:pt x="16" y="10"/>
                    </a:cubicBezTo>
                    <a:cubicBezTo>
                      <a:pt x="16" y="7"/>
                      <a:pt x="15" y="6"/>
                      <a:pt x="13" y="5"/>
                    </a:cubicBezTo>
                    <a:cubicBezTo>
                      <a:pt x="11" y="4"/>
                      <a:pt x="7" y="3"/>
                      <a:pt x="5" y="3"/>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4" name="Freeform 80"/>
              <p:cNvSpPr>
                <a:spLocks/>
              </p:cNvSpPr>
              <p:nvPr/>
            </p:nvSpPr>
            <p:spPr bwMode="auto">
              <a:xfrm>
                <a:off x="2829" y="1992"/>
                <a:ext cx="37" cy="32"/>
              </a:xfrm>
              <a:custGeom>
                <a:avLst/>
                <a:gdLst>
                  <a:gd name="T0" fmla="*/ 0 w 15"/>
                  <a:gd name="T1" fmla="*/ 0 h 12"/>
                  <a:gd name="T2" fmla="*/ 183 w 15"/>
                  <a:gd name="T3" fmla="*/ 77 h 12"/>
                  <a:gd name="T4" fmla="*/ 183 w 15"/>
                  <a:gd name="T5" fmla="*/ 227 h 12"/>
                  <a:gd name="T6" fmla="*/ 165 w 15"/>
                  <a:gd name="T7" fmla="*/ 93 h 12"/>
                  <a:gd name="T8" fmla="*/ 12 w 15"/>
                  <a:gd name="T9" fmla="*/ 21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 h="12">
                    <a:moveTo>
                      <a:pt x="0" y="0"/>
                    </a:moveTo>
                    <a:cubicBezTo>
                      <a:pt x="4" y="2"/>
                      <a:pt x="9" y="2"/>
                      <a:pt x="12" y="4"/>
                    </a:cubicBezTo>
                    <a:cubicBezTo>
                      <a:pt x="15" y="6"/>
                      <a:pt x="14" y="11"/>
                      <a:pt x="12" y="12"/>
                    </a:cubicBezTo>
                    <a:cubicBezTo>
                      <a:pt x="12" y="9"/>
                      <a:pt x="13" y="7"/>
                      <a:pt x="11" y="5"/>
                    </a:cubicBezTo>
                    <a:cubicBezTo>
                      <a:pt x="9" y="3"/>
                      <a:pt x="4" y="1"/>
                      <a:pt x="1" y="1"/>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5" name="Freeform 81"/>
              <p:cNvSpPr>
                <a:spLocks/>
              </p:cNvSpPr>
              <p:nvPr/>
            </p:nvSpPr>
            <p:spPr bwMode="auto">
              <a:xfrm>
                <a:off x="2834" y="2045"/>
                <a:ext cx="22" cy="27"/>
              </a:xfrm>
              <a:custGeom>
                <a:avLst/>
                <a:gdLst>
                  <a:gd name="T0" fmla="*/ 0 w 9"/>
                  <a:gd name="T1" fmla="*/ 0 h 10"/>
                  <a:gd name="T2" fmla="*/ 103 w 9"/>
                  <a:gd name="T3" fmla="*/ 59 h 10"/>
                  <a:gd name="T4" fmla="*/ 90 w 9"/>
                  <a:gd name="T5" fmla="*/ 197 h 10"/>
                  <a:gd name="T6" fmla="*/ 29 w 9"/>
                  <a:gd name="T7" fmla="*/ 38 h 1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0">
                    <a:moveTo>
                      <a:pt x="0" y="0"/>
                    </a:moveTo>
                    <a:cubicBezTo>
                      <a:pt x="2" y="1"/>
                      <a:pt x="6" y="1"/>
                      <a:pt x="7" y="3"/>
                    </a:cubicBezTo>
                    <a:cubicBezTo>
                      <a:pt x="9" y="5"/>
                      <a:pt x="7" y="8"/>
                      <a:pt x="6" y="10"/>
                    </a:cubicBezTo>
                    <a:cubicBezTo>
                      <a:pt x="7" y="6"/>
                      <a:pt x="5" y="4"/>
                      <a:pt x="2" y="2"/>
                    </a:cubicBezTo>
                  </a:path>
                </a:pathLst>
              </a:custGeom>
              <a:solidFill>
                <a:srgbClr val="EBF1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6" name="Freeform 82"/>
              <p:cNvSpPr>
                <a:spLocks/>
              </p:cNvSpPr>
              <p:nvPr/>
            </p:nvSpPr>
            <p:spPr bwMode="auto">
              <a:xfrm>
                <a:off x="2869" y="1272"/>
                <a:ext cx="85" cy="53"/>
              </a:xfrm>
              <a:custGeom>
                <a:avLst/>
                <a:gdLst>
                  <a:gd name="T0" fmla="*/ 0 w 34"/>
                  <a:gd name="T1" fmla="*/ 281 h 20"/>
                  <a:gd name="T2" fmla="*/ 458 w 34"/>
                  <a:gd name="T3" fmla="*/ 0 h 20"/>
                  <a:gd name="T4" fmla="*/ 250 w 34"/>
                  <a:gd name="T5" fmla="*/ 204 h 20"/>
                  <a:gd name="T6" fmla="*/ 0 w 34"/>
                  <a:gd name="T7" fmla="*/ 281 h 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4" h="20">
                    <a:moveTo>
                      <a:pt x="0" y="15"/>
                    </a:moveTo>
                    <a:cubicBezTo>
                      <a:pt x="10" y="13"/>
                      <a:pt x="34" y="20"/>
                      <a:pt x="29" y="0"/>
                    </a:cubicBezTo>
                    <a:cubicBezTo>
                      <a:pt x="28" y="6"/>
                      <a:pt x="22" y="10"/>
                      <a:pt x="16" y="11"/>
                    </a:cubicBezTo>
                    <a:cubicBezTo>
                      <a:pt x="11" y="13"/>
                      <a:pt x="5" y="15"/>
                      <a:pt x="0" y="15"/>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7" name="Freeform 83"/>
              <p:cNvSpPr>
                <a:spLocks/>
              </p:cNvSpPr>
              <p:nvPr/>
            </p:nvSpPr>
            <p:spPr bwMode="auto">
              <a:xfrm>
                <a:off x="2869" y="1347"/>
                <a:ext cx="85" cy="53"/>
              </a:xfrm>
              <a:custGeom>
                <a:avLst/>
                <a:gdLst>
                  <a:gd name="T0" fmla="*/ 20 w 34"/>
                  <a:gd name="T1" fmla="*/ 281 h 20"/>
                  <a:gd name="T2" fmla="*/ 458 w 34"/>
                  <a:gd name="T3" fmla="*/ 0 h 20"/>
                  <a:gd name="T4" fmla="*/ 250 w 34"/>
                  <a:gd name="T5" fmla="*/ 225 h 20"/>
                  <a:gd name="T6" fmla="*/ 0 w 34"/>
                  <a:gd name="T7" fmla="*/ 281 h 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4" h="20">
                    <a:moveTo>
                      <a:pt x="1" y="15"/>
                    </a:moveTo>
                    <a:cubicBezTo>
                      <a:pt x="10" y="14"/>
                      <a:pt x="34" y="20"/>
                      <a:pt x="29" y="0"/>
                    </a:cubicBezTo>
                    <a:cubicBezTo>
                      <a:pt x="28" y="7"/>
                      <a:pt x="22" y="10"/>
                      <a:pt x="16" y="12"/>
                    </a:cubicBezTo>
                    <a:cubicBezTo>
                      <a:pt x="11" y="13"/>
                      <a:pt x="6" y="15"/>
                      <a:pt x="0" y="15"/>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8" name="Freeform 84"/>
              <p:cNvSpPr>
                <a:spLocks/>
              </p:cNvSpPr>
              <p:nvPr/>
            </p:nvSpPr>
            <p:spPr bwMode="auto">
              <a:xfrm>
                <a:off x="2869" y="1507"/>
                <a:ext cx="85" cy="53"/>
              </a:xfrm>
              <a:custGeom>
                <a:avLst/>
                <a:gdLst>
                  <a:gd name="T0" fmla="*/ 20 w 34"/>
                  <a:gd name="T1" fmla="*/ 281 h 20"/>
                  <a:gd name="T2" fmla="*/ 458 w 34"/>
                  <a:gd name="T3" fmla="*/ 0 h 20"/>
                  <a:gd name="T4" fmla="*/ 250 w 34"/>
                  <a:gd name="T5" fmla="*/ 225 h 20"/>
                  <a:gd name="T6" fmla="*/ 0 w 34"/>
                  <a:gd name="T7" fmla="*/ 281 h 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4" h="20">
                    <a:moveTo>
                      <a:pt x="1" y="15"/>
                    </a:moveTo>
                    <a:cubicBezTo>
                      <a:pt x="10" y="14"/>
                      <a:pt x="34" y="20"/>
                      <a:pt x="29" y="0"/>
                    </a:cubicBezTo>
                    <a:cubicBezTo>
                      <a:pt x="28" y="7"/>
                      <a:pt x="22" y="10"/>
                      <a:pt x="16" y="12"/>
                    </a:cubicBezTo>
                    <a:cubicBezTo>
                      <a:pt x="11" y="13"/>
                      <a:pt x="6" y="15"/>
                      <a:pt x="0" y="15"/>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9" name="Freeform 85"/>
              <p:cNvSpPr>
                <a:spLocks/>
              </p:cNvSpPr>
              <p:nvPr/>
            </p:nvSpPr>
            <p:spPr bwMode="auto">
              <a:xfrm>
                <a:off x="2871" y="1589"/>
                <a:ext cx="85" cy="54"/>
              </a:xfrm>
              <a:custGeom>
                <a:avLst/>
                <a:gdLst>
                  <a:gd name="T0" fmla="*/ 0 w 34"/>
                  <a:gd name="T1" fmla="*/ 300 h 20"/>
                  <a:gd name="T2" fmla="*/ 458 w 34"/>
                  <a:gd name="T3" fmla="*/ 0 h 20"/>
                  <a:gd name="T4" fmla="*/ 250 w 34"/>
                  <a:gd name="T5" fmla="*/ 232 h 20"/>
                  <a:gd name="T6" fmla="*/ 0 w 34"/>
                  <a:gd name="T7" fmla="*/ 300 h 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4" h="20">
                    <a:moveTo>
                      <a:pt x="0" y="15"/>
                    </a:moveTo>
                    <a:cubicBezTo>
                      <a:pt x="10" y="14"/>
                      <a:pt x="34" y="20"/>
                      <a:pt x="29" y="0"/>
                    </a:cubicBezTo>
                    <a:cubicBezTo>
                      <a:pt x="28" y="7"/>
                      <a:pt x="22" y="10"/>
                      <a:pt x="16" y="12"/>
                    </a:cubicBezTo>
                    <a:cubicBezTo>
                      <a:pt x="11" y="13"/>
                      <a:pt x="5" y="15"/>
                      <a:pt x="0" y="15"/>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0" name="Freeform 86"/>
              <p:cNvSpPr>
                <a:spLocks/>
              </p:cNvSpPr>
              <p:nvPr/>
            </p:nvSpPr>
            <p:spPr bwMode="auto">
              <a:xfrm>
                <a:off x="2871" y="1667"/>
                <a:ext cx="83" cy="50"/>
              </a:xfrm>
              <a:custGeom>
                <a:avLst/>
                <a:gdLst>
                  <a:gd name="T0" fmla="*/ 0 w 33"/>
                  <a:gd name="T1" fmla="*/ 271 h 19"/>
                  <a:gd name="T2" fmla="*/ 443 w 33"/>
                  <a:gd name="T3" fmla="*/ 0 h 19"/>
                  <a:gd name="T4" fmla="*/ 241 w 33"/>
                  <a:gd name="T5" fmla="*/ 200 h 19"/>
                  <a:gd name="T6" fmla="*/ 0 w 33"/>
                  <a:gd name="T7" fmla="*/ 271 h 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3" h="19">
                    <a:moveTo>
                      <a:pt x="0" y="15"/>
                    </a:moveTo>
                    <a:cubicBezTo>
                      <a:pt x="9" y="13"/>
                      <a:pt x="33" y="19"/>
                      <a:pt x="28" y="0"/>
                    </a:cubicBezTo>
                    <a:cubicBezTo>
                      <a:pt x="28" y="6"/>
                      <a:pt x="21" y="9"/>
                      <a:pt x="15" y="11"/>
                    </a:cubicBezTo>
                    <a:cubicBezTo>
                      <a:pt x="10" y="13"/>
                      <a:pt x="5" y="14"/>
                      <a:pt x="0" y="15"/>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1" name="Freeform 87"/>
              <p:cNvSpPr>
                <a:spLocks/>
              </p:cNvSpPr>
              <p:nvPr/>
            </p:nvSpPr>
            <p:spPr bwMode="auto">
              <a:xfrm>
                <a:off x="2871" y="1731"/>
                <a:ext cx="85" cy="53"/>
              </a:xfrm>
              <a:custGeom>
                <a:avLst/>
                <a:gdLst>
                  <a:gd name="T0" fmla="*/ 0 w 34"/>
                  <a:gd name="T1" fmla="*/ 352 h 20"/>
                  <a:gd name="T2" fmla="*/ 458 w 34"/>
                  <a:gd name="T3" fmla="*/ 0 h 20"/>
                  <a:gd name="T4" fmla="*/ 283 w 34"/>
                  <a:gd name="T5" fmla="*/ 239 h 20"/>
                  <a:gd name="T6" fmla="*/ 0 w 34"/>
                  <a:gd name="T7" fmla="*/ 352 h 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4" h="20">
                    <a:moveTo>
                      <a:pt x="0" y="19"/>
                    </a:moveTo>
                    <a:cubicBezTo>
                      <a:pt x="9" y="17"/>
                      <a:pt x="34" y="20"/>
                      <a:pt x="29" y="0"/>
                    </a:cubicBezTo>
                    <a:cubicBezTo>
                      <a:pt x="28" y="6"/>
                      <a:pt x="24" y="10"/>
                      <a:pt x="18" y="13"/>
                    </a:cubicBezTo>
                    <a:cubicBezTo>
                      <a:pt x="13" y="16"/>
                      <a:pt x="5" y="18"/>
                      <a:pt x="0" y="19"/>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2" name="Freeform 88"/>
              <p:cNvSpPr>
                <a:spLocks/>
              </p:cNvSpPr>
              <p:nvPr/>
            </p:nvSpPr>
            <p:spPr bwMode="auto">
              <a:xfrm>
                <a:off x="2871" y="1795"/>
                <a:ext cx="85" cy="53"/>
              </a:xfrm>
              <a:custGeom>
                <a:avLst/>
                <a:gdLst>
                  <a:gd name="T0" fmla="*/ 0 w 34"/>
                  <a:gd name="T1" fmla="*/ 352 h 20"/>
                  <a:gd name="T2" fmla="*/ 458 w 34"/>
                  <a:gd name="T3" fmla="*/ 0 h 20"/>
                  <a:gd name="T4" fmla="*/ 283 w 34"/>
                  <a:gd name="T5" fmla="*/ 260 h 20"/>
                  <a:gd name="T6" fmla="*/ 0 w 34"/>
                  <a:gd name="T7" fmla="*/ 352 h 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4" h="20">
                    <a:moveTo>
                      <a:pt x="0" y="19"/>
                    </a:moveTo>
                    <a:cubicBezTo>
                      <a:pt x="9" y="17"/>
                      <a:pt x="34" y="20"/>
                      <a:pt x="29" y="0"/>
                    </a:cubicBezTo>
                    <a:cubicBezTo>
                      <a:pt x="28" y="7"/>
                      <a:pt x="24" y="10"/>
                      <a:pt x="18" y="14"/>
                    </a:cubicBezTo>
                    <a:cubicBezTo>
                      <a:pt x="13" y="16"/>
                      <a:pt x="5" y="19"/>
                      <a:pt x="0" y="19"/>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3" name="Freeform 89"/>
              <p:cNvSpPr>
                <a:spLocks/>
              </p:cNvSpPr>
              <p:nvPr/>
            </p:nvSpPr>
            <p:spPr bwMode="auto">
              <a:xfrm>
                <a:off x="2871" y="1424"/>
                <a:ext cx="83" cy="56"/>
              </a:xfrm>
              <a:custGeom>
                <a:avLst/>
                <a:gdLst>
                  <a:gd name="T0" fmla="*/ 0 w 33"/>
                  <a:gd name="T1" fmla="*/ 363 h 21"/>
                  <a:gd name="T2" fmla="*/ 443 w 33"/>
                  <a:gd name="T3" fmla="*/ 0 h 21"/>
                  <a:gd name="T4" fmla="*/ 241 w 33"/>
                  <a:gd name="T5" fmla="*/ 264 h 21"/>
                  <a:gd name="T6" fmla="*/ 0 w 33"/>
                  <a:gd name="T7" fmla="*/ 363 h 2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3" h="21">
                    <a:moveTo>
                      <a:pt x="0" y="19"/>
                    </a:moveTo>
                    <a:cubicBezTo>
                      <a:pt x="9" y="18"/>
                      <a:pt x="33" y="21"/>
                      <a:pt x="28" y="0"/>
                    </a:cubicBezTo>
                    <a:cubicBezTo>
                      <a:pt x="27" y="7"/>
                      <a:pt x="21" y="12"/>
                      <a:pt x="15" y="14"/>
                    </a:cubicBezTo>
                    <a:cubicBezTo>
                      <a:pt x="10" y="15"/>
                      <a:pt x="5" y="19"/>
                      <a:pt x="0" y="19"/>
                    </a:cubicBezTo>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4" name="Freeform 90"/>
              <p:cNvSpPr>
                <a:spLocks/>
              </p:cNvSpPr>
              <p:nvPr/>
            </p:nvSpPr>
            <p:spPr bwMode="auto">
              <a:xfrm>
                <a:off x="2889" y="1864"/>
                <a:ext cx="60" cy="61"/>
              </a:xfrm>
              <a:custGeom>
                <a:avLst/>
                <a:gdLst>
                  <a:gd name="T0" fmla="*/ 0 w 24"/>
                  <a:gd name="T1" fmla="*/ 430 h 23"/>
                  <a:gd name="T2" fmla="*/ 345 w 24"/>
                  <a:gd name="T3" fmla="*/ 77 h 23"/>
                  <a:gd name="T4" fmla="*/ 238 w 24"/>
                  <a:gd name="T5" fmla="*/ 56 h 23"/>
                  <a:gd name="T6" fmla="*/ 0 w 24"/>
                  <a:gd name="T7" fmla="*/ 430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3">
                    <a:moveTo>
                      <a:pt x="0" y="23"/>
                    </a:moveTo>
                    <a:cubicBezTo>
                      <a:pt x="16" y="18"/>
                      <a:pt x="24" y="7"/>
                      <a:pt x="22" y="4"/>
                    </a:cubicBezTo>
                    <a:cubicBezTo>
                      <a:pt x="21" y="0"/>
                      <a:pt x="16" y="2"/>
                      <a:pt x="15" y="3"/>
                    </a:cubicBezTo>
                    <a:cubicBezTo>
                      <a:pt x="14" y="3"/>
                      <a:pt x="21" y="11"/>
                      <a:pt x="0" y="23"/>
                    </a:cubicBezTo>
                    <a:close/>
                  </a:path>
                </a:pathLst>
              </a:custGeom>
              <a:solidFill>
                <a:srgbClr val="7AA9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5" name="Freeform 91"/>
              <p:cNvSpPr>
                <a:spLocks/>
              </p:cNvSpPr>
              <p:nvPr/>
            </p:nvSpPr>
            <p:spPr bwMode="auto">
              <a:xfrm>
                <a:off x="2794" y="1651"/>
                <a:ext cx="162" cy="64"/>
              </a:xfrm>
              <a:custGeom>
                <a:avLst/>
                <a:gdLst>
                  <a:gd name="T0" fmla="*/ 508 w 65"/>
                  <a:gd name="T1" fmla="*/ 456 h 24"/>
                  <a:gd name="T2" fmla="*/ 932 w 65"/>
                  <a:gd name="T3" fmla="*/ 363 h 24"/>
                  <a:gd name="T4" fmla="*/ 932 w 65"/>
                  <a:gd name="T5" fmla="*/ 56 h 24"/>
                  <a:gd name="T6" fmla="*/ 508 w 65"/>
                  <a:gd name="T7" fmla="*/ 77 h 24"/>
                  <a:gd name="T8" fmla="*/ 508 w 65"/>
                  <a:gd name="T9" fmla="*/ 77 h 24"/>
                  <a:gd name="T10" fmla="*/ 92 w 65"/>
                  <a:gd name="T11" fmla="*/ 56 h 24"/>
                  <a:gd name="T12" fmla="*/ 92 w 65"/>
                  <a:gd name="T13" fmla="*/ 363 h 24"/>
                  <a:gd name="T14" fmla="*/ 508 w 65"/>
                  <a:gd name="T15" fmla="*/ 456 h 2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4">
                    <a:moveTo>
                      <a:pt x="33" y="24"/>
                    </a:moveTo>
                    <a:cubicBezTo>
                      <a:pt x="46" y="24"/>
                      <a:pt x="55" y="23"/>
                      <a:pt x="60" y="19"/>
                    </a:cubicBezTo>
                    <a:cubicBezTo>
                      <a:pt x="64" y="14"/>
                      <a:pt x="65" y="6"/>
                      <a:pt x="60" y="3"/>
                    </a:cubicBezTo>
                    <a:cubicBezTo>
                      <a:pt x="56" y="0"/>
                      <a:pt x="55" y="4"/>
                      <a:pt x="33" y="4"/>
                    </a:cubicBezTo>
                    <a:cubicBezTo>
                      <a:pt x="33" y="4"/>
                      <a:pt x="33" y="4"/>
                      <a:pt x="33" y="4"/>
                    </a:cubicBezTo>
                    <a:cubicBezTo>
                      <a:pt x="11" y="4"/>
                      <a:pt x="10" y="0"/>
                      <a:pt x="6" y="3"/>
                    </a:cubicBezTo>
                    <a:cubicBezTo>
                      <a:pt x="0" y="6"/>
                      <a:pt x="2" y="14"/>
                      <a:pt x="6" y="19"/>
                    </a:cubicBezTo>
                    <a:cubicBezTo>
                      <a:pt x="11" y="23"/>
                      <a:pt x="20" y="24"/>
                      <a:pt x="33" y="24"/>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6" name="Freeform 92"/>
              <p:cNvSpPr>
                <a:spLocks/>
              </p:cNvSpPr>
              <p:nvPr/>
            </p:nvSpPr>
            <p:spPr bwMode="auto">
              <a:xfrm>
                <a:off x="2794" y="1568"/>
                <a:ext cx="162" cy="75"/>
              </a:xfrm>
              <a:custGeom>
                <a:avLst/>
                <a:gdLst>
                  <a:gd name="T0" fmla="*/ 508 w 65"/>
                  <a:gd name="T1" fmla="*/ 538 h 28"/>
                  <a:gd name="T2" fmla="*/ 932 w 65"/>
                  <a:gd name="T3" fmla="*/ 445 h 28"/>
                  <a:gd name="T4" fmla="*/ 932 w 65"/>
                  <a:gd name="T5" fmla="*/ 56 h 28"/>
                  <a:gd name="T6" fmla="*/ 508 w 65"/>
                  <a:gd name="T7" fmla="*/ 78 h 28"/>
                  <a:gd name="T8" fmla="*/ 508 w 65"/>
                  <a:gd name="T9" fmla="*/ 78 h 28"/>
                  <a:gd name="T10" fmla="*/ 92 w 65"/>
                  <a:gd name="T11" fmla="*/ 56 h 28"/>
                  <a:gd name="T12" fmla="*/ 92 w 65"/>
                  <a:gd name="T13" fmla="*/ 445 h 28"/>
                  <a:gd name="T14" fmla="*/ 508 w 65"/>
                  <a:gd name="T15" fmla="*/ 538 h 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8">
                    <a:moveTo>
                      <a:pt x="33" y="28"/>
                    </a:moveTo>
                    <a:cubicBezTo>
                      <a:pt x="46" y="28"/>
                      <a:pt x="55" y="27"/>
                      <a:pt x="60" y="23"/>
                    </a:cubicBezTo>
                    <a:cubicBezTo>
                      <a:pt x="64" y="18"/>
                      <a:pt x="65" y="6"/>
                      <a:pt x="60" y="3"/>
                    </a:cubicBezTo>
                    <a:cubicBezTo>
                      <a:pt x="56" y="0"/>
                      <a:pt x="55" y="4"/>
                      <a:pt x="33" y="4"/>
                    </a:cubicBezTo>
                    <a:cubicBezTo>
                      <a:pt x="33" y="4"/>
                      <a:pt x="33" y="4"/>
                      <a:pt x="33" y="4"/>
                    </a:cubicBezTo>
                    <a:cubicBezTo>
                      <a:pt x="11" y="4"/>
                      <a:pt x="10" y="0"/>
                      <a:pt x="6" y="3"/>
                    </a:cubicBezTo>
                    <a:cubicBezTo>
                      <a:pt x="0" y="6"/>
                      <a:pt x="2" y="18"/>
                      <a:pt x="6" y="23"/>
                    </a:cubicBezTo>
                    <a:cubicBezTo>
                      <a:pt x="11" y="27"/>
                      <a:pt x="20" y="28"/>
                      <a:pt x="33" y="28"/>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7" name="Freeform 93"/>
              <p:cNvSpPr>
                <a:spLocks/>
              </p:cNvSpPr>
              <p:nvPr/>
            </p:nvSpPr>
            <p:spPr bwMode="auto">
              <a:xfrm>
                <a:off x="2794" y="1493"/>
                <a:ext cx="162" cy="67"/>
              </a:xfrm>
              <a:custGeom>
                <a:avLst/>
                <a:gdLst>
                  <a:gd name="T0" fmla="*/ 508 w 65"/>
                  <a:gd name="T1" fmla="*/ 482 h 25"/>
                  <a:gd name="T2" fmla="*/ 932 w 65"/>
                  <a:gd name="T3" fmla="*/ 389 h 25"/>
                  <a:gd name="T4" fmla="*/ 932 w 65"/>
                  <a:gd name="T5" fmla="*/ 56 h 25"/>
                  <a:gd name="T6" fmla="*/ 508 w 65"/>
                  <a:gd name="T7" fmla="*/ 78 h 25"/>
                  <a:gd name="T8" fmla="*/ 508 w 65"/>
                  <a:gd name="T9" fmla="*/ 78 h 25"/>
                  <a:gd name="T10" fmla="*/ 92 w 65"/>
                  <a:gd name="T11" fmla="*/ 56 h 25"/>
                  <a:gd name="T12" fmla="*/ 92 w 65"/>
                  <a:gd name="T13" fmla="*/ 389 h 25"/>
                  <a:gd name="T14" fmla="*/ 508 w 65"/>
                  <a:gd name="T15" fmla="*/ 482 h 2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5">
                    <a:moveTo>
                      <a:pt x="33" y="25"/>
                    </a:moveTo>
                    <a:cubicBezTo>
                      <a:pt x="46" y="25"/>
                      <a:pt x="55" y="24"/>
                      <a:pt x="60" y="20"/>
                    </a:cubicBezTo>
                    <a:cubicBezTo>
                      <a:pt x="64" y="15"/>
                      <a:pt x="65" y="6"/>
                      <a:pt x="60" y="3"/>
                    </a:cubicBezTo>
                    <a:cubicBezTo>
                      <a:pt x="56" y="0"/>
                      <a:pt x="55" y="4"/>
                      <a:pt x="33" y="4"/>
                    </a:cubicBezTo>
                    <a:cubicBezTo>
                      <a:pt x="33" y="4"/>
                      <a:pt x="33" y="4"/>
                      <a:pt x="33" y="4"/>
                    </a:cubicBezTo>
                    <a:cubicBezTo>
                      <a:pt x="11" y="4"/>
                      <a:pt x="10" y="0"/>
                      <a:pt x="6" y="3"/>
                    </a:cubicBezTo>
                    <a:cubicBezTo>
                      <a:pt x="0" y="6"/>
                      <a:pt x="2" y="15"/>
                      <a:pt x="6" y="20"/>
                    </a:cubicBezTo>
                    <a:cubicBezTo>
                      <a:pt x="11" y="24"/>
                      <a:pt x="20" y="25"/>
                      <a:pt x="33" y="25"/>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8" name="Freeform 94"/>
              <p:cNvSpPr>
                <a:spLocks/>
              </p:cNvSpPr>
              <p:nvPr/>
            </p:nvSpPr>
            <p:spPr bwMode="auto">
              <a:xfrm>
                <a:off x="2794" y="1408"/>
                <a:ext cx="162" cy="75"/>
              </a:xfrm>
              <a:custGeom>
                <a:avLst/>
                <a:gdLst>
                  <a:gd name="T0" fmla="*/ 508 w 65"/>
                  <a:gd name="T1" fmla="*/ 538 h 28"/>
                  <a:gd name="T2" fmla="*/ 932 w 65"/>
                  <a:gd name="T3" fmla="*/ 445 h 28"/>
                  <a:gd name="T4" fmla="*/ 932 w 65"/>
                  <a:gd name="T5" fmla="*/ 56 h 28"/>
                  <a:gd name="T6" fmla="*/ 508 w 65"/>
                  <a:gd name="T7" fmla="*/ 78 h 28"/>
                  <a:gd name="T8" fmla="*/ 508 w 65"/>
                  <a:gd name="T9" fmla="*/ 78 h 28"/>
                  <a:gd name="T10" fmla="*/ 92 w 65"/>
                  <a:gd name="T11" fmla="*/ 56 h 28"/>
                  <a:gd name="T12" fmla="*/ 92 w 65"/>
                  <a:gd name="T13" fmla="*/ 445 h 28"/>
                  <a:gd name="T14" fmla="*/ 508 w 65"/>
                  <a:gd name="T15" fmla="*/ 538 h 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8">
                    <a:moveTo>
                      <a:pt x="33" y="28"/>
                    </a:moveTo>
                    <a:cubicBezTo>
                      <a:pt x="46" y="28"/>
                      <a:pt x="55" y="27"/>
                      <a:pt x="60" y="23"/>
                    </a:cubicBezTo>
                    <a:cubicBezTo>
                      <a:pt x="64" y="18"/>
                      <a:pt x="65" y="6"/>
                      <a:pt x="60" y="3"/>
                    </a:cubicBezTo>
                    <a:cubicBezTo>
                      <a:pt x="56" y="0"/>
                      <a:pt x="55" y="4"/>
                      <a:pt x="33" y="4"/>
                    </a:cubicBezTo>
                    <a:cubicBezTo>
                      <a:pt x="33" y="4"/>
                      <a:pt x="33" y="4"/>
                      <a:pt x="33" y="4"/>
                    </a:cubicBezTo>
                    <a:cubicBezTo>
                      <a:pt x="11" y="4"/>
                      <a:pt x="10" y="0"/>
                      <a:pt x="6" y="3"/>
                    </a:cubicBezTo>
                    <a:cubicBezTo>
                      <a:pt x="0" y="6"/>
                      <a:pt x="2" y="18"/>
                      <a:pt x="6" y="23"/>
                    </a:cubicBezTo>
                    <a:cubicBezTo>
                      <a:pt x="11" y="27"/>
                      <a:pt x="20" y="28"/>
                      <a:pt x="33" y="28"/>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9" name="Freeform 95"/>
              <p:cNvSpPr>
                <a:spLocks/>
              </p:cNvSpPr>
              <p:nvPr/>
            </p:nvSpPr>
            <p:spPr bwMode="auto">
              <a:xfrm>
                <a:off x="2794" y="1333"/>
                <a:ext cx="162" cy="67"/>
              </a:xfrm>
              <a:custGeom>
                <a:avLst/>
                <a:gdLst>
                  <a:gd name="T0" fmla="*/ 508 w 65"/>
                  <a:gd name="T1" fmla="*/ 482 h 25"/>
                  <a:gd name="T2" fmla="*/ 932 w 65"/>
                  <a:gd name="T3" fmla="*/ 389 h 25"/>
                  <a:gd name="T4" fmla="*/ 932 w 65"/>
                  <a:gd name="T5" fmla="*/ 56 h 25"/>
                  <a:gd name="T6" fmla="*/ 508 w 65"/>
                  <a:gd name="T7" fmla="*/ 78 h 25"/>
                  <a:gd name="T8" fmla="*/ 508 w 65"/>
                  <a:gd name="T9" fmla="*/ 78 h 25"/>
                  <a:gd name="T10" fmla="*/ 92 w 65"/>
                  <a:gd name="T11" fmla="*/ 56 h 25"/>
                  <a:gd name="T12" fmla="*/ 92 w 65"/>
                  <a:gd name="T13" fmla="*/ 389 h 25"/>
                  <a:gd name="T14" fmla="*/ 508 w 65"/>
                  <a:gd name="T15" fmla="*/ 482 h 2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5">
                    <a:moveTo>
                      <a:pt x="33" y="25"/>
                    </a:moveTo>
                    <a:cubicBezTo>
                      <a:pt x="46" y="25"/>
                      <a:pt x="55" y="24"/>
                      <a:pt x="60" y="20"/>
                    </a:cubicBezTo>
                    <a:cubicBezTo>
                      <a:pt x="64" y="15"/>
                      <a:pt x="65" y="6"/>
                      <a:pt x="60" y="3"/>
                    </a:cubicBezTo>
                    <a:cubicBezTo>
                      <a:pt x="56" y="0"/>
                      <a:pt x="55" y="4"/>
                      <a:pt x="33" y="4"/>
                    </a:cubicBezTo>
                    <a:cubicBezTo>
                      <a:pt x="33" y="4"/>
                      <a:pt x="33" y="4"/>
                      <a:pt x="33" y="4"/>
                    </a:cubicBezTo>
                    <a:cubicBezTo>
                      <a:pt x="11" y="4"/>
                      <a:pt x="10" y="0"/>
                      <a:pt x="6" y="3"/>
                    </a:cubicBezTo>
                    <a:cubicBezTo>
                      <a:pt x="0" y="6"/>
                      <a:pt x="2" y="15"/>
                      <a:pt x="6" y="20"/>
                    </a:cubicBezTo>
                    <a:cubicBezTo>
                      <a:pt x="11" y="24"/>
                      <a:pt x="20" y="25"/>
                      <a:pt x="33" y="25"/>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0" name="Freeform 96"/>
              <p:cNvSpPr>
                <a:spLocks/>
              </p:cNvSpPr>
              <p:nvPr/>
            </p:nvSpPr>
            <p:spPr bwMode="auto">
              <a:xfrm>
                <a:off x="2794" y="1256"/>
                <a:ext cx="162" cy="67"/>
              </a:xfrm>
              <a:custGeom>
                <a:avLst/>
                <a:gdLst>
                  <a:gd name="T0" fmla="*/ 508 w 65"/>
                  <a:gd name="T1" fmla="*/ 482 h 25"/>
                  <a:gd name="T2" fmla="*/ 932 w 65"/>
                  <a:gd name="T3" fmla="*/ 389 h 25"/>
                  <a:gd name="T4" fmla="*/ 932 w 65"/>
                  <a:gd name="T5" fmla="*/ 56 h 25"/>
                  <a:gd name="T6" fmla="*/ 508 w 65"/>
                  <a:gd name="T7" fmla="*/ 78 h 25"/>
                  <a:gd name="T8" fmla="*/ 508 w 65"/>
                  <a:gd name="T9" fmla="*/ 78 h 25"/>
                  <a:gd name="T10" fmla="*/ 92 w 65"/>
                  <a:gd name="T11" fmla="*/ 56 h 25"/>
                  <a:gd name="T12" fmla="*/ 92 w 65"/>
                  <a:gd name="T13" fmla="*/ 389 h 25"/>
                  <a:gd name="T14" fmla="*/ 508 w 65"/>
                  <a:gd name="T15" fmla="*/ 482 h 2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5">
                    <a:moveTo>
                      <a:pt x="33" y="25"/>
                    </a:moveTo>
                    <a:cubicBezTo>
                      <a:pt x="46" y="25"/>
                      <a:pt x="55" y="24"/>
                      <a:pt x="60" y="20"/>
                    </a:cubicBezTo>
                    <a:cubicBezTo>
                      <a:pt x="64" y="15"/>
                      <a:pt x="65" y="6"/>
                      <a:pt x="60" y="3"/>
                    </a:cubicBezTo>
                    <a:cubicBezTo>
                      <a:pt x="56" y="0"/>
                      <a:pt x="55" y="4"/>
                      <a:pt x="33" y="4"/>
                    </a:cubicBezTo>
                    <a:cubicBezTo>
                      <a:pt x="33" y="4"/>
                      <a:pt x="33" y="4"/>
                      <a:pt x="33" y="4"/>
                    </a:cubicBezTo>
                    <a:cubicBezTo>
                      <a:pt x="11" y="4"/>
                      <a:pt x="10" y="0"/>
                      <a:pt x="6" y="3"/>
                    </a:cubicBezTo>
                    <a:cubicBezTo>
                      <a:pt x="0" y="6"/>
                      <a:pt x="2" y="15"/>
                      <a:pt x="6" y="20"/>
                    </a:cubicBezTo>
                    <a:cubicBezTo>
                      <a:pt x="11" y="24"/>
                      <a:pt x="20" y="25"/>
                      <a:pt x="33" y="25"/>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1" name="Freeform 97"/>
              <p:cNvSpPr>
                <a:spLocks/>
              </p:cNvSpPr>
              <p:nvPr/>
            </p:nvSpPr>
            <p:spPr bwMode="auto">
              <a:xfrm>
                <a:off x="2794" y="1717"/>
                <a:ext cx="162" cy="70"/>
              </a:xfrm>
              <a:custGeom>
                <a:avLst/>
                <a:gdLst>
                  <a:gd name="T0" fmla="*/ 508 w 65"/>
                  <a:gd name="T1" fmla="*/ 81 h 26"/>
                  <a:gd name="T2" fmla="*/ 932 w 65"/>
                  <a:gd name="T3" fmla="*/ 59 h 26"/>
                  <a:gd name="T4" fmla="*/ 932 w 65"/>
                  <a:gd name="T5" fmla="*/ 369 h 26"/>
                  <a:gd name="T6" fmla="*/ 508 w 65"/>
                  <a:gd name="T7" fmla="*/ 506 h 26"/>
                  <a:gd name="T8" fmla="*/ 508 w 65"/>
                  <a:gd name="T9" fmla="*/ 506 h 26"/>
                  <a:gd name="T10" fmla="*/ 92 w 65"/>
                  <a:gd name="T11" fmla="*/ 369 h 26"/>
                  <a:gd name="T12" fmla="*/ 92 w 65"/>
                  <a:gd name="T13" fmla="*/ 59 h 26"/>
                  <a:gd name="T14" fmla="*/ 508 w 65"/>
                  <a:gd name="T15" fmla="*/ 81 h 2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6">
                    <a:moveTo>
                      <a:pt x="33" y="4"/>
                    </a:moveTo>
                    <a:cubicBezTo>
                      <a:pt x="55" y="4"/>
                      <a:pt x="56" y="0"/>
                      <a:pt x="60" y="3"/>
                    </a:cubicBezTo>
                    <a:cubicBezTo>
                      <a:pt x="65" y="6"/>
                      <a:pt x="64" y="14"/>
                      <a:pt x="60" y="19"/>
                    </a:cubicBezTo>
                    <a:cubicBezTo>
                      <a:pt x="55" y="23"/>
                      <a:pt x="46" y="26"/>
                      <a:pt x="33" y="26"/>
                    </a:cubicBezTo>
                    <a:cubicBezTo>
                      <a:pt x="33" y="26"/>
                      <a:pt x="33" y="26"/>
                      <a:pt x="33" y="26"/>
                    </a:cubicBezTo>
                    <a:cubicBezTo>
                      <a:pt x="20" y="26"/>
                      <a:pt x="11" y="23"/>
                      <a:pt x="6" y="19"/>
                    </a:cubicBezTo>
                    <a:cubicBezTo>
                      <a:pt x="2" y="14"/>
                      <a:pt x="0" y="6"/>
                      <a:pt x="6" y="3"/>
                    </a:cubicBezTo>
                    <a:cubicBezTo>
                      <a:pt x="10" y="0"/>
                      <a:pt x="11" y="4"/>
                      <a:pt x="33" y="4"/>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2" name="Freeform 98"/>
              <p:cNvSpPr>
                <a:spLocks/>
              </p:cNvSpPr>
              <p:nvPr/>
            </p:nvSpPr>
            <p:spPr bwMode="auto">
              <a:xfrm>
                <a:off x="2794" y="1784"/>
                <a:ext cx="162" cy="69"/>
              </a:xfrm>
              <a:custGeom>
                <a:avLst/>
                <a:gdLst>
                  <a:gd name="T0" fmla="*/ 508 w 65"/>
                  <a:gd name="T1" fmla="*/ 486 h 26"/>
                  <a:gd name="T2" fmla="*/ 932 w 65"/>
                  <a:gd name="T3" fmla="*/ 337 h 26"/>
                  <a:gd name="T4" fmla="*/ 932 w 65"/>
                  <a:gd name="T5" fmla="*/ 35 h 26"/>
                  <a:gd name="T6" fmla="*/ 508 w 65"/>
                  <a:gd name="T7" fmla="*/ 133 h 26"/>
                  <a:gd name="T8" fmla="*/ 508 w 65"/>
                  <a:gd name="T9" fmla="*/ 133 h 26"/>
                  <a:gd name="T10" fmla="*/ 92 w 65"/>
                  <a:gd name="T11" fmla="*/ 35 h 26"/>
                  <a:gd name="T12" fmla="*/ 92 w 65"/>
                  <a:gd name="T13" fmla="*/ 337 h 26"/>
                  <a:gd name="T14" fmla="*/ 508 w 65"/>
                  <a:gd name="T15" fmla="*/ 486 h 2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26">
                    <a:moveTo>
                      <a:pt x="33" y="26"/>
                    </a:moveTo>
                    <a:cubicBezTo>
                      <a:pt x="46" y="26"/>
                      <a:pt x="55" y="23"/>
                      <a:pt x="60" y="18"/>
                    </a:cubicBezTo>
                    <a:cubicBezTo>
                      <a:pt x="64" y="14"/>
                      <a:pt x="65" y="6"/>
                      <a:pt x="60" y="2"/>
                    </a:cubicBezTo>
                    <a:cubicBezTo>
                      <a:pt x="56" y="0"/>
                      <a:pt x="55" y="7"/>
                      <a:pt x="33" y="7"/>
                    </a:cubicBezTo>
                    <a:cubicBezTo>
                      <a:pt x="33" y="7"/>
                      <a:pt x="33" y="7"/>
                      <a:pt x="33" y="7"/>
                    </a:cubicBezTo>
                    <a:cubicBezTo>
                      <a:pt x="11" y="7"/>
                      <a:pt x="10" y="0"/>
                      <a:pt x="6" y="2"/>
                    </a:cubicBezTo>
                    <a:cubicBezTo>
                      <a:pt x="0" y="6"/>
                      <a:pt x="2" y="14"/>
                      <a:pt x="6" y="18"/>
                    </a:cubicBezTo>
                    <a:cubicBezTo>
                      <a:pt x="11" y="23"/>
                      <a:pt x="20" y="26"/>
                      <a:pt x="33" y="26"/>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3" name="Freeform 99"/>
              <p:cNvSpPr>
                <a:spLocks/>
              </p:cNvSpPr>
              <p:nvPr/>
            </p:nvSpPr>
            <p:spPr bwMode="auto">
              <a:xfrm>
                <a:off x="2794" y="1851"/>
                <a:ext cx="162" cy="82"/>
              </a:xfrm>
              <a:custGeom>
                <a:avLst/>
                <a:gdLst>
                  <a:gd name="T0" fmla="*/ 508 w 65"/>
                  <a:gd name="T1" fmla="*/ 574 h 31"/>
                  <a:gd name="T2" fmla="*/ 932 w 65"/>
                  <a:gd name="T3" fmla="*/ 349 h 31"/>
                  <a:gd name="T4" fmla="*/ 932 w 65"/>
                  <a:gd name="T5" fmla="*/ 56 h 31"/>
                  <a:gd name="T6" fmla="*/ 508 w 65"/>
                  <a:gd name="T7" fmla="*/ 132 h 31"/>
                  <a:gd name="T8" fmla="*/ 508 w 65"/>
                  <a:gd name="T9" fmla="*/ 132 h 31"/>
                  <a:gd name="T10" fmla="*/ 92 w 65"/>
                  <a:gd name="T11" fmla="*/ 56 h 31"/>
                  <a:gd name="T12" fmla="*/ 92 w 65"/>
                  <a:gd name="T13" fmla="*/ 349 h 31"/>
                  <a:gd name="T14" fmla="*/ 508 w 65"/>
                  <a:gd name="T15" fmla="*/ 574 h 3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31">
                    <a:moveTo>
                      <a:pt x="33" y="31"/>
                    </a:moveTo>
                    <a:cubicBezTo>
                      <a:pt x="46" y="31"/>
                      <a:pt x="55" y="23"/>
                      <a:pt x="60" y="19"/>
                    </a:cubicBezTo>
                    <a:cubicBezTo>
                      <a:pt x="64" y="14"/>
                      <a:pt x="65" y="6"/>
                      <a:pt x="60" y="3"/>
                    </a:cubicBezTo>
                    <a:cubicBezTo>
                      <a:pt x="56" y="0"/>
                      <a:pt x="55" y="7"/>
                      <a:pt x="33" y="7"/>
                    </a:cubicBezTo>
                    <a:cubicBezTo>
                      <a:pt x="33" y="7"/>
                      <a:pt x="33" y="7"/>
                      <a:pt x="33" y="7"/>
                    </a:cubicBezTo>
                    <a:cubicBezTo>
                      <a:pt x="11" y="7"/>
                      <a:pt x="10" y="0"/>
                      <a:pt x="6" y="3"/>
                    </a:cubicBezTo>
                    <a:cubicBezTo>
                      <a:pt x="0" y="6"/>
                      <a:pt x="2" y="14"/>
                      <a:pt x="6" y="19"/>
                    </a:cubicBezTo>
                    <a:cubicBezTo>
                      <a:pt x="11" y="23"/>
                      <a:pt x="20" y="31"/>
                      <a:pt x="33" y="31"/>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4" name="Freeform 100"/>
              <p:cNvSpPr>
                <a:spLocks/>
              </p:cNvSpPr>
              <p:nvPr/>
            </p:nvSpPr>
            <p:spPr bwMode="auto">
              <a:xfrm>
                <a:off x="2809" y="1832"/>
                <a:ext cx="135" cy="37"/>
              </a:xfrm>
              <a:custGeom>
                <a:avLst/>
                <a:gdLst>
                  <a:gd name="T0" fmla="*/ 425 w 54"/>
                  <a:gd name="T1" fmla="*/ 148 h 14"/>
                  <a:gd name="T2" fmla="*/ 425 w 54"/>
                  <a:gd name="T3" fmla="*/ 148 h 14"/>
                  <a:gd name="T4" fmla="*/ 0 w 54"/>
                  <a:gd name="T5" fmla="*/ 0 h 14"/>
                  <a:gd name="T6" fmla="*/ 20 w 54"/>
                  <a:gd name="T7" fmla="*/ 167 h 14"/>
                  <a:gd name="T8" fmla="*/ 425 w 54"/>
                  <a:gd name="T9" fmla="*/ 259 h 14"/>
                  <a:gd name="T10" fmla="*/ 425 w 54"/>
                  <a:gd name="T11" fmla="*/ 259 h 14"/>
                  <a:gd name="T12" fmla="*/ 833 w 54"/>
                  <a:gd name="T13" fmla="*/ 167 h 14"/>
                  <a:gd name="T14" fmla="*/ 845 w 54"/>
                  <a:gd name="T15" fmla="*/ 0 h 14"/>
                  <a:gd name="T16" fmla="*/ 425 w 54"/>
                  <a:gd name="T17" fmla="*/ 148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 h="14">
                    <a:moveTo>
                      <a:pt x="27" y="8"/>
                    </a:moveTo>
                    <a:cubicBezTo>
                      <a:pt x="27" y="8"/>
                      <a:pt x="27" y="8"/>
                      <a:pt x="27" y="8"/>
                    </a:cubicBezTo>
                    <a:cubicBezTo>
                      <a:pt x="14" y="8"/>
                      <a:pt x="5" y="5"/>
                      <a:pt x="0" y="0"/>
                    </a:cubicBezTo>
                    <a:cubicBezTo>
                      <a:pt x="2" y="3"/>
                      <a:pt x="2" y="7"/>
                      <a:pt x="1" y="9"/>
                    </a:cubicBezTo>
                    <a:cubicBezTo>
                      <a:pt x="4" y="8"/>
                      <a:pt x="7" y="14"/>
                      <a:pt x="27" y="14"/>
                    </a:cubicBezTo>
                    <a:cubicBezTo>
                      <a:pt x="27" y="14"/>
                      <a:pt x="27" y="14"/>
                      <a:pt x="27" y="14"/>
                    </a:cubicBezTo>
                    <a:cubicBezTo>
                      <a:pt x="47" y="14"/>
                      <a:pt x="49" y="8"/>
                      <a:pt x="53" y="9"/>
                    </a:cubicBezTo>
                    <a:cubicBezTo>
                      <a:pt x="51" y="6"/>
                      <a:pt x="51" y="4"/>
                      <a:pt x="54" y="0"/>
                    </a:cubicBezTo>
                    <a:cubicBezTo>
                      <a:pt x="49" y="5"/>
                      <a:pt x="40" y="8"/>
                      <a:pt x="27"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5" name="Freeform 101"/>
              <p:cNvSpPr>
                <a:spLocks/>
              </p:cNvSpPr>
              <p:nvPr/>
            </p:nvSpPr>
            <p:spPr bwMode="auto">
              <a:xfrm>
                <a:off x="2811" y="1765"/>
                <a:ext cx="133" cy="38"/>
              </a:xfrm>
              <a:custGeom>
                <a:avLst/>
                <a:gdLst>
                  <a:gd name="T0" fmla="*/ 409 w 53"/>
                  <a:gd name="T1" fmla="*/ 163 h 14"/>
                  <a:gd name="T2" fmla="*/ 409 w 53"/>
                  <a:gd name="T3" fmla="*/ 163 h 14"/>
                  <a:gd name="T4" fmla="*/ 0 w 53"/>
                  <a:gd name="T5" fmla="*/ 22 h 14"/>
                  <a:gd name="T6" fmla="*/ 0 w 53"/>
                  <a:gd name="T7" fmla="*/ 176 h 14"/>
                  <a:gd name="T8" fmla="*/ 409 w 53"/>
                  <a:gd name="T9" fmla="*/ 280 h 14"/>
                  <a:gd name="T10" fmla="*/ 409 w 53"/>
                  <a:gd name="T11" fmla="*/ 280 h 14"/>
                  <a:gd name="T12" fmla="*/ 838 w 53"/>
                  <a:gd name="T13" fmla="*/ 176 h 14"/>
                  <a:gd name="T14" fmla="*/ 838 w 53"/>
                  <a:gd name="T15" fmla="*/ 0 h 14"/>
                  <a:gd name="T16" fmla="*/ 838 w 53"/>
                  <a:gd name="T17" fmla="*/ 0 h 14"/>
                  <a:gd name="T18" fmla="*/ 838 w 53"/>
                  <a:gd name="T19" fmla="*/ 22 h 14"/>
                  <a:gd name="T20" fmla="*/ 409 w 53"/>
                  <a:gd name="T21" fmla="*/ 163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14">
                    <a:moveTo>
                      <a:pt x="26" y="8"/>
                    </a:moveTo>
                    <a:cubicBezTo>
                      <a:pt x="26" y="8"/>
                      <a:pt x="26" y="8"/>
                      <a:pt x="26" y="8"/>
                    </a:cubicBezTo>
                    <a:cubicBezTo>
                      <a:pt x="13" y="8"/>
                      <a:pt x="5" y="6"/>
                      <a:pt x="0" y="1"/>
                    </a:cubicBezTo>
                    <a:cubicBezTo>
                      <a:pt x="0" y="2"/>
                      <a:pt x="2" y="5"/>
                      <a:pt x="0" y="9"/>
                    </a:cubicBezTo>
                    <a:cubicBezTo>
                      <a:pt x="4" y="8"/>
                      <a:pt x="7" y="14"/>
                      <a:pt x="26" y="14"/>
                    </a:cubicBezTo>
                    <a:cubicBezTo>
                      <a:pt x="26" y="14"/>
                      <a:pt x="26" y="14"/>
                      <a:pt x="26" y="14"/>
                    </a:cubicBezTo>
                    <a:cubicBezTo>
                      <a:pt x="48" y="14"/>
                      <a:pt x="49" y="7"/>
                      <a:pt x="53" y="9"/>
                    </a:cubicBezTo>
                    <a:cubicBezTo>
                      <a:pt x="50" y="6"/>
                      <a:pt x="50" y="4"/>
                      <a:pt x="53" y="0"/>
                    </a:cubicBezTo>
                    <a:cubicBezTo>
                      <a:pt x="53" y="0"/>
                      <a:pt x="53" y="0"/>
                      <a:pt x="53" y="0"/>
                    </a:cubicBezTo>
                    <a:cubicBezTo>
                      <a:pt x="53" y="0"/>
                      <a:pt x="53" y="1"/>
                      <a:pt x="53" y="1"/>
                    </a:cubicBezTo>
                    <a:cubicBezTo>
                      <a:pt x="48" y="5"/>
                      <a:pt x="39" y="8"/>
                      <a:pt x="26"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6" name="Freeform 102"/>
              <p:cNvSpPr>
                <a:spLocks/>
              </p:cNvSpPr>
              <p:nvPr/>
            </p:nvSpPr>
            <p:spPr bwMode="auto">
              <a:xfrm>
                <a:off x="2809" y="1699"/>
                <a:ext cx="137" cy="29"/>
              </a:xfrm>
              <a:custGeom>
                <a:avLst/>
                <a:gdLst>
                  <a:gd name="T0" fmla="*/ 837 w 55"/>
                  <a:gd name="T1" fmla="*/ 21 h 11"/>
                  <a:gd name="T2" fmla="*/ 416 w 55"/>
                  <a:gd name="T3" fmla="*/ 111 h 11"/>
                  <a:gd name="T4" fmla="*/ 416 w 55"/>
                  <a:gd name="T5" fmla="*/ 111 h 11"/>
                  <a:gd name="T6" fmla="*/ 0 w 55"/>
                  <a:gd name="T7" fmla="*/ 21 h 11"/>
                  <a:gd name="T8" fmla="*/ 0 w 55"/>
                  <a:gd name="T9" fmla="*/ 182 h 11"/>
                  <a:gd name="T10" fmla="*/ 416 w 55"/>
                  <a:gd name="T11" fmla="*/ 200 h 11"/>
                  <a:gd name="T12" fmla="*/ 416 w 55"/>
                  <a:gd name="T13" fmla="*/ 200 h 11"/>
                  <a:gd name="T14" fmla="*/ 837 w 55"/>
                  <a:gd name="T15" fmla="*/ 182 h 11"/>
                  <a:gd name="T16" fmla="*/ 849 w 55"/>
                  <a:gd name="T17" fmla="*/ 200 h 11"/>
                  <a:gd name="T18" fmla="*/ 849 w 55"/>
                  <a:gd name="T19" fmla="*/ 200 h 11"/>
                  <a:gd name="T20" fmla="*/ 837 w 55"/>
                  <a:gd name="T21" fmla="*/ 0 h 11"/>
                  <a:gd name="T22" fmla="*/ 837 w 55"/>
                  <a:gd name="T23" fmla="*/ 21 h 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5" h="11">
                    <a:moveTo>
                      <a:pt x="54" y="1"/>
                    </a:moveTo>
                    <a:cubicBezTo>
                      <a:pt x="49" y="5"/>
                      <a:pt x="40" y="6"/>
                      <a:pt x="27" y="6"/>
                    </a:cubicBezTo>
                    <a:cubicBezTo>
                      <a:pt x="27" y="6"/>
                      <a:pt x="27" y="6"/>
                      <a:pt x="27" y="6"/>
                    </a:cubicBezTo>
                    <a:cubicBezTo>
                      <a:pt x="14" y="6"/>
                      <a:pt x="5" y="5"/>
                      <a:pt x="0" y="1"/>
                    </a:cubicBezTo>
                    <a:cubicBezTo>
                      <a:pt x="2" y="4"/>
                      <a:pt x="2" y="7"/>
                      <a:pt x="0" y="10"/>
                    </a:cubicBezTo>
                    <a:cubicBezTo>
                      <a:pt x="4" y="7"/>
                      <a:pt x="5" y="11"/>
                      <a:pt x="27" y="11"/>
                    </a:cubicBezTo>
                    <a:cubicBezTo>
                      <a:pt x="27" y="11"/>
                      <a:pt x="27" y="11"/>
                      <a:pt x="27" y="11"/>
                    </a:cubicBezTo>
                    <a:cubicBezTo>
                      <a:pt x="49" y="11"/>
                      <a:pt x="50" y="7"/>
                      <a:pt x="54" y="10"/>
                    </a:cubicBezTo>
                    <a:cubicBezTo>
                      <a:pt x="54" y="10"/>
                      <a:pt x="55" y="11"/>
                      <a:pt x="55" y="11"/>
                    </a:cubicBezTo>
                    <a:cubicBezTo>
                      <a:pt x="55" y="11"/>
                      <a:pt x="55" y="11"/>
                      <a:pt x="55" y="11"/>
                    </a:cubicBezTo>
                    <a:cubicBezTo>
                      <a:pt x="53" y="8"/>
                      <a:pt x="53" y="3"/>
                      <a:pt x="54" y="0"/>
                    </a:cubicBezTo>
                    <a:cubicBezTo>
                      <a:pt x="54" y="0"/>
                      <a:pt x="54" y="0"/>
                      <a:pt x="54" y="1"/>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7" name="Freeform 103"/>
              <p:cNvSpPr>
                <a:spLocks/>
              </p:cNvSpPr>
              <p:nvPr/>
            </p:nvSpPr>
            <p:spPr bwMode="auto">
              <a:xfrm>
                <a:off x="2771" y="1925"/>
                <a:ext cx="108" cy="70"/>
              </a:xfrm>
              <a:custGeom>
                <a:avLst/>
                <a:gdLst>
                  <a:gd name="T0" fmla="*/ 63 w 43"/>
                  <a:gd name="T1" fmla="*/ 22 h 26"/>
                  <a:gd name="T2" fmla="*/ 271 w 43"/>
                  <a:gd name="T3" fmla="*/ 312 h 26"/>
                  <a:gd name="T4" fmla="*/ 663 w 43"/>
                  <a:gd name="T5" fmla="*/ 334 h 26"/>
                  <a:gd name="T6" fmla="*/ 397 w 43"/>
                  <a:gd name="T7" fmla="*/ 137 h 26"/>
                  <a:gd name="T8" fmla="*/ 95 w 43"/>
                  <a:gd name="T9" fmla="*/ 22 h 26"/>
                  <a:gd name="T10" fmla="*/ 63 w 43"/>
                  <a:gd name="T11" fmla="*/ 22 h 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26">
                    <a:moveTo>
                      <a:pt x="4" y="1"/>
                    </a:moveTo>
                    <a:cubicBezTo>
                      <a:pt x="0" y="12"/>
                      <a:pt x="10" y="14"/>
                      <a:pt x="17" y="16"/>
                    </a:cubicBezTo>
                    <a:cubicBezTo>
                      <a:pt x="25" y="18"/>
                      <a:pt x="41" y="26"/>
                      <a:pt x="42" y="17"/>
                    </a:cubicBezTo>
                    <a:cubicBezTo>
                      <a:pt x="43" y="7"/>
                      <a:pt x="37" y="10"/>
                      <a:pt x="25" y="7"/>
                    </a:cubicBezTo>
                    <a:cubicBezTo>
                      <a:pt x="14" y="4"/>
                      <a:pt x="12" y="0"/>
                      <a:pt x="6" y="1"/>
                    </a:cubicBezTo>
                    <a:lnTo>
                      <a:pt x="4" y="1"/>
                    </a:ln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8" name="Freeform 104"/>
              <p:cNvSpPr>
                <a:spLocks/>
              </p:cNvSpPr>
              <p:nvPr/>
            </p:nvSpPr>
            <p:spPr bwMode="auto">
              <a:xfrm>
                <a:off x="2766" y="1963"/>
                <a:ext cx="113" cy="85"/>
              </a:xfrm>
              <a:custGeom>
                <a:avLst/>
                <a:gdLst>
                  <a:gd name="T0" fmla="*/ 50 w 45"/>
                  <a:gd name="T1" fmla="*/ 149 h 32"/>
                  <a:gd name="T2" fmla="*/ 284 w 45"/>
                  <a:gd name="T3" fmla="*/ 375 h 32"/>
                  <a:gd name="T4" fmla="*/ 663 w 45"/>
                  <a:gd name="T5" fmla="*/ 396 h 32"/>
                  <a:gd name="T6" fmla="*/ 397 w 45"/>
                  <a:gd name="T7" fmla="*/ 170 h 32"/>
                  <a:gd name="T8" fmla="*/ 50 w 45"/>
                  <a:gd name="T9" fmla="*/ 149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2">
                    <a:moveTo>
                      <a:pt x="3" y="8"/>
                    </a:moveTo>
                    <a:cubicBezTo>
                      <a:pt x="0" y="17"/>
                      <a:pt x="11" y="18"/>
                      <a:pt x="18" y="20"/>
                    </a:cubicBezTo>
                    <a:cubicBezTo>
                      <a:pt x="25" y="22"/>
                      <a:pt x="39" y="32"/>
                      <a:pt x="42" y="21"/>
                    </a:cubicBezTo>
                    <a:cubicBezTo>
                      <a:pt x="45" y="12"/>
                      <a:pt x="37" y="12"/>
                      <a:pt x="25" y="9"/>
                    </a:cubicBezTo>
                    <a:cubicBezTo>
                      <a:pt x="13" y="6"/>
                      <a:pt x="6" y="0"/>
                      <a:pt x="3"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9" name="Freeform 105"/>
              <p:cNvSpPr>
                <a:spLocks/>
              </p:cNvSpPr>
              <p:nvPr/>
            </p:nvSpPr>
            <p:spPr bwMode="auto">
              <a:xfrm>
                <a:off x="2754" y="2011"/>
                <a:ext cx="115" cy="85"/>
              </a:xfrm>
              <a:custGeom>
                <a:avLst/>
                <a:gdLst>
                  <a:gd name="T0" fmla="*/ 50 w 46"/>
                  <a:gd name="T1" fmla="*/ 149 h 32"/>
                  <a:gd name="T2" fmla="*/ 283 w 46"/>
                  <a:gd name="T3" fmla="*/ 375 h 32"/>
                  <a:gd name="T4" fmla="*/ 675 w 46"/>
                  <a:gd name="T5" fmla="*/ 409 h 32"/>
                  <a:gd name="T6" fmla="*/ 395 w 46"/>
                  <a:gd name="T7" fmla="*/ 170 h 32"/>
                  <a:gd name="T8" fmla="*/ 50 w 46"/>
                  <a:gd name="T9" fmla="*/ 149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32">
                    <a:moveTo>
                      <a:pt x="3" y="8"/>
                    </a:moveTo>
                    <a:cubicBezTo>
                      <a:pt x="0" y="17"/>
                      <a:pt x="10" y="18"/>
                      <a:pt x="18" y="20"/>
                    </a:cubicBezTo>
                    <a:cubicBezTo>
                      <a:pt x="25" y="22"/>
                      <a:pt x="39" y="32"/>
                      <a:pt x="43" y="22"/>
                    </a:cubicBezTo>
                    <a:cubicBezTo>
                      <a:pt x="46" y="12"/>
                      <a:pt x="37" y="12"/>
                      <a:pt x="25" y="9"/>
                    </a:cubicBezTo>
                    <a:cubicBezTo>
                      <a:pt x="13" y="6"/>
                      <a:pt x="6" y="0"/>
                      <a:pt x="3"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0" name="Freeform 106"/>
              <p:cNvSpPr>
                <a:spLocks/>
              </p:cNvSpPr>
              <p:nvPr/>
            </p:nvSpPr>
            <p:spPr bwMode="auto">
              <a:xfrm>
                <a:off x="2741" y="2064"/>
                <a:ext cx="115" cy="83"/>
              </a:xfrm>
              <a:custGeom>
                <a:avLst/>
                <a:gdLst>
                  <a:gd name="T0" fmla="*/ 50 w 46"/>
                  <a:gd name="T1" fmla="*/ 150 h 31"/>
                  <a:gd name="T2" fmla="*/ 283 w 46"/>
                  <a:gd name="T3" fmla="*/ 367 h 31"/>
                  <a:gd name="T4" fmla="*/ 675 w 46"/>
                  <a:gd name="T5" fmla="*/ 402 h 31"/>
                  <a:gd name="T6" fmla="*/ 395 w 46"/>
                  <a:gd name="T7" fmla="*/ 171 h 31"/>
                  <a:gd name="T8" fmla="*/ 50 w 46"/>
                  <a:gd name="T9" fmla="*/ 15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31">
                    <a:moveTo>
                      <a:pt x="3" y="8"/>
                    </a:moveTo>
                    <a:cubicBezTo>
                      <a:pt x="0" y="16"/>
                      <a:pt x="11" y="17"/>
                      <a:pt x="18" y="19"/>
                    </a:cubicBezTo>
                    <a:cubicBezTo>
                      <a:pt x="25" y="21"/>
                      <a:pt x="39" y="31"/>
                      <a:pt x="43" y="21"/>
                    </a:cubicBezTo>
                    <a:cubicBezTo>
                      <a:pt x="46" y="11"/>
                      <a:pt x="37" y="12"/>
                      <a:pt x="25" y="9"/>
                    </a:cubicBezTo>
                    <a:cubicBezTo>
                      <a:pt x="13" y="6"/>
                      <a:pt x="6" y="0"/>
                      <a:pt x="3"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1" name="Freeform 107"/>
              <p:cNvSpPr>
                <a:spLocks/>
              </p:cNvSpPr>
              <p:nvPr/>
            </p:nvSpPr>
            <p:spPr bwMode="auto">
              <a:xfrm>
                <a:off x="2726" y="2115"/>
                <a:ext cx="113" cy="85"/>
              </a:xfrm>
              <a:custGeom>
                <a:avLst/>
                <a:gdLst>
                  <a:gd name="T0" fmla="*/ 50 w 45"/>
                  <a:gd name="T1" fmla="*/ 170 h 32"/>
                  <a:gd name="T2" fmla="*/ 271 w 45"/>
                  <a:gd name="T3" fmla="*/ 375 h 32"/>
                  <a:gd name="T4" fmla="*/ 663 w 45"/>
                  <a:gd name="T5" fmla="*/ 409 h 32"/>
                  <a:gd name="T6" fmla="*/ 379 w 45"/>
                  <a:gd name="T7" fmla="*/ 133 h 32"/>
                  <a:gd name="T8" fmla="*/ 50 w 45"/>
                  <a:gd name="T9" fmla="*/ 17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2">
                    <a:moveTo>
                      <a:pt x="3" y="9"/>
                    </a:moveTo>
                    <a:cubicBezTo>
                      <a:pt x="0" y="17"/>
                      <a:pt x="10" y="18"/>
                      <a:pt x="17" y="20"/>
                    </a:cubicBezTo>
                    <a:cubicBezTo>
                      <a:pt x="24" y="22"/>
                      <a:pt x="39" y="32"/>
                      <a:pt x="42" y="22"/>
                    </a:cubicBezTo>
                    <a:cubicBezTo>
                      <a:pt x="45" y="12"/>
                      <a:pt x="36" y="10"/>
                      <a:pt x="24" y="7"/>
                    </a:cubicBezTo>
                    <a:cubicBezTo>
                      <a:pt x="12" y="4"/>
                      <a:pt x="6" y="0"/>
                      <a:pt x="3" y="9"/>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2" name="Freeform 108"/>
              <p:cNvSpPr>
                <a:spLocks/>
              </p:cNvSpPr>
              <p:nvPr/>
            </p:nvSpPr>
            <p:spPr bwMode="auto">
              <a:xfrm>
                <a:off x="2896" y="1960"/>
                <a:ext cx="110" cy="83"/>
              </a:xfrm>
              <a:custGeom>
                <a:avLst/>
                <a:gdLst>
                  <a:gd name="T0" fmla="*/ 645 w 44"/>
                  <a:gd name="T1" fmla="*/ 150 h 31"/>
                  <a:gd name="T2" fmla="*/ 425 w 44"/>
                  <a:gd name="T3" fmla="*/ 367 h 31"/>
                  <a:gd name="T4" fmla="*/ 33 w 44"/>
                  <a:gd name="T5" fmla="*/ 388 h 31"/>
                  <a:gd name="T6" fmla="*/ 300 w 44"/>
                  <a:gd name="T7" fmla="*/ 171 h 31"/>
                  <a:gd name="T8" fmla="*/ 645 w 44"/>
                  <a:gd name="T9" fmla="*/ 15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4" h="31">
                    <a:moveTo>
                      <a:pt x="41" y="8"/>
                    </a:moveTo>
                    <a:cubicBezTo>
                      <a:pt x="44" y="16"/>
                      <a:pt x="34" y="17"/>
                      <a:pt x="27" y="19"/>
                    </a:cubicBezTo>
                    <a:cubicBezTo>
                      <a:pt x="19" y="21"/>
                      <a:pt x="5" y="31"/>
                      <a:pt x="2" y="20"/>
                    </a:cubicBezTo>
                    <a:cubicBezTo>
                      <a:pt x="0" y="11"/>
                      <a:pt x="7" y="12"/>
                      <a:pt x="19" y="9"/>
                    </a:cubicBezTo>
                    <a:cubicBezTo>
                      <a:pt x="31" y="6"/>
                      <a:pt x="38" y="0"/>
                      <a:pt x="41"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3" name="Freeform 109"/>
              <p:cNvSpPr>
                <a:spLocks/>
              </p:cNvSpPr>
              <p:nvPr/>
            </p:nvSpPr>
            <p:spPr bwMode="auto">
              <a:xfrm>
                <a:off x="2886" y="1909"/>
                <a:ext cx="98" cy="80"/>
              </a:xfrm>
              <a:custGeom>
                <a:avLst/>
                <a:gdLst>
                  <a:gd name="T0" fmla="*/ 568 w 39"/>
                  <a:gd name="T1" fmla="*/ 149 h 30"/>
                  <a:gd name="T2" fmla="*/ 397 w 39"/>
                  <a:gd name="T3" fmla="*/ 376 h 30"/>
                  <a:gd name="T4" fmla="*/ 33 w 39"/>
                  <a:gd name="T5" fmla="*/ 419 h 30"/>
                  <a:gd name="T6" fmla="*/ 271 w 39"/>
                  <a:gd name="T7" fmla="*/ 192 h 30"/>
                  <a:gd name="T8" fmla="*/ 568 w 39"/>
                  <a:gd name="T9" fmla="*/ 149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 h="30">
                    <a:moveTo>
                      <a:pt x="36" y="8"/>
                    </a:moveTo>
                    <a:cubicBezTo>
                      <a:pt x="39" y="16"/>
                      <a:pt x="32" y="18"/>
                      <a:pt x="25" y="20"/>
                    </a:cubicBezTo>
                    <a:cubicBezTo>
                      <a:pt x="17" y="22"/>
                      <a:pt x="3" y="30"/>
                      <a:pt x="2" y="22"/>
                    </a:cubicBezTo>
                    <a:cubicBezTo>
                      <a:pt x="0" y="12"/>
                      <a:pt x="6" y="13"/>
                      <a:pt x="17" y="10"/>
                    </a:cubicBezTo>
                    <a:cubicBezTo>
                      <a:pt x="26" y="7"/>
                      <a:pt x="33" y="0"/>
                      <a:pt x="36"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4" name="Freeform 110"/>
              <p:cNvSpPr>
                <a:spLocks/>
              </p:cNvSpPr>
              <p:nvPr/>
            </p:nvSpPr>
            <p:spPr bwMode="auto">
              <a:xfrm>
                <a:off x="2921" y="2048"/>
                <a:ext cx="113" cy="85"/>
              </a:xfrm>
              <a:custGeom>
                <a:avLst/>
                <a:gdLst>
                  <a:gd name="T0" fmla="*/ 63 w 45"/>
                  <a:gd name="T1" fmla="*/ 430 h 32"/>
                  <a:gd name="T2" fmla="*/ 284 w 45"/>
                  <a:gd name="T3" fmla="*/ 226 h 32"/>
                  <a:gd name="T4" fmla="*/ 663 w 45"/>
                  <a:gd name="T5" fmla="*/ 205 h 32"/>
                  <a:gd name="T6" fmla="*/ 397 w 45"/>
                  <a:gd name="T7" fmla="*/ 430 h 32"/>
                  <a:gd name="T8" fmla="*/ 63 w 45"/>
                  <a:gd name="T9" fmla="*/ 43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32">
                    <a:moveTo>
                      <a:pt x="4" y="23"/>
                    </a:moveTo>
                    <a:cubicBezTo>
                      <a:pt x="0" y="15"/>
                      <a:pt x="11" y="14"/>
                      <a:pt x="18" y="12"/>
                    </a:cubicBezTo>
                    <a:cubicBezTo>
                      <a:pt x="25" y="10"/>
                      <a:pt x="40" y="0"/>
                      <a:pt x="42" y="11"/>
                    </a:cubicBezTo>
                    <a:cubicBezTo>
                      <a:pt x="45" y="20"/>
                      <a:pt x="37" y="20"/>
                      <a:pt x="25" y="23"/>
                    </a:cubicBezTo>
                    <a:cubicBezTo>
                      <a:pt x="14" y="26"/>
                      <a:pt x="7" y="32"/>
                      <a:pt x="4" y="23"/>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5" name="Freeform 111"/>
              <p:cNvSpPr>
                <a:spLocks/>
              </p:cNvSpPr>
              <p:nvPr/>
            </p:nvSpPr>
            <p:spPr bwMode="auto">
              <a:xfrm>
                <a:off x="2946" y="2104"/>
                <a:ext cx="98" cy="77"/>
              </a:xfrm>
              <a:custGeom>
                <a:avLst/>
                <a:gdLst>
                  <a:gd name="T0" fmla="*/ 50 w 39"/>
                  <a:gd name="T1" fmla="*/ 396 h 29"/>
                  <a:gd name="T2" fmla="*/ 221 w 39"/>
                  <a:gd name="T3" fmla="*/ 170 h 29"/>
                  <a:gd name="T4" fmla="*/ 588 w 39"/>
                  <a:gd name="T5" fmla="*/ 149 h 29"/>
                  <a:gd name="T6" fmla="*/ 334 w 39"/>
                  <a:gd name="T7" fmla="*/ 374 h 29"/>
                  <a:gd name="T8" fmla="*/ 50 w 39"/>
                  <a:gd name="T9" fmla="*/ 396 h 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 h="29">
                    <a:moveTo>
                      <a:pt x="3" y="21"/>
                    </a:moveTo>
                    <a:cubicBezTo>
                      <a:pt x="0" y="13"/>
                      <a:pt x="7" y="11"/>
                      <a:pt x="14" y="9"/>
                    </a:cubicBezTo>
                    <a:cubicBezTo>
                      <a:pt x="21" y="7"/>
                      <a:pt x="35" y="0"/>
                      <a:pt x="37" y="8"/>
                    </a:cubicBezTo>
                    <a:cubicBezTo>
                      <a:pt x="39" y="17"/>
                      <a:pt x="33" y="16"/>
                      <a:pt x="21" y="20"/>
                    </a:cubicBezTo>
                    <a:cubicBezTo>
                      <a:pt x="13" y="22"/>
                      <a:pt x="6" y="29"/>
                      <a:pt x="3" y="21"/>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6" name="Freeform 112"/>
              <p:cNvSpPr>
                <a:spLocks/>
              </p:cNvSpPr>
              <p:nvPr/>
            </p:nvSpPr>
            <p:spPr bwMode="auto">
              <a:xfrm>
                <a:off x="2961" y="2152"/>
                <a:ext cx="98" cy="80"/>
              </a:xfrm>
              <a:custGeom>
                <a:avLst/>
                <a:gdLst>
                  <a:gd name="T0" fmla="*/ 50 w 39"/>
                  <a:gd name="T1" fmla="*/ 419 h 30"/>
                  <a:gd name="T2" fmla="*/ 239 w 39"/>
                  <a:gd name="T3" fmla="*/ 171 h 30"/>
                  <a:gd name="T4" fmla="*/ 588 w 39"/>
                  <a:gd name="T5" fmla="*/ 149 h 30"/>
                  <a:gd name="T6" fmla="*/ 347 w 39"/>
                  <a:gd name="T7" fmla="*/ 376 h 30"/>
                  <a:gd name="T8" fmla="*/ 50 w 39"/>
                  <a:gd name="T9" fmla="*/ 419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 h="30">
                    <a:moveTo>
                      <a:pt x="3" y="22"/>
                    </a:moveTo>
                    <a:cubicBezTo>
                      <a:pt x="0" y="13"/>
                      <a:pt x="7" y="11"/>
                      <a:pt x="15" y="9"/>
                    </a:cubicBezTo>
                    <a:cubicBezTo>
                      <a:pt x="22" y="7"/>
                      <a:pt x="36" y="0"/>
                      <a:pt x="37" y="8"/>
                    </a:cubicBezTo>
                    <a:cubicBezTo>
                      <a:pt x="39" y="17"/>
                      <a:pt x="34" y="17"/>
                      <a:pt x="22" y="20"/>
                    </a:cubicBezTo>
                    <a:cubicBezTo>
                      <a:pt x="13" y="23"/>
                      <a:pt x="6" y="30"/>
                      <a:pt x="3" y="22"/>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7" name="Freeform 113"/>
              <p:cNvSpPr>
                <a:spLocks/>
              </p:cNvSpPr>
              <p:nvPr/>
            </p:nvSpPr>
            <p:spPr bwMode="auto">
              <a:xfrm>
                <a:off x="2906" y="2008"/>
                <a:ext cx="115" cy="83"/>
              </a:xfrm>
              <a:custGeom>
                <a:avLst/>
                <a:gdLst>
                  <a:gd name="T0" fmla="*/ 675 w 46"/>
                  <a:gd name="T1" fmla="*/ 150 h 31"/>
                  <a:gd name="T2" fmla="*/ 438 w 46"/>
                  <a:gd name="T3" fmla="*/ 367 h 31"/>
                  <a:gd name="T4" fmla="*/ 50 w 46"/>
                  <a:gd name="T5" fmla="*/ 402 h 31"/>
                  <a:gd name="T6" fmla="*/ 333 w 46"/>
                  <a:gd name="T7" fmla="*/ 171 h 31"/>
                  <a:gd name="T8" fmla="*/ 675 w 46"/>
                  <a:gd name="T9" fmla="*/ 150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6" h="31">
                    <a:moveTo>
                      <a:pt x="43" y="8"/>
                    </a:moveTo>
                    <a:cubicBezTo>
                      <a:pt x="46" y="16"/>
                      <a:pt x="35" y="17"/>
                      <a:pt x="28" y="19"/>
                    </a:cubicBezTo>
                    <a:cubicBezTo>
                      <a:pt x="21" y="21"/>
                      <a:pt x="6" y="31"/>
                      <a:pt x="3" y="21"/>
                    </a:cubicBezTo>
                    <a:cubicBezTo>
                      <a:pt x="0" y="11"/>
                      <a:pt x="9" y="12"/>
                      <a:pt x="21" y="9"/>
                    </a:cubicBezTo>
                    <a:cubicBezTo>
                      <a:pt x="33" y="6"/>
                      <a:pt x="40" y="0"/>
                      <a:pt x="43" y="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8" name="Freeform 114"/>
              <p:cNvSpPr>
                <a:spLocks/>
              </p:cNvSpPr>
              <p:nvPr/>
            </p:nvSpPr>
            <p:spPr bwMode="auto">
              <a:xfrm>
                <a:off x="2811" y="1387"/>
                <a:ext cx="135" cy="32"/>
              </a:xfrm>
              <a:custGeom>
                <a:avLst/>
                <a:gdLst>
                  <a:gd name="T0" fmla="*/ 813 w 54"/>
                  <a:gd name="T1" fmla="*/ 0 h 12"/>
                  <a:gd name="T2" fmla="*/ 408 w 54"/>
                  <a:gd name="T3" fmla="*/ 93 h 12"/>
                  <a:gd name="T4" fmla="*/ 408 w 54"/>
                  <a:gd name="T5" fmla="*/ 93 h 12"/>
                  <a:gd name="T6" fmla="*/ 20 w 54"/>
                  <a:gd name="T7" fmla="*/ 21 h 12"/>
                  <a:gd name="T8" fmla="*/ 0 w 54"/>
                  <a:gd name="T9" fmla="*/ 192 h 12"/>
                  <a:gd name="T10" fmla="*/ 408 w 54"/>
                  <a:gd name="T11" fmla="*/ 227 h 12"/>
                  <a:gd name="T12" fmla="*/ 408 w 54"/>
                  <a:gd name="T13" fmla="*/ 227 h 12"/>
                  <a:gd name="T14" fmla="*/ 833 w 54"/>
                  <a:gd name="T15" fmla="*/ 205 h 12"/>
                  <a:gd name="T16" fmla="*/ 845 w 54"/>
                  <a:gd name="T17" fmla="*/ 227 h 12"/>
                  <a:gd name="T18" fmla="*/ 845 w 54"/>
                  <a:gd name="T19" fmla="*/ 205 h 12"/>
                  <a:gd name="T20" fmla="*/ 813 w 54"/>
                  <a:gd name="T21" fmla="*/ 0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4" h="12">
                    <a:moveTo>
                      <a:pt x="52" y="0"/>
                    </a:moveTo>
                    <a:cubicBezTo>
                      <a:pt x="47" y="4"/>
                      <a:pt x="39" y="5"/>
                      <a:pt x="26" y="5"/>
                    </a:cubicBezTo>
                    <a:cubicBezTo>
                      <a:pt x="26" y="5"/>
                      <a:pt x="26" y="5"/>
                      <a:pt x="26" y="5"/>
                    </a:cubicBezTo>
                    <a:cubicBezTo>
                      <a:pt x="14" y="5"/>
                      <a:pt x="6" y="4"/>
                      <a:pt x="1" y="1"/>
                    </a:cubicBezTo>
                    <a:cubicBezTo>
                      <a:pt x="2" y="4"/>
                      <a:pt x="2" y="8"/>
                      <a:pt x="0" y="10"/>
                    </a:cubicBezTo>
                    <a:cubicBezTo>
                      <a:pt x="3" y="9"/>
                      <a:pt x="6" y="12"/>
                      <a:pt x="26" y="12"/>
                    </a:cubicBezTo>
                    <a:cubicBezTo>
                      <a:pt x="26" y="12"/>
                      <a:pt x="26" y="12"/>
                      <a:pt x="26" y="12"/>
                    </a:cubicBezTo>
                    <a:cubicBezTo>
                      <a:pt x="48" y="12"/>
                      <a:pt x="49" y="8"/>
                      <a:pt x="53" y="11"/>
                    </a:cubicBezTo>
                    <a:cubicBezTo>
                      <a:pt x="53" y="11"/>
                      <a:pt x="54" y="11"/>
                      <a:pt x="54" y="12"/>
                    </a:cubicBezTo>
                    <a:cubicBezTo>
                      <a:pt x="54" y="11"/>
                      <a:pt x="54" y="11"/>
                      <a:pt x="54" y="11"/>
                    </a:cubicBezTo>
                    <a:cubicBezTo>
                      <a:pt x="51" y="9"/>
                      <a:pt x="50" y="4"/>
                      <a:pt x="52" y="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9" name="Freeform 115"/>
              <p:cNvSpPr>
                <a:spLocks/>
              </p:cNvSpPr>
              <p:nvPr/>
            </p:nvSpPr>
            <p:spPr bwMode="auto">
              <a:xfrm>
                <a:off x="2809" y="1309"/>
                <a:ext cx="137" cy="35"/>
              </a:xfrm>
              <a:custGeom>
                <a:avLst/>
                <a:gdLst>
                  <a:gd name="T0" fmla="*/ 820 w 55"/>
                  <a:gd name="T1" fmla="*/ 0 h 13"/>
                  <a:gd name="T2" fmla="*/ 416 w 55"/>
                  <a:gd name="T3" fmla="*/ 94 h 13"/>
                  <a:gd name="T4" fmla="*/ 416 w 55"/>
                  <a:gd name="T5" fmla="*/ 94 h 13"/>
                  <a:gd name="T6" fmla="*/ 30 w 55"/>
                  <a:gd name="T7" fmla="*/ 22 h 13"/>
                  <a:gd name="T8" fmla="*/ 0 w 55"/>
                  <a:gd name="T9" fmla="*/ 232 h 13"/>
                  <a:gd name="T10" fmla="*/ 416 w 55"/>
                  <a:gd name="T11" fmla="*/ 253 h 13"/>
                  <a:gd name="T12" fmla="*/ 416 w 55"/>
                  <a:gd name="T13" fmla="*/ 253 h 13"/>
                  <a:gd name="T14" fmla="*/ 837 w 55"/>
                  <a:gd name="T15" fmla="*/ 232 h 13"/>
                  <a:gd name="T16" fmla="*/ 849 w 55"/>
                  <a:gd name="T17" fmla="*/ 232 h 13"/>
                  <a:gd name="T18" fmla="*/ 849 w 55"/>
                  <a:gd name="T19" fmla="*/ 232 h 13"/>
                  <a:gd name="T20" fmla="*/ 820 w 55"/>
                  <a:gd name="T21" fmla="*/ 0 h 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5" h="13">
                    <a:moveTo>
                      <a:pt x="53" y="0"/>
                    </a:moveTo>
                    <a:cubicBezTo>
                      <a:pt x="49" y="4"/>
                      <a:pt x="40" y="5"/>
                      <a:pt x="27" y="5"/>
                    </a:cubicBezTo>
                    <a:cubicBezTo>
                      <a:pt x="27" y="5"/>
                      <a:pt x="27" y="5"/>
                      <a:pt x="27" y="5"/>
                    </a:cubicBezTo>
                    <a:cubicBezTo>
                      <a:pt x="15" y="5"/>
                      <a:pt x="7" y="4"/>
                      <a:pt x="2" y="1"/>
                    </a:cubicBezTo>
                    <a:cubicBezTo>
                      <a:pt x="4" y="5"/>
                      <a:pt x="2" y="10"/>
                      <a:pt x="0" y="12"/>
                    </a:cubicBezTo>
                    <a:cubicBezTo>
                      <a:pt x="4" y="9"/>
                      <a:pt x="5" y="13"/>
                      <a:pt x="27" y="13"/>
                    </a:cubicBezTo>
                    <a:cubicBezTo>
                      <a:pt x="27" y="13"/>
                      <a:pt x="27" y="13"/>
                      <a:pt x="27" y="13"/>
                    </a:cubicBezTo>
                    <a:cubicBezTo>
                      <a:pt x="49" y="13"/>
                      <a:pt x="50" y="9"/>
                      <a:pt x="54" y="12"/>
                    </a:cubicBezTo>
                    <a:cubicBezTo>
                      <a:pt x="54" y="12"/>
                      <a:pt x="55" y="12"/>
                      <a:pt x="55" y="12"/>
                    </a:cubicBezTo>
                    <a:cubicBezTo>
                      <a:pt x="55" y="12"/>
                      <a:pt x="55" y="12"/>
                      <a:pt x="55" y="12"/>
                    </a:cubicBezTo>
                    <a:cubicBezTo>
                      <a:pt x="52" y="10"/>
                      <a:pt x="51" y="4"/>
                      <a:pt x="53" y="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0" name="Freeform 116"/>
              <p:cNvSpPr>
                <a:spLocks/>
              </p:cNvSpPr>
              <p:nvPr/>
            </p:nvSpPr>
            <p:spPr bwMode="auto">
              <a:xfrm>
                <a:off x="2811" y="1629"/>
                <a:ext cx="133" cy="32"/>
              </a:xfrm>
              <a:custGeom>
                <a:avLst/>
                <a:gdLst>
                  <a:gd name="T0" fmla="*/ 409 w 53"/>
                  <a:gd name="T1" fmla="*/ 227 h 12"/>
                  <a:gd name="T2" fmla="*/ 409 w 53"/>
                  <a:gd name="T3" fmla="*/ 227 h 12"/>
                  <a:gd name="T4" fmla="*/ 838 w 53"/>
                  <a:gd name="T5" fmla="*/ 205 h 12"/>
                  <a:gd name="T6" fmla="*/ 818 w 53"/>
                  <a:gd name="T7" fmla="*/ 0 h 12"/>
                  <a:gd name="T8" fmla="*/ 409 w 53"/>
                  <a:gd name="T9" fmla="*/ 93 h 12"/>
                  <a:gd name="T10" fmla="*/ 409 w 53"/>
                  <a:gd name="T11" fmla="*/ 93 h 12"/>
                  <a:gd name="T12" fmla="*/ 20 w 53"/>
                  <a:gd name="T13" fmla="*/ 21 h 12"/>
                  <a:gd name="T14" fmla="*/ 0 w 53"/>
                  <a:gd name="T15" fmla="*/ 192 h 12"/>
                  <a:gd name="T16" fmla="*/ 409 w 53"/>
                  <a:gd name="T17" fmla="*/ 227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3" h="12">
                    <a:moveTo>
                      <a:pt x="26" y="12"/>
                    </a:moveTo>
                    <a:cubicBezTo>
                      <a:pt x="26" y="12"/>
                      <a:pt x="26" y="12"/>
                      <a:pt x="26" y="12"/>
                    </a:cubicBezTo>
                    <a:cubicBezTo>
                      <a:pt x="47" y="12"/>
                      <a:pt x="49" y="8"/>
                      <a:pt x="53" y="11"/>
                    </a:cubicBezTo>
                    <a:cubicBezTo>
                      <a:pt x="51" y="8"/>
                      <a:pt x="50" y="3"/>
                      <a:pt x="52" y="0"/>
                    </a:cubicBezTo>
                    <a:cubicBezTo>
                      <a:pt x="48" y="4"/>
                      <a:pt x="39" y="5"/>
                      <a:pt x="26" y="5"/>
                    </a:cubicBezTo>
                    <a:cubicBezTo>
                      <a:pt x="26" y="5"/>
                      <a:pt x="26" y="5"/>
                      <a:pt x="26" y="5"/>
                    </a:cubicBezTo>
                    <a:cubicBezTo>
                      <a:pt x="14" y="5"/>
                      <a:pt x="6" y="4"/>
                      <a:pt x="1" y="1"/>
                    </a:cubicBezTo>
                    <a:cubicBezTo>
                      <a:pt x="2" y="4"/>
                      <a:pt x="2" y="8"/>
                      <a:pt x="0" y="10"/>
                    </a:cubicBezTo>
                    <a:cubicBezTo>
                      <a:pt x="4" y="9"/>
                      <a:pt x="7" y="12"/>
                      <a:pt x="26" y="12"/>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1" name="Freeform 117"/>
              <p:cNvSpPr>
                <a:spLocks/>
              </p:cNvSpPr>
              <p:nvPr/>
            </p:nvSpPr>
            <p:spPr bwMode="auto">
              <a:xfrm>
                <a:off x="2814" y="1541"/>
                <a:ext cx="132" cy="38"/>
              </a:xfrm>
              <a:custGeom>
                <a:avLst/>
                <a:gdLst>
                  <a:gd name="T0" fmla="*/ 384 w 53"/>
                  <a:gd name="T1" fmla="*/ 141 h 14"/>
                  <a:gd name="T2" fmla="*/ 384 w 53"/>
                  <a:gd name="T3" fmla="*/ 141 h 14"/>
                  <a:gd name="T4" fmla="*/ 0 w 53"/>
                  <a:gd name="T5" fmla="*/ 60 h 14"/>
                  <a:gd name="T6" fmla="*/ 0 w 53"/>
                  <a:gd name="T7" fmla="*/ 244 h 14"/>
                  <a:gd name="T8" fmla="*/ 384 w 53"/>
                  <a:gd name="T9" fmla="*/ 280 h 14"/>
                  <a:gd name="T10" fmla="*/ 384 w 53"/>
                  <a:gd name="T11" fmla="*/ 280 h 14"/>
                  <a:gd name="T12" fmla="*/ 787 w 53"/>
                  <a:gd name="T13" fmla="*/ 244 h 14"/>
                  <a:gd name="T14" fmla="*/ 819 w 53"/>
                  <a:gd name="T15" fmla="*/ 0 h 14"/>
                  <a:gd name="T16" fmla="*/ 819 w 53"/>
                  <a:gd name="T17" fmla="*/ 0 h 14"/>
                  <a:gd name="T18" fmla="*/ 807 w 53"/>
                  <a:gd name="T19" fmla="*/ 38 h 14"/>
                  <a:gd name="T20" fmla="*/ 384 w 53"/>
                  <a:gd name="T21" fmla="*/ 141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14">
                    <a:moveTo>
                      <a:pt x="25" y="7"/>
                    </a:moveTo>
                    <a:cubicBezTo>
                      <a:pt x="25" y="7"/>
                      <a:pt x="25" y="7"/>
                      <a:pt x="25" y="7"/>
                    </a:cubicBezTo>
                    <a:cubicBezTo>
                      <a:pt x="13" y="7"/>
                      <a:pt x="5" y="6"/>
                      <a:pt x="0" y="3"/>
                    </a:cubicBezTo>
                    <a:cubicBezTo>
                      <a:pt x="1" y="6"/>
                      <a:pt x="1" y="10"/>
                      <a:pt x="0" y="12"/>
                    </a:cubicBezTo>
                    <a:cubicBezTo>
                      <a:pt x="3" y="11"/>
                      <a:pt x="6" y="14"/>
                      <a:pt x="25" y="14"/>
                    </a:cubicBezTo>
                    <a:cubicBezTo>
                      <a:pt x="25" y="14"/>
                      <a:pt x="25" y="14"/>
                      <a:pt x="25" y="14"/>
                    </a:cubicBezTo>
                    <a:cubicBezTo>
                      <a:pt x="46" y="14"/>
                      <a:pt x="48" y="10"/>
                      <a:pt x="51" y="12"/>
                    </a:cubicBezTo>
                    <a:cubicBezTo>
                      <a:pt x="49" y="9"/>
                      <a:pt x="49" y="4"/>
                      <a:pt x="53" y="0"/>
                    </a:cubicBezTo>
                    <a:cubicBezTo>
                      <a:pt x="53" y="0"/>
                      <a:pt x="53" y="0"/>
                      <a:pt x="53" y="0"/>
                    </a:cubicBezTo>
                    <a:cubicBezTo>
                      <a:pt x="52" y="1"/>
                      <a:pt x="52" y="1"/>
                      <a:pt x="52" y="2"/>
                    </a:cubicBezTo>
                    <a:cubicBezTo>
                      <a:pt x="47" y="6"/>
                      <a:pt x="38" y="7"/>
                      <a:pt x="25" y="7"/>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2" name="Freeform 118"/>
              <p:cNvSpPr>
                <a:spLocks/>
              </p:cNvSpPr>
              <p:nvPr/>
            </p:nvSpPr>
            <p:spPr bwMode="auto">
              <a:xfrm>
                <a:off x="2811" y="1464"/>
                <a:ext cx="135" cy="40"/>
              </a:xfrm>
              <a:custGeom>
                <a:avLst/>
                <a:gdLst>
                  <a:gd name="T0" fmla="*/ 845 w 54"/>
                  <a:gd name="T1" fmla="*/ 0 h 15"/>
                  <a:gd name="T2" fmla="*/ 833 w 54"/>
                  <a:gd name="T3" fmla="*/ 35 h 15"/>
                  <a:gd name="T4" fmla="*/ 408 w 54"/>
                  <a:gd name="T5" fmla="*/ 136 h 15"/>
                  <a:gd name="T6" fmla="*/ 408 w 54"/>
                  <a:gd name="T7" fmla="*/ 136 h 15"/>
                  <a:gd name="T8" fmla="*/ 20 w 54"/>
                  <a:gd name="T9" fmla="*/ 56 h 15"/>
                  <a:gd name="T10" fmla="*/ 0 w 54"/>
                  <a:gd name="T11" fmla="*/ 248 h 15"/>
                  <a:gd name="T12" fmla="*/ 408 w 54"/>
                  <a:gd name="T13" fmla="*/ 285 h 15"/>
                  <a:gd name="T14" fmla="*/ 408 w 54"/>
                  <a:gd name="T15" fmla="*/ 285 h 15"/>
                  <a:gd name="T16" fmla="*/ 833 w 54"/>
                  <a:gd name="T17" fmla="*/ 264 h 15"/>
                  <a:gd name="T18" fmla="*/ 845 w 54"/>
                  <a:gd name="T19" fmla="*/ 264 h 15"/>
                  <a:gd name="T20" fmla="*/ 845 w 54"/>
                  <a:gd name="T21" fmla="*/ 264 h 15"/>
                  <a:gd name="T22" fmla="*/ 845 w 54"/>
                  <a:gd name="T23" fmla="*/ 21 h 15"/>
                  <a:gd name="T24" fmla="*/ 845 w 54"/>
                  <a:gd name="T25" fmla="*/ 0 h 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 h="15">
                    <a:moveTo>
                      <a:pt x="54" y="0"/>
                    </a:moveTo>
                    <a:cubicBezTo>
                      <a:pt x="53" y="1"/>
                      <a:pt x="53" y="1"/>
                      <a:pt x="53" y="2"/>
                    </a:cubicBezTo>
                    <a:cubicBezTo>
                      <a:pt x="48" y="6"/>
                      <a:pt x="39" y="7"/>
                      <a:pt x="26" y="7"/>
                    </a:cubicBezTo>
                    <a:cubicBezTo>
                      <a:pt x="26" y="7"/>
                      <a:pt x="26" y="7"/>
                      <a:pt x="26" y="7"/>
                    </a:cubicBezTo>
                    <a:cubicBezTo>
                      <a:pt x="14" y="7"/>
                      <a:pt x="6" y="6"/>
                      <a:pt x="1" y="3"/>
                    </a:cubicBezTo>
                    <a:cubicBezTo>
                      <a:pt x="3" y="6"/>
                      <a:pt x="2" y="11"/>
                      <a:pt x="0" y="13"/>
                    </a:cubicBezTo>
                    <a:cubicBezTo>
                      <a:pt x="3" y="12"/>
                      <a:pt x="6" y="15"/>
                      <a:pt x="26" y="15"/>
                    </a:cubicBezTo>
                    <a:cubicBezTo>
                      <a:pt x="26" y="15"/>
                      <a:pt x="26" y="15"/>
                      <a:pt x="26" y="15"/>
                    </a:cubicBezTo>
                    <a:cubicBezTo>
                      <a:pt x="48" y="15"/>
                      <a:pt x="49" y="11"/>
                      <a:pt x="53" y="14"/>
                    </a:cubicBezTo>
                    <a:cubicBezTo>
                      <a:pt x="53" y="14"/>
                      <a:pt x="54" y="14"/>
                      <a:pt x="54" y="14"/>
                    </a:cubicBezTo>
                    <a:cubicBezTo>
                      <a:pt x="54" y="14"/>
                      <a:pt x="54" y="14"/>
                      <a:pt x="54" y="14"/>
                    </a:cubicBezTo>
                    <a:cubicBezTo>
                      <a:pt x="51" y="12"/>
                      <a:pt x="49" y="5"/>
                      <a:pt x="54" y="1"/>
                    </a:cubicBezTo>
                    <a:lnTo>
                      <a:pt x="54" y="0"/>
                    </a:ln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3" name="Freeform 119"/>
              <p:cNvSpPr>
                <a:spLocks/>
              </p:cNvSpPr>
              <p:nvPr/>
            </p:nvSpPr>
            <p:spPr bwMode="auto">
              <a:xfrm>
                <a:off x="2896" y="1947"/>
                <a:ext cx="90" cy="50"/>
              </a:xfrm>
              <a:custGeom>
                <a:avLst/>
                <a:gdLst>
                  <a:gd name="T0" fmla="*/ 563 w 36"/>
                  <a:gd name="T1" fmla="*/ 166 h 19"/>
                  <a:gd name="T2" fmla="*/ 500 w 36"/>
                  <a:gd name="T3" fmla="*/ 0 h 19"/>
                  <a:gd name="T4" fmla="*/ 500 w 36"/>
                  <a:gd name="T5" fmla="*/ 0 h 19"/>
                  <a:gd name="T6" fmla="*/ 333 w 36"/>
                  <a:gd name="T7" fmla="*/ 111 h 19"/>
                  <a:gd name="T8" fmla="*/ 0 w 36"/>
                  <a:gd name="T9" fmla="*/ 200 h 19"/>
                  <a:gd name="T10" fmla="*/ 50 w 36"/>
                  <a:gd name="T11" fmla="*/ 347 h 19"/>
                  <a:gd name="T12" fmla="*/ 300 w 36"/>
                  <a:gd name="T13" fmla="*/ 255 h 19"/>
                  <a:gd name="T14" fmla="*/ 563 w 36"/>
                  <a:gd name="T15" fmla="*/ 166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 h="19">
                    <a:moveTo>
                      <a:pt x="36" y="9"/>
                    </a:moveTo>
                    <a:cubicBezTo>
                      <a:pt x="33" y="5"/>
                      <a:pt x="32" y="0"/>
                      <a:pt x="32" y="0"/>
                    </a:cubicBezTo>
                    <a:cubicBezTo>
                      <a:pt x="32" y="0"/>
                      <a:pt x="32" y="0"/>
                      <a:pt x="32" y="0"/>
                    </a:cubicBezTo>
                    <a:cubicBezTo>
                      <a:pt x="30" y="4"/>
                      <a:pt x="26" y="5"/>
                      <a:pt x="21" y="6"/>
                    </a:cubicBezTo>
                    <a:cubicBezTo>
                      <a:pt x="15" y="8"/>
                      <a:pt x="5" y="13"/>
                      <a:pt x="0" y="11"/>
                    </a:cubicBezTo>
                    <a:cubicBezTo>
                      <a:pt x="2" y="14"/>
                      <a:pt x="3" y="18"/>
                      <a:pt x="3" y="19"/>
                    </a:cubicBezTo>
                    <a:cubicBezTo>
                      <a:pt x="5" y="16"/>
                      <a:pt x="11" y="16"/>
                      <a:pt x="19" y="14"/>
                    </a:cubicBezTo>
                    <a:cubicBezTo>
                      <a:pt x="26" y="12"/>
                      <a:pt x="32" y="9"/>
                      <a:pt x="36" y="9"/>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4" name="Freeform 120"/>
              <p:cNvSpPr>
                <a:spLocks/>
              </p:cNvSpPr>
              <p:nvPr/>
            </p:nvSpPr>
            <p:spPr bwMode="auto">
              <a:xfrm>
                <a:off x="2766" y="1997"/>
                <a:ext cx="95" cy="51"/>
              </a:xfrm>
              <a:custGeom>
                <a:avLst/>
                <a:gdLst>
                  <a:gd name="T0" fmla="*/ 0 w 38"/>
                  <a:gd name="T1" fmla="*/ 193 h 19"/>
                  <a:gd name="T2" fmla="*/ 313 w 38"/>
                  <a:gd name="T3" fmla="*/ 274 h 19"/>
                  <a:gd name="T4" fmla="*/ 563 w 38"/>
                  <a:gd name="T5" fmla="*/ 368 h 19"/>
                  <a:gd name="T6" fmla="*/ 595 w 38"/>
                  <a:gd name="T7" fmla="*/ 252 h 19"/>
                  <a:gd name="T8" fmla="*/ 595 w 38"/>
                  <a:gd name="T9" fmla="*/ 231 h 19"/>
                  <a:gd name="T10" fmla="*/ 283 w 38"/>
                  <a:gd name="T11" fmla="*/ 137 h 19"/>
                  <a:gd name="T12" fmla="*/ 50 w 38"/>
                  <a:gd name="T13" fmla="*/ 0 h 19"/>
                  <a:gd name="T14" fmla="*/ 50 w 38"/>
                  <a:gd name="T15" fmla="*/ 0 h 19"/>
                  <a:gd name="T16" fmla="*/ 0 w 38"/>
                  <a:gd name="T17" fmla="*/ 193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 h="19">
                    <a:moveTo>
                      <a:pt x="0" y="10"/>
                    </a:moveTo>
                    <a:cubicBezTo>
                      <a:pt x="4" y="7"/>
                      <a:pt x="11" y="12"/>
                      <a:pt x="20" y="14"/>
                    </a:cubicBezTo>
                    <a:cubicBezTo>
                      <a:pt x="27" y="16"/>
                      <a:pt x="33" y="17"/>
                      <a:pt x="36" y="19"/>
                    </a:cubicBezTo>
                    <a:cubicBezTo>
                      <a:pt x="35" y="15"/>
                      <a:pt x="38" y="13"/>
                      <a:pt x="38" y="13"/>
                    </a:cubicBezTo>
                    <a:cubicBezTo>
                      <a:pt x="38" y="12"/>
                      <a:pt x="38" y="12"/>
                      <a:pt x="38" y="12"/>
                    </a:cubicBezTo>
                    <a:cubicBezTo>
                      <a:pt x="33" y="14"/>
                      <a:pt x="23" y="8"/>
                      <a:pt x="18" y="7"/>
                    </a:cubicBezTo>
                    <a:cubicBezTo>
                      <a:pt x="12" y="5"/>
                      <a:pt x="4" y="4"/>
                      <a:pt x="3" y="0"/>
                    </a:cubicBezTo>
                    <a:cubicBezTo>
                      <a:pt x="3" y="0"/>
                      <a:pt x="3" y="0"/>
                      <a:pt x="3" y="0"/>
                    </a:cubicBezTo>
                    <a:cubicBezTo>
                      <a:pt x="3" y="5"/>
                      <a:pt x="3" y="8"/>
                      <a:pt x="0" y="1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5" name="Freeform 121"/>
              <p:cNvSpPr>
                <a:spLocks/>
              </p:cNvSpPr>
              <p:nvPr/>
            </p:nvSpPr>
            <p:spPr bwMode="auto">
              <a:xfrm>
                <a:off x="2784" y="1957"/>
                <a:ext cx="87" cy="43"/>
              </a:xfrm>
              <a:custGeom>
                <a:avLst/>
                <a:gdLst>
                  <a:gd name="T0" fmla="*/ 186 w 35"/>
                  <a:gd name="T1" fmla="*/ 81 h 16"/>
                  <a:gd name="T2" fmla="*/ 12 w 35"/>
                  <a:gd name="T3" fmla="*/ 0 h 16"/>
                  <a:gd name="T4" fmla="*/ 0 w 35"/>
                  <a:gd name="T5" fmla="*/ 116 h 16"/>
                  <a:gd name="T6" fmla="*/ 278 w 35"/>
                  <a:gd name="T7" fmla="*/ 218 h 16"/>
                  <a:gd name="T8" fmla="*/ 524 w 35"/>
                  <a:gd name="T9" fmla="*/ 312 h 16"/>
                  <a:gd name="T10" fmla="*/ 537 w 35"/>
                  <a:gd name="T11" fmla="*/ 196 h 16"/>
                  <a:gd name="T12" fmla="*/ 537 w 35"/>
                  <a:gd name="T13" fmla="*/ 175 h 16"/>
                  <a:gd name="T14" fmla="*/ 186 w 35"/>
                  <a:gd name="T15" fmla="*/ 81 h 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6">
                    <a:moveTo>
                      <a:pt x="12" y="4"/>
                    </a:moveTo>
                    <a:cubicBezTo>
                      <a:pt x="9" y="3"/>
                      <a:pt x="4" y="2"/>
                      <a:pt x="1" y="0"/>
                    </a:cubicBezTo>
                    <a:cubicBezTo>
                      <a:pt x="2" y="3"/>
                      <a:pt x="2" y="5"/>
                      <a:pt x="0" y="6"/>
                    </a:cubicBezTo>
                    <a:cubicBezTo>
                      <a:pt x="4" y="5"/>
                      <a:pt x="10" y="9"/>
                      <a:pt x="18" y="11"/>
                    </a:cubicBezTo>
                    <a:cubicBezTo>
                      <a:pt x="26" y="13"/>
                      <a:pt x="32" y="14"/>
                      <a:pt x="34" y="16"/>
                    </a:cubicBezTo>
                    <a:cubicBezTo>
                      <a:pt x="34" y="12"/>
                      <a:pt x="35" y="10"/>
                      <a:pt x="35" y="10"/>
                    </a:cubicBezTo>
                    <a:cubicBezTo>
                      <a:pt x="35" y="9"/>
                      <a:pt x="35" y="9"/>
                      <a:pt x="35" y="9"/>
                    </a:cubicBezTo>
                    <a:cubicBezTo>
                      <a:pt x="30" y="11"/>
                      <a:pt x="18" y="5"/>
                      <a:pt x="12" y="4"/>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6" name="Freeform 122"/>
              <p:cNvSpPr>
                <a:spLocks/>
              </p:cNvSpPr>
              <p:nvPr/>
            </p:nvSpPr>
            <p:spPr bwMode="auto">
              <a:xfrm>
                <a:off x="2906" y="2000"/>
                <a:ext cx="98" cy="45"/>
              </a:xfrm>
              <a:custGeom>
                <a:avLst/>
                <a:gdLst>
                  <a:gd name="T0" fmla="*/ 334 w 39"/>
                  <a:gd name="T1" fmla="*/ 225 h 17"/>
                  <a:gd name="T2" fmla="*/ 618 w 39"/>
                  <a:gd name="T3" fmla="*/ 132 h 17"/>
                  <a:gd name="T4" fmla="*/ 568 w 39"/>
                  <a:gd name="T5" fmla="*/ 0 h 17"/>
                  <a:gd name="T6" fmla="*/ 367 w 39"/>
                  <a:gd name="T7" fmla="*/ 77 h 17"/>
                  <a:gd name="T8" fmla="*/ 0 w 39"/>
                  <a:gd name="T9" fmla="*/ 148 h 17"/>
                  <a:gd name="T10" fmla="*/ 0 w 39"/>
                  <a:gd name="T11" fmla="*/ 169 h 17"/>
                  <a:gd name="T12" fmla="*/ 63 w 39"/>
                  <a:gd name="T13" fmla="*/ 315 h 17"/>
                  <a:gd name="T14" fmla="*/ 334 w 39"/>
                  <a:gd name="T15" fmla="*/ 225 h 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 h="17">
                    <a:moveTo>
                      <a:pt x="21" y="12"/>
                    </a:moveTo>
                    <a:cubicBezTo>
                      <a:pt x="29" y="9"/>
                      <a:pt x="35" y="6"/>
                      <a:pt x="39" y="7"/>
                    </a:cubicBezTo>
                    <a:cubicBezTo>
                      <a:pt x="36" y="0"/>
                      <a:pt x="36" y="0"/>
                      <a:pt x="36" y="0"/>
                    </a:cubicBezTo>
                    <a:cubicBezTo>
                      <a:pt x="33" y="2"/>
                      <a:pt x="27" y="3"/>
                      <a:pt x="23" y="4"/>
                    </a:cubicBezTo>
                    <a:cubicBezTo>
                      <a:pt x="16" y="6"/>
                      <a:pt x="4" y="14"/>
                      <a:pt x="0" y="8"/>
                    </a:cubicBezTo>
                    <a:cubicBezTo>
                      <a:pt x="0" y="9"/>
                      <a:pt x="0" y="9"/>
                      <a:pt x="0" y="9"/>
                    </a:cubicBezTo>
                    <a:cubicBezTo>
                      <a:pt x="3" y="12"/>
                      <a:pt x="3" y="15"/>
                      <a:pt x="4" y="17"/>
                    </a:cubicBezTo>
                    <a:cubicBezTo>
                      <a:pt x="6" y="14"/>
                      <a:pt x="13" y="14"/>
                      <a:pt x="21" y="12"/>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7" name="Freeform 123"/>
              <p:cNvSpPr>
                <a:spLocks/>
              </p:cNvSpPr>
              <p:nvPr/>
            </p:nvSpPr>
            <p:spPr bwMode="auto">
              <a:xfrm>
                <a:off x="2766" y="2024"/>
                <a:ext cx="1" cy="3"/>
              </a:xfrm>
              <a:custGeom>
                <a:avLst/>
                <a:gdLst>
                  <a:gd name="T0" fmla="*/ 0 w 1"/>
                  <a:gd name="T1" fmla="*/ 0 h 1"/>
                  <a:gd name="T2" fmla="*/ 0 w 1"/>
                  <a:gd name="T3" fmla="*/ 27 h 1"/>
                  <a:gd name="T4" fmla="*/ 0 w 1"/>
                  <a:gd name="T5" fmla="*/ 27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0" y="0"/>
                      <a:pt x="0" y="1"/>
                      <a:pt x="0" y="1"/>
                    </a:cubicBezTo>
                    <a:cubicBezTo>
                      <a:pt x="0" y="1"/>
                      <a:pt x="0" y="1"/>
                      <a:pt x="0" y="1"/>
                    </a:cubicBezTo>
                    <a:cubicBezTo>
                      <a:pt x="0" y="1"/>
                      <a:pt x="0" y="0"/>
                      <a:pt x="0" y="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8" name="Freeform 124"/>
              <p:cNvSpPr>
                <a:spLocks/>
              </p:cNvSpPr>
              <p:nvPr/>
            </p:nvSpPr>
            <p:spPr bwMode="auto">
              <a:xfrm>
                <a:off x="2786" y="1891"/>
                <a:ext cx="180" cy="66"/>
              </a:xfrm>
              <a:custGeom>
                <a:avLst/>
                <a:gdLst>
                  <a:gd name="T0" fmla="*/ 895 w 72"/>
                  <a:gd name="T1" fmla="*/ 314 h 25"/>
                  <a:gd name="T2" fmla="*/ 1125 w 72"/>
                  <a:gd name="T3" fmla="*/ 203 h 25"/>
                  <a:gd name="T4" fmla="*/ 1020 w 72"/>
                  <a:gd name="T5" fmla="*/ 0 h 25"/>
                  <a:gd name="T6" fmla="*/ 988 w 72"/>
                  <a:gd name="T7" fmla="*/ 77 h 25"/>
                  <a:gd name="T8" fmla="*/ 563 w 72"/>
                  <a:gd name="T9" fmla="*/ 293 h 25"/>
                  <a:gd name="T10" fmla="*/ 563 w 72"/>
                  <a:gd name="T11" fmla="*/ 293 h 25"/>
                  <a:gd name="T12" fmla="*/ 145 w 72"/>
                  <a:gd name="T13" fmla="*/ 77 h 25"/>
                  <a:gd name="T14" fmla="*/ 95 w 72"/>
                  <a:gd name="T15" fmla="*/ 0 h 25"/>
                  <a:gd name="T16" fmla="*/ 0 w 72"/>
                  <a:gd name="T17" fmla="*/ 259 h 25"/>
                  <a:gd name="T18" fmla="*/ 300 w 72"/>
                  <a:gd name="T19" fmla="*/ 370 h 25"/>
                  <a:gd name="T20" fmla="*/ 563 w 72"/>
                  <a:gd name="T21" fmla="*/ 459 h 25"/>
                  <a:gd name="T22" fmla="*/ 658 w 72"/>
                  <a:gd name="T23" fmla="*/ 404 h 25"/>
                  <a:gd name="T24" fmla="*/ 895 w 72"/>
                  <a:gd name="T25" fmla="*/ 314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2" h="25">
                    <a:moveTo>
                      <a:pt x="57" y="17"/>
                    </a:moveTo>
                    <a:cubicBezTo>
                      <a:pt x="63" y="15"/>
                      <a:pt x="68" y="11"/>
                      <a:pt x="72" y="11"/>
                    </a:cubicBezTo>
                    <a:cubicBezTo>
                      <a:pt x="69" y="9"/>
                      <a:pt x="66" y="4"/>
                      <a:pt x="65" y="0"/>
                    </a:cubicBezTo>
                    <a:cubicBezTo>
                      <a:pt x="65" y="1"/>
                      <a:pt x="64" y="3"/>
                      <a:pt x="63" y="4"/>
                    </a:cubicBezTo>
                    <a:cubicBezTo>
                      <a:pt x="58" y="8"/>
                      <a:pt x="49" y="16"/>
                      <a:pt x="36" y="16"/>
                    </a:cubicBezTo>
                    <a:cubicBezTo>
                      <a:pt x="36" y="16"/>
                      <a:pt x="36" y="16"/>
                      <a:pt x="36" y="16"/>
                    </a:cubicBezTo>
                    <a:cubicBezTo>
                      <a:pt x="23" y="16"/>
                      <a:pt x="14" y="8"/>
                      <a:pt x="9" y="4"/>
                    </a:cubicBezTo>
                    <a:cubicBezTo>
                      <a:pt x="8" y="3"/>
                      <a:pt x="7" y="1"/>
                      <a:pt x="6" y="0"/>
                    </a:cubicBezTo>
                    <a:cubicBezTo>
                      <a:pt x="5" y="10"/>
                      <a:pt x="0" y="14"/>
                      <a:pt x="0" y="14"/>
                    </a:cubicBezTo>
                    <a:cubicBezTo>
                      <a:pt x="6" y="13"/>
                      <a:pt x="8" y="17"/>
                      <a:pt x="19" y="20"/>
                    </a:cubicBezTo>
                    <a:cubicBezTo>
                      <a:pt x="29" y="22"/>
                      <a:pt x="34" y="21"/>
                      <a:pt x="36" y="25"/>
                    </a:cubicBezTo>
                    <a:cubicBezTo>
                      <a:pt x="37" y="20"/>
                      <a:pt x="40" y="21"/>
                      <a:pt x="42" y="22"/>
                    </a:cubicBezTo>
                    <a:cubicBezTo>
                      <a:pt x="44" y="19"/>
                      <a:pt x="49" y="19"/>
                      <a:pt x="57" y="17"/>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9" name="Freeform 125"/>
              <p:cNvSpPr>
                <a:spLocks/>
              </p:cNvSpPr>
              <p:nvPr/>
            </p:nvSpPr>
            <p:spPr bwMode="auto">
              <a:xfrm>
                <a:off x="2966" y="2141"/>
                <a:ext cx="80" cy="54"/>
              </a:xfrm>
              <a:custGeom>
                <a:avLst/>
                <a:gdLst>
                  <a:gd name="T0" fmla="*/ 20 w 32"/>
                  <a:gd name="T1" fmla="*/ 394 h 20"/>
                  <a:gd name="T2" fmla="*/ 208 w 32"/>
                  <a:gd name="T3" fmla="*/ 257 h 20"/>
                  <a:gd name="T4" fmla="*/ 500 w 32"/>
                  <a:gd name="T5" fmla="*/ 176 h 20"/>
                  <a:gd name="T6" fmla="*/ 438 w 32"/>
                  <a:gd name="T7" fmla="*/ 0 h 20"/>
                  <a:gd name="T8" fmla="*/ 208 w 32"/>
                  <a:gd name="T9" fmla="*/ 116 h 20"/>
                  <a:gd name="T10" fmla="*/ 0 w 32"/>
                  <a:gd name="T11" fmla="*/ 219 h 20"/>
                  <a:gd name="T12" fmla="*/ 20 w 32"/>
                  <a:gd name="T13" fmla="*/ 394 h 20"/>
                  <a:gd name="T14" fmla="*/ 20 w 32"/>
                  <a:gd name="T15" fmla="*/ 394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20">
                    <a:moveTo>
                      <a:pt x="1" y="20"/>
                    </a:moveTo>
                    <a:cubicBezTo>
                      <a:pt x="2" y="16"/>
                      <a:pt x="7" y="15"/>
                      <a:pt x="13" y="13"/>
                    </a:cubicBezTo>
                    <a:cubicBezTo>
                      <a:pt x="18" y="12"/>
                      <a:pt x="27" y="8"/>
                      <a:pt x="32" y="9"/>
                    </a:cubicBezTo>
                    <a:cubicBezTo>
                      <a:pt x="31" y="7"/>
                      <a:pt x="29" y="3"/>
                      <a:pt x="28" y="0"/>
                    </a:cubicBezTo>
                    <a:cubicBezTo>
                      <a:pt x="26" y="3"/>
                      <a:pt x="21" y="3"/>
                      <a:pt x="13" y="6"/>
                    </a:cubicBezTo>
                    <a:cubicBezTo>
                      <a:pt x="8" y="7"/>
                      <a:pt x="4" y="10"/>
                      <a:pt x="0" y="11"/>
                    </a:cubicBezTo>
                    <a:cubicBezTo>
                      <a:pt x="1" y="12"/>
                      <a:pt x="2" y="16"/>
                      <a:pt x="1" y="20"/>
                    </a:cubicBezTo>
                    <a:cubicBezTo>
                      <a:pt x="1" y="20"/>
                      <a:pt x="1" y="20"/>
                      <a:pt x="1" y="20"/>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0" name="Freeform 126"/>
              <p:cNvSpPr>
                <a:spLocks/>
              </p:cNvSpPr>
              <p:nvPr/>
            </p:nvSpPr>
            <p:spPr bwMode="auto">
              <a:xfrm>
                <a:off x="2944" y="2093"/>
                <a:ext cx="87" cy="48"/>
              </a:xfrm>
              <a:custGeom>
                <a:avLst/>
                <a:gdLst>
                  <a:gd name="T0" fmla="*/ 62 w 35"/>
                  <a:gd name="T1" fmla="*/ 341 h 18"/>
                  <a:gd name="T2" fmla="*/ 229 w 35"/>
                  <a:gd name="T3" fmla="*/ 248 h 18"/>
                  <a:gd name="T4" fmla="*/ 537 w 35"/>
                  <a:gd name="T5" fmla="*/ 149 h 18"/>
                  <a:gd name="T6" fmla="*/ 507 w 35"/>
                  <a:gd name="T7" fmla="*/ 0 h 18"/>
                  <a:gd name="T8" fmla="*/ 246 w 35"/>
                  <a:gd name="T9" fmla="*/ 115 h 18"/>
                  <a:gd name="T10" fmla="*/ 0 w 35"/>
                  <a:gd name="T11" fmla="*/ 205 h 18"/>
                  <a:gd name="T12" fmla="*/ 0 w 35"/>
                  <a:gd name="T13" fmla="*/ 205 h 18"/>
                  <a:gd name="T14" fmla="*/ 62 w 35"/>
                  <a:gd name="T15" fmla="*/ 341 h 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8">
                    <a:moveTo>
                      <a:pt x="4" y="18"/>
                    </a:moveTo>
                    <a:cubicBezTo>
                      <a:pt x="6" y="15"/>
                      <a:pt x="11" y="14"/>
                      <a:pt x="15" y="13"/>
                    </a:cubicBezTo>
                    <a:cubicBezTo>
                      <a:pt x="20" y="12"/>
                      <a:pt x="30" y="7"/>
                      <a:pt x="35" y="8"/>
                    </a:cubicBezTo>
                    <a:cubicBezTo>
                      <a:pt x="34" y="7"/>
                      <a:pt x="32" y="3"/>
                      <a:pt x="33" y="0"/>
                    </a:cubicBezTo>
                    <a:cubicBezTo>
                      <a:pt x="30" y="3"/>
                      <a:pt x="24" y="4"/>
                      <a:pt x="16" y="6"/>
                    </a:cubicBezTo>
                    <a:cubicBezTo>
                      <a:pt x="9" y="8"/>
                      <a:pt x="4" y="10"/>
                      <a:pt x="0" y="11"/>
                    </a:cubicBezTo>
                    <a:cubicBezTo>
                      <a:pt x="0" y="11"/>
                      <a:pt x="0" y="11"/>
                      <a:pt x="0" y="11"/>
                    </a:cubicBezTo>
                    <a:cubicBezTo>
                      <a:pt x="0" y="11"/>
                      <a:pt x="4" y="14"/>
                      <a:pt x="4" y="18"/>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1" name="Freeform 127"/>
              <p:cNvSpPr>
                <a:spLocks/>
              </p:cNvSpPr>
              <p:nvPr/>
            </p:nvSpPr>
            <p:spPr bwMode="auto">
              <a:xfrm>
                <a:off x="2924" y="2045"/>
                <a:ext cx="90" cy="51"/>
              </a:xfrm>
              <a:custGeom>
                <a:avLst/>
                <a:gdLst>
                  <a:gd name="T0" fmla="*/ 50 w 36"/>
                  <a:gd name="T1" fmla="*/ 368 h 19"/>
                  <a:gd name="T2" fmla="*/ 50 w 36"/>
                  <a:gd name="T3" fmla="*/ 368 h 19"/>
                  <a:gd name="T4" fmla="*/ 270 w 36"/>
                  <a:gd name="T5" fmla="*/ 252 h 19"/>
                  <a:gd name="T6" fmla="*/ 563 w 36"/>
                  <a:gd name="T7" fmla="*/ 137 h 19"/>
                  <a:gd name="T8" fmla="*/ 550 w 36"/>
                  <a:gd name="T9" fmla="*/ 0 h 19"/>
                  <a:gd name="T10" fmla="*/ 333 w 36"/>
                  <a:gd name="T11" fmla="*/ 94 h 19"/>
                  <a:gd name="T12" fmla="*/ 0 w 36"/>
                  <a:gd name="T13" fmla="*/ 217 h 19"/>
                  <a:gd name="T14" fmla="*/ 50 w 36"/>
                  <a:gd name="T15" fmla="*/ 368 h 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 h="19">
                    <a:moveTo>
                      <a:pt x="3" y="19"/>
                    </a:moveTo>
                    <a:cubicBezTo>
                      <a:pt x="3" y="19"/>
                      <a:pt x="3" y="19"/>
                      <a:pt x="3" y="19"/>
                    </a:cubicBezTo>
                    <a:cubicBezTo>
                      <a:pt x="5" y="15"/>
                      <a:pt x="12" y="14"/>
                      <a:pt x="17" y="13"/>
                    </a:cubicBezTo>
                    <a:cubicBezTo>
                      <a:pt x="22" y="12"/>
                      <a:pt x="31" y="6"/>
                      <a:pt x="36" y="7"/>
                    </a:cubicBezTo>
                    <a:cubicBezTo>
                      <a:pt x="36" y="6"/>
                      <a:pt x="34" y="2"/>
                      <a:pt x="35" y="0"/>
                    </a:cubicBezTo>
                    <a:cubicBezTo>
                      <a:pt x="32" y="3"/>
                      <a:pt x="26" y="4"/>
                      <a:pt x="21" y="5"/>
                    </a:cubicBezTo>
                    <a:cubicBezTo>
                      <a:pt x="16" y="7"/>
                      <a:pt x="6" y="13"/>
                      <a:pt x="0" y="11"/>
                    </a:cubicBezTo>
                    <a:cubicBezTo>
                      <a:pt x="4" y="15"/>
                      <a:pt x="4" y="16"/>
                      <a:pt x="3" y="19"/>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2" name="Freeform 128"/>
              <p:cNvSpPr>
                <a:spLocks/>
              </p:cNvSpPr>
              <p:nvPr/>
            </p:nvSpPr>
            <p:spPr bwMode="auto">
              <a:xfrm>
                <a:off x="2759" y="2051"/>
                <a:ext cx="92" cy="53"/>
              </a:xfrm>
              <a:custGeom>
                <a:avLst/>
                <a:gdLst>
                  <a:gd name="T0" fmla="*/ 246 w 37"/>
                  <a:gd name="T1" fmla="*/ 90 h 20"/>
                  <a:gd name="T2" fmla="*/ 30 w 37"/>
                  <a:gd name="T3" fmla="*/ 0 h 20"/>
                  <a:gd name="T4" fmla="*/ 0 w 37"/>
                  <a:gd name="T5" fmla="*/ 170 h 20"/>
                  <a:gd name="T6" fmla="*/ 278 w 37"/>
                  <a:gd name="T7" fmla="*/ 260 h 20"/>
                  <a:gd name="T8" fmla="*/ 557 w 37"/>
                  <a:gd name="T9" fmla="*/ 371 h 20"/>
                  <a:gd name="T10" fmla="*/ 557 w 37"/>
                  <a:gd name="T11" fmla="*/ 371 h 20"/>
                  <a:gd name="T12" fmla="*/ 569 w 37"/>
                  <a:gd name="T13" fmla="*/ 191 h 20"/>
                  <a:gd name="T14" fmla="*/ 246 w 37"/>
                  <a:gd name="T15" fmla="*/ 90 h 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20">
                    <a:moveTo>
                      <a:pt x="16" y="5"/>
                    </a:moveTo>
                    <a:cubicBezTo>
                      <a:pt x="11" y="3"/>
                      <a:pt x="5" y="2"/>
                      <a:pt x="2" y="0"/>
                    </a:cubicBezTo>
                    <a:cubicBezTo>
                      <a:pt x="3" y="3"/>
                      <a:pt x="1" y="7"/>
                      <a:pt x="0" y="9"/>
                    </a:cubicBezTo>
                    <a:cubicBezTo>
                      <a:pt x="3" y="8"/>
                      <a:pt x="9" y="11"/>
                      <a:pt x="18" y="14"/>
                    </a:cubicBezTo>
                    <a:cubicBezTo>
                      <a:pt x="27" y="16"/>
                      <a:pt x="34" y="16"/>
                      <a:pt x="36" y="20"/>
                    </a:cubicBezTo>
                    <a:cubicBezTo>
                      <a:pt x="36" y="20"/>
                      <a:pt x="36" y="20"/>
                      <a:pt x="36" y="20"/>
                    </a:cubicBezTo>
                    <a:cubicBezTo>
                      <a:pt x="34" y="16"/>
                      <a:pt x="34" y="13"/>
                      <a:pt x="37" y="10"/>
                    </a:cubicBezTo>
                    <a:cubicBezTo>
                      <a:pt x="32" y="13"/>
                      <a:pt x="21" y="6"/>
                      <a:pt x="16" y="5"/>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3" name="Freeform 129"/>
              <p:cNvSpPr>
                <a:spLocks/>
              </p:cNvSpPr>
              <p:nvPr/>
            </p:nvSpPr>
            <p:spPr bwMode="auto">
              <a:xfrm>
                <a:off x="2739" y="2096"/>
                <a:ext cx="102" cy="69"/>
              </a:xfrm>
              <a:custGeom>
                <a:avLst/>
                <a:gdLst>
                  <a:gd name="T0" fmla="*/ 632 w 41"/>
                  <a:gd name="T1" fmla="*/ 247 h 26"/>
                  <a:gd name="T2" fmla="*/ 291 w 41"/>
                  <a:gd name="T3" fmla="*/ 133 h 26"/>
                  <a:gd name="T4" fmla="*/ 62 w 41"/>
                  <a:gd name="T5" fmla="*/ 0 h 26"/>
                  <a:gd name="T6" fmla="*/ 12 w 41"/>
                  <a:gd name="T7" fmla="*/ 204 h 26"/>
                  <a:gd name="T8" fmla="*/ 0 w 41"/>
                  <a:gd name="T9" fmla="*/ 226 h 26"/>
                  <a:gd name="T10" fmla="*/ 291 w 41"/>
                  <a:gd name="T11" fmla="*/ 260 h 26"/>
                  <a:gd name="T12" fmla="*/ 587 w 41"/>
                  <a:gd name="T13" fmla="*/ 486 h 26"/>
                  <a:gd name="T14" fmla="*/ 587 w 41"/>
                  <a:gd name="T15" fmla="*/ 486 h 26"/>
                  <a:gd name="T16" fmla="*/ 632 w 41"/>
                  <a:gd name="T17" fmla="*/ 247 h 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 h="26">
                    <a:moveTo>
                      <a:pt x="41" y="13"/>
                    </a:moveTo>
                    <a:cubicBezTo>
                      <a:pt x="36" y="16"/>
                      <a:pt x="25" y="9"/>
                      <a:pt x="19" y="7"/>
                    </a:cubicBezTo>
                    <a:cubicBezTo>
                      <a:pt x="13" y="6"/>
                      <a:pt x="5" y="5"/>
                      <a:pt x="4" y="0"/>
                    </a:cubicBezTo>
                    <a:cubicBezTo>
                      <a:pt x="4" y="1"/>
                      <a:pt x="5" y="7"/>
                      <a:pt x="1" y="11"/>
                    </a:cubicBezTo>
                    <a:cubicBezTo>
                      <a:pt x="1" y="11"/>
                      <a:pt x="0" y="12"/>
                      <a:pt x="0" y="12"/>
                    </a:cubicBezTo>
                    <a:cubicBezTo>
                      <a:pt x="4" y="9"/>
                      <a:pt x="10" y="12"/>
                      <a:pt x="19" y="14"/>
                    </a:cubicBezTo>
                    <a:cubicBezTo>
                      <a:pt x="29" y="17"/>
                      <a:pt x="38" y="19"/>
                      <a:pt x="38" y="26"/>
                    </a:cubicBezTo>
                    <a:cubicBezTo>
                      <a:pt x="38" y="26"/>
                      <a:pt x="38" y="26"/>
                      <a:pt x="38" y="26"/>
                    </a:cubicBezTo>
                    <a:cubicBezTo>
                      <a:pt x="34" y="9"/>
                      <a:pt x="36" y="17"/>
                      <a:pt x="41" y="13"/>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4" name="Freeform 130"/>
              <p:cNvSpPr>
                <a:spLocks/>
              </p:cNvSpPr>
              <p:nvPr/>
            </p:nvSpPr>
            <p:spPr bwMode="auto">
              <a:xfrm>
                <a:off x="2814" y="1259"/>
                <a:ext cx="127" cy="8"/>
              </a:xfrm>
              <a:custGeom>
                <a:avLst/>
                <a:gdLst>
                  <a:gd name="T0" fmla="*/ 0 w 51"/>
                  <a:gd name="T1" fmla="*/ 0 h 3"/>
                  <a:gd name="T2" fmla="*/ 0 w 51"/>
                  <a:gd name="T3" fmla="*/ 21 h 3"/>
                  <a:gd name="T4" fmla="*/ 383 w 51"/>
                  <a:gd name="T5" fmla="*/ 56 h 3"/>
                  <a:gd name="T6" fmla="*/ 383 w 51"/>
                  <a:gd name="T7" fmla="*/ 56 h 3"/>
                  <a:gd name="T8" fmla="*/ 787 w 51"/>
                  <a:gd name="T9" fmla="*/ 21 h 3"/>
                  <a:gd name="T10" fmla="*/ 787 w 51"/>
                  <a:gd name="T11" fmla="*/ 21 h 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 h="3">
                    <a:moveTo>
                      <a:pt x="0" y="0"/>
                    </a:moveTo>
                    <a:cubicBezTo>
                      <a:pt x="0" y="1"/>
                      <a:pt x="0" y="1"/>
                      <a:pt x="0" y="1"/>
                    </a:cubicBezTo>
                    <a:cubicBezTo>
                      <a:pt x="3" y="1"/>
                      <a:pt x="7" y="3"/>
                      <a:pt x="25" y="3"/>
                    </a:cubicBezTo>
                    <a:cubicBezTo>
                      <a:pt x="25" y="3"/>
                      <a:pt x="25" y="3"/>
                      <a:pt x="25" y="3"/>
                    </a:cubicBezTo>
                    <a:cubicBezTo>
                      <a:pt x="44" y="3"/>
                      <a:pt x="47" y="0"/>
                      <a:pt x="51" y="1"/>
                    </a:cubicBezTo>
                    <a:cubicBezTo>
                      <a:pt x="51" y="1"/>
                      <a:pt x="51" y="1"/>
                      <a:pt x="51" y="1"/>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5" name="Freeform 131"/>
              <p:cNvSpPr>
                <a:spLocks/>
              </p:cNvSpPr>
              <p:nvPr/>
            </p:nvSpPr>
            <p:spPr bwMode="auto">
              <a:xfrm>
                <a:off x="2931" y="1235"/>
                <a:ext cx="13" cy="29"/>
              </a:xfrm>
              <a:custGeom>
                <a:avLst/>
                <a:gdLst>
                  <a:gd name="T0" fmla="*/ 55 w 5"/>
                  <a:gd name="T1" fmla="*/ 200 h 11"/>
                  <a:gd name="T2" fmla="*/ 88 w 5"/>
                  <a:gd name="T3" fmla="*/ 166 h 11"/>
                  <a:gd name="T4" fmla="*/ 21 w 5"/>
                  <a:gd name="T5" fmla="*/ 0 h 11"/>
                  <a:gd name="T6" fmla="*/ 21 w 5"/>
                  <a:gd name="T7" fmla="*/ 0 h 11"/>
                  <a:gd name="T8" fmla="*/ 55 w 5"/>
                  <a:gd name="T9" fmla="*/ 200 h 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11">
                    <a:moveTo>
                      <a:pt x="3" y="11"/>
                    </a:moveTo>
                    <a:cubicBezTo>
                      <a:pt x="5" y="9"/>
                      <a:pt x="5" y="9"/>
                      <a:pt x="5" y="9"/>
                    </a:cubicBezTo>
                    <a:cubicBezTo>
                      <a:pt x="2" y="7"/>
                      <a:pt x="1" y="2"/>
                      <a:pt x="1" y="0"/>
                    </a:cubicBezTo>
                    <a:cubicBezTo>
                      <a:pt x="1" y="0"/>
                      <a:pt x="1" y="0"/>
                      <a:pt x="1" y="0"/>
                    </a:cubicBezTo>
                    <a:cubicBezTo>
                      <a:pt x="1" y="1"/>
                      <a:pt x="0" y="8"/>
                      <a:pt x="3" y="1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6" name="Freeform 132"/>
              <p:cNvSpPr>
                <a:spLocks/>
              </p:cNvSpPr>
              <p:nvPr/>
            </p:nvSpPr>
            <p:spPr bwMode="auto">
              <a:xfrm>
                <a:off x="2811" y="1235"/>
                <a:ext cx="10" cy="26"/>
              </a:xfrm>
              <a:custGeom>
                <a:avLst/>
                <a:gdLst>
                  <a:gd name="T0" fmla="*/ 33 w 4"/>
                  <a:gd name="T1" fmla="*/ 0 h 10"/>
                  <a:gd name="T2" fmla="*/ 0 w 4"/>
                  <a:gd name="T3" fmla="*/ 156 h 10"/>
                  <a:gd name="T4" fmla="*/ 33 w 4"/>
                  <a:gd name="T5" fmla="*/ 177 h 10"/>
                  <a:gd name="T6" fmla="*/ 33 w 4"/>
                  <a:gd name="T7" fmla="*/ 0 h 1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10">
                    <a:moveTo>
                      <a:pt x="2" y="0"/>
                    </a:moveTo>
                    <a:cubicBezTo>
                      <a:pt x="4" y="3"/>
                      <a:pt x="2" y="6"/>
                      <a:pt x="0" y="9"/>
                    </a:cubicBezTo>
                    <a:cubicBezTo>
                      <a:pt x="2" y="10"/>
                      <a:pt x="2" y="10"/>
                      <a:pt x="2" y="10"/>
                    </a:cubicBezTo>
                    <a:cubicBezTo>
                      <a:pt x="4" y="7"/>
                      <a:pt x="4" y="3"/>
                      <a:pt x="2"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7" name="Freeform 133"/>
              <p:cNvSpPr>
                <a:spLocks/>
              </p:cNvSpPr>
              <p:nvPr/>
            </p:nvSpPr>
            <p:spPr bwMode="auto">
              <a:xfrm>
                <a:off x="1876" y="1325"/>
                <a:ext cx="968" cy="1750"/>
              </a:xfrm>
              <a:custGeom>
                <a:avLst/>
                <a:gdLst>
                  <a:gd name="T0" fmla="*/ 4567 w 387"/>
                  <a:gd name="T1" fmla="*/ 115 h 656"/>
                  <a:gd name="T2" fmla="*/ 5493 w 387"/>
                  <a:gd name="T3" fmla="*/ 3359 h 656"/>
                  <a:gd name="T4" fmla="*/ 5993 w 387"/>
                  <a:gd name="T5" fmla="*/ 6456 h 656"/>
                  <a:gd name="T6" fmla="*/ 5963 w 387"/>
                  <a:gd name="T7" fmla="*/ 7080 h 656"/>
                  <a:gd name="T8" fmla="*/ 5775 w 387"/>
                  <a:gd name="T9" fmla="*/ 9345 h 656"/>
                  <a:gd name="T10" fmla="*/ 2804 w 387"/>
                  <a:gd name="T11" fmla="*/ 11428 h 656"/>
                  <a:gd name="T12" fmla="*/ 2376 w 387"/>
                  <a:gd name="T13" fmla="*/ 11466 h 656"/>
                  <a:gd name="T14" fmla="*/ 2284 w 387"/>
                  <a:gd name="T15" fmla="*/ 11450 h 656"/>
                  <a:gd name="T16" fmla="*/ 2209 w 387"/>
                  <a:gd name="T17" fmla="*/ 11487 h 656"/>
                  <a:gd name="T18" fmla="*/ 333 w 387"/>
                  <a:gd name="T19" fmla="*/ 11770 h 656"/>
                  <a:gd name="T20" fmla="*/ 363 w 387"/>
                  <a:gd name="T21" fmla="*/ 6875 h 656"/>
                  <a:gd name="T22" fmla="*/ 425 w 387"/>
                  <a:gd name="T23" fmla="*/ 6704 h 656"/>
                  <a:gd name="T24" fmla="*/ 688 w 387"/>
                  <a:gd name="T25" fmla="*/ 5295 h 656"/>
                  <a:gd name="T26" fmla="*/ 1063 w 387"/>
                  <a:gd name="T27" fmla="*/ 4028 h 656"/>
                  <a:gd name="T28" fmla="*/ 2709 w 387"/>
                  <a:gd name="T29" fmla="*/ 1403 h 656"/>
                  <a:gd name="T30" fmla="*/ 4567 w 387"/>
                  <a:gd name="T31" fmla="*/ 115 h 6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87" h="656">
                    <a:moveTo>
                      <a:pt x="292" y="6"/>
                    </a:moveTo>
                    <a:cubicBezTo>
                      <a:pt x="335" y="13"/>
                      <a:pt x="376" y="67"/>
                      <a:pt x="351" y="177"/>
                    </a:cubicBezTo>
                    <a:cubicBezTo>
                      <a:pt x="369" y="222"/>
                      <a:pt x="385" y="289"/>
                      <a:pt x="383" y="340"/>
                    </a:cubicBezTo>
                    <a:cubicBezTo>
                      <a:pt x="382" y="363"/>
                      <a:pt x="381" y="373"/>
                      <a:pt x="381" y="373"/>
                    </a:cubicBezTo>
                    <a:cubicBezTo>
                      <a:pt x="385" y="402"/>
                      <a:pt x="387" y="463"/>
                      <a:pt x="369" y="492"/>
                    </a:cubicBezTo>
                    <a:cubicBezTo>
                      <a:pt x="352" y="522"/>
                      <a:pt x="301" y="595"/>
                      <a:pt x="179" y="602"/>
                    </a:cubicBezTo>
                    <a:cubicBezTo>
                      <a:pt x="169" y="602"/>
                      <a:pt x="161" y="603"/>
                      <a:pt x="152" y="604"/>
                    </a:cubicBezTo>
                    <a:cubicBezTo>
                      <a:pt x="150" y="604"/>
                      <a:pt x="148" y="603"/>
                      <a:pt x="146" y="603"/>
                    </a:cubicBezTo>
                    <a:cubicBezTo>
                      <a:pt x="144" y="603"/>
                      <a:pt x="143" y="605"/>
                      <a:pt x="141" y="605"/>
                    </a:cubicBezTo>
                    <a:cubicBezTo>
                      <a:pt x="50" y="619"/>
                      <a:pt x="29" y="656"/>
                      <a:pt x="21" y="620"/>
                    </a:cubicBezTo>
                    <a:cubicBezTo>
                      <a:pt x="12" y="580"/>
                      <a:pt x="0" y="411"/>
                      <a:pt x="23" y="362"/>
                    </a:cubicBezTo>
                    <a:cubicBezTo>
                      <a:pt x="25" y="358"/>
                      <a:pt x="27" y="353"/>
                      <a:pt x="27" y="353"/>
                    </a:cubicBezTo>
                    <a:cubicBezTo>
                      <a:pt x="28" y="338"/>
                      <a:pt x="34" y="286"/>
                      <a:pt x="44" y="279"/>
                    </a:cubicBezTo>
                    <a:cubicBezTo>
                      <a:pt x="45" y="266"/>
                      <a:pt x="51" y="244"/>
                      <a:pt x="68" y="212"/>
                    </a:cubicBezTo>
                    <a:cubicBezTo>
                      <a:pt x="86" y="179"/>
                      <a:pt x="126" y="118"/>
                      <a:pt x="173" y="74"/>
                    </a:cubicBezTo>
                    <a:cubicBezTo>
                      <a:pt x="220" y="29"/>
                      <a:pt x="250" y="0"/>
                      <a:pt x="292" y="6"/>
                    </a:cubicBezTo>
                    <a:close/>
                  </a:path>
                </a:pathLst>
              </a:custGeom>
              <a:solidFill>
                <a:srgbClr val="E1C0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8" name="Freeform 134"/>
              <p:cNvSpPr>
                <a:spLocks/>
              </p:cNvSpPr>
              <p:nvPr/>
            </p:nvSpPr>
            <p:spPr bwMode="auto">
              <a:xfrm>
                <a:off x="2749" y="1792"/>
                <a:ext cx="87" cy="477"/>
              </a:xfrm>
              <a:custGeom>
                <a:avLst/>
                <a:gdLst>
                  <a:gd name="T0" fmla="*/ 0 w 35"/>
                  <a:gd name="T1" fmla="*/ 0 h 179"/>
                  <a:gd name="T2" fmla="*/ 495 w 35"/>
                  <a:gd name="T3" fmla="*/ 3387 h 179"/>
                  <a:gd name="T4" fmla="*/ 0 60000 65536"/>
                  <a:gd name="T5" fmla="*/ 0 60000 65536"/>
                </a:gdLst>
                <a:ahLst/>
                <a:cxnLst>
                  <a:cxn ang="T4">
                    <a:pos x="T0" y="T1"/>
                  </a:cxn>
                  <a:cxn ang="T5">
                    <a:pos x="T2" y="T3"/>
                  </a:cxn>
                </a:cxnLst>
                <a:rect l="0" t="0" r="r" b="b"/>
                <a:pathLst>
                  <a:path w="35" h="179">
                    <a:moveTo>
                      <a:pt x="0" y="0"/>
                    </a:moveTo>
                    <a:cubicBezTo>
                      <a:pt x="19" y="46"/>
                      <a:pt x="35" y="128"/>
                      <a:pt x="32" y="179"/>
                    </a:cubicBezTo>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9" name="Freeform 135"/>
              <p:cNvSpPr>
                <a:spLocks/>
              </p:cNvSpPr>
              <p:nvPr/>
            </p:nvSpPr>
            <p:spPr bwMode="auto">
              <a:xfrm>
                <a:off x="2931" y="1243"/>
                <a:ext cx="923" cy="1837"/>
              </a:xfrm>
              <a:custGeom>
                <a:avLst/>
                <a:gdLst>
                  <a:gd name="T0" fmla="*/ 1176 w 369"/>
                  <a:gd name="T1" fmla="*/ 776 h 689"/>
                  <a:gd name="T2" fmla="*/ 583 w 369"/>
                  <a:gd name="T3" fmla="*/ 3695 h 689"/>
                  <a:gd name="T4" fmla="*/ 188 w 369"/>
                  <a:gd name="T5" fmla="*/ 6276 h 689"/>
                  <a:gd name="T6" fmla="*/ 708 w 369"/>
                  <a:gd name="T7" fmla="*/ 7825 h 689"/>
                  <a:gd name="T8" fmla="*/ 1813 w 369"/>
                  <a:gd name="T9" fmla="*/ 9625 h 689"/>
                  <a:gd name="T10" fmla="*/ 1801 w 369"/>
                  <a:gd name="T11" fmla="*/ 11409 h 689"/>
                  <a:gd name="T12" fmla="*/ 2679 w 369"/>
                  <a:gd name="T13" fmla="*/ 11771 h 689"/>
                  <a:gd name="T14" fmla="*/ 3492 w 369"/>
                  <a:gd name="T15" fmla="*/ 12184 h 689"/>
                  <a:gd name="T16" fmla="*/ 5525 w 369"/>
                  <a:gd name="T17" fmla="*/ 12910 h 689"/>
                  <a:gd name="T18" fmla="*/ 5776 w 369"/>
                  <a:gd name="T19" fmla="*/ 9156 h 689"/>
                  <a:gd name="T20" fmla="*/ 5651 w 369"/>
                  <a:gd name="T21" fmla="*/ 7919 h 689"/>
                  <a:gd name="T22" fmla="*/ 5663 w 369"/>
                  <a:gd name="T23" fmla="*/ 7735 h 689"/>
                  <a:gd name="T24" fmla="*/ 4850 w 369"/>
                  <a:gd name="T25" fmla="*/ 4151 h 689"/>
                  <a:gd name="T26" fmla="*/ 1176 w 369"/>
                  <a:gd name="T27" fmla="*/ 776 h 6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69" h="689">
                    <a:moveTo>
                      <a:pt x="75" y="41"/>
                    </a:moveTo>
                    <a:cubicBezTo>
                      <a:pt x="50" y="55"/>
                      <a:pt x="25" y="79"/>
                      <a:pt x="37" y="195"/>
                    </a:cubicBezTo>
                    <a:cubicBezTo>
                      <a:pt x="29" y="204"/>
                      <a:pt x="0" y="262"/>
                      <a:pt x="12" y="331"/>
                    </a:cubicBezTo>
                    <a:cubicBezTo>
                      <a:pt x="23" y="401"/>
                      <a:pt x="45" y="413"/>
                      <a:pt x="45" y="413"/>
                    </a:cubicBezTo>
                    <a:cubicBezTo>
                      <a:pt x="70" y="438"/>
                      <a:pt x="114" y="466"/>
                      <a:pt x="116" y="508"/>
                    </a:cubicBezTo>
                    <a:cubicBezTo>
                      <a:pt x="119" y="551"/>
                      <a:pt x="94" y="577"/>
                      <a:pt x="115" y="602"/>
                    </a:cubicBezTo>
                    <a:cubicBezTo>
                      <a:pt x="136" y="627"/>
                      <a:pt x="160" y="622"/>
                      <a:pt x="171" y="621"/>
                    </a:cubicBezTo>
                    <a:cubicBezTo>
                      <a:pt x="176" y="629"/>
                      <a:pt x="177" y="627"/>
                      <a:pt x="223" y="643"/>
                    </a:cubicBezTo>
                    <a:cubicBezTo>
                      <a:pt x="270" y="659"/>
                      <a:pt x="341" y="689"/>
                      <a:pt x="353" y="681"/>
                    </a:cubicBezTo>
                    <a:cubicBezTo>
                      <a:pt x="365" y="673"/>
                      <a:pt x="369" y="523"/>
                      <a:pt x="369" y="483"/>
                    </a:cubicBezTo>
                    <a:cubicBezTo>
                      <a:pt x="369" y="443"/>
                      <a:pt x="365" y="418"/>
                      <a:pt x="361" y="418"/>
                    </a:cubicBezTo>
                    <a:cubicBezTo>
                      <a:pt x="361" y="416"/>
                      <a:pt x="362" y="411"/>
                      <a:pt x="362" y="408"/>
                    </a:cubicBezTo>
                    <a:cubicBezTo>
                      <a:pt x="362" y="367"/>
                      <a:pt x="357" y="296"/>
                      <a:pt x="310" y="219"/>
                    </a:cubicBezTo>
                    <a:cubicBezTo>
                      <a:pt x="261" y="137"/>
                      <a:pt x="158" y="0"/>
                      <a:pt x="75" y="41"/>
                    </a:cubicBezTo>
                    <a:close/>
                  </a:path>
                </a:pathLst>
              </a:custGeom>
              <a:solidFill>
                <a:srgbClr val="E1C0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0" name="Freeform 136"/>
              <p:cNvSpPr>
                <a:spLocks/>
              </p:cNvSpPr>
              <p:nvPr/>
            </p:nvSpPr>
            <p:spPr bwMode="auto">
              <a:xfrm>
                <a:off x="1961" y="2728"/>
                <a:ext cx="788" cy="315"/>
              </a:xfrm>
              <a:custGeom>
                <a:avLst/>
                <a:gdLst>
                  <a:gd name="T0" fmla="*/ 2271 w 315"/>
                  <a:gd name="T1" fmla="*/ 1447 h 118"/>
                  <a:gd name="T2" fmla="*/ 1846 w 315"/>
                  <a:gd name="T3" fmla="*/ 1482 h 118"/>
                  <a:gd name="T4" fmla="*/ 1751 w 315"/>
                  <a:gd name="T5" fmla="*/ 1468 h 118"/>
                  <a:gd name="T6" fmla="*/ 1676 w 315"/>
                  <a:gd name="T7" fmla="*/ 1503 h 118"/>
                  <a:gd name="T8" fmla="*/ 0 w 315"/>
                  <a:gd name="T9" fmla="*/ 2074 h 118"/>
                  <a:gd name="T10" fmla="*/ 3522 w 315"/>
                  <a:gd name="T11" fmla="*/ 1866 h 118"/>
                  <a:gd name="T12" fmla="*/ 4868 w 315"/>
                  <a:gd name="T13" fmla="*/ 0 h 118"/>
                  <a:gd name="T14" fmla="*/ 2271 w 315"/>
                  <a:gd name="T15" fmla="*/ 1447 h 1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5" h="118">
                    <a:moveTo>
                      <a:pt x="145" y="76"/>
                    </a:moveTo>
                    <a:cubicBezTo>
                      <a:pt x="135" y="76"/>
                      <a:pt x="127" y="77"/>
                      <a:pt x="118" y="78"/>
                    </a:cubicBezTo>
                    <a:cubicBezTo>
                      <a:pt x="116" y="78"/>
                      <a:pt x="114" y="77"/>
                      <a:pt x="112" y="77"/>
                    </a:cubicBezTo>
                    <a:cubicBezTo>
                      <a:pt x="110" y="77"/>
                      <a:pt x="109" y="79"/>
                      <a:pt x="107" y="79"/>
                    </a:cubicBezTo>
                    <a:cubicBezTo>
                      <a:pt x="45" y="89"/>
                      <a:pt x="15" y="109"/>
                      <a:pt x="0" y="109"/>
                    </a:cubicBezTo>
                    <a:cubicBezTo>
                      <a:pt x="27" y="118"/>
                      <a:pt x="138" y="108"/>
                      <a:pt x="225" y="98"/>
                    </a:cubicBezTo>
                    <a:cubicBezTo>
                      <a:pt x="315" y="88"/>
                      <a:pt x="307" y="23"/>
                      <a:pt x="311" y="0"/>
                    </a:cubicBezTo>
                    <a:cubicBezTo>
                      <a:pt x="283" y="32"/>
                      <a:pt x="232" y="71"/>
                      <a:pt x="145" y="76"/>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1" name="Freeform 137"/>
              <p:cNvSpPr>
                <a:spLocks/>
              </p:cNvSpPr>
              <p:nvPr/>
            </p:nvSpPr>
            <p:spPr bwMode="auto">
              <a:xfrm>
                <a:off x="3031" y="2352"/>
                <a:ext cx="783" cy="776"/>
              </a:xfrm>
              <a:custGeom>
                <a:avLst/>
                <a:gdLst>
                  <a:gd name="T0" fmla="*/ 2867 w 313"/>
                  <a:gd name="T1" fmla="*/ 4301 h 291"/>
                  <a:gd name="T2" fmla="*/ 2054 w 313"/>
                  <a:gd name="T3" fmla="*/ 3891 h 291"/>
                  <a:gd name="T4" fmla="*/ 1176 w 313"/>
                  <a:gd name="T5" fmla="*/ 3528 h 291"/>
                  <a:gd name="T6" fmla="*/ 1188 w 313"/>
                  <a:gd name="T7" fmla="*/ 1741 h 291"/>
                  <a:gd name="T8" fmla="*/ 113 w 313"/>
                  <a:gd name="T9" fmla="*/ 0 h 291"/>
                  <a:gd name="T10" fmla="*/ 238 w 313"/>
                  <a:gd name="T11" fmla="*/ 2125 h 291"/>
                  <a:gd name="T12" fmla="*/ 238 w 313"/>
                  <a:gd name="T13" fmla="*/ 3925 h 291"/>
                  <a:gd name="T14" fmla="*/ 1971 w 313"/>
                  <a:gd name="T15" fmla="*/ 4893 h 291"/>
                  <a:gd name="T16" fmla="*/ 4881 w 313"/>
                  <a:gd name="T17" fmla="*/ 5043 h 291"/>
                  <a:gd name="T18" fmla="*/ 4901 w 313"/>
                  <a:gd name="T19" fmla="*/ 5027 h 291"/>
                  <a:gd name="T20" fmla="*/ 2867 w 313"/>
                  <a:gd name="T21" fmla="*/ 4301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3" h="291">
                    <a:moveTo>
                      <a:pt x="183" y="227"/>
                    </a:moveTo>
                    <a:cubicBezTo>
                      <a:pt x="137" y="211"/>
                      <a:pt x="136" y="213"/>
                      <a:pt x="131" y="205"/>
                    </a:cubicBezTo>
                    <a:cubicBezTo>
                      <a:pt x="120" y="206"/>
                      <a:pt x="96" y="211"/>
                      <a:pt x="75" y="186"/>
                    </a:cubicBezTo>
                    <a:cubicBezTo>
                      <a:pt x="54" y="161"/>
                      <a:pt x="79" y="135"/>
                      <a:pt x="76" y="92"/>
                    </a:cubicBezTo>
                    <a:cubicBezTo>
                      <a:pt x="74" y="51"/>
                      <a:pt x="33" y="24"/>
                      <a:pt x="7" y="0"/>
                    </a:cubicBezTo>
                    <a:cubicBezTo>
                      <a:pt x="0" y="41"/>
                      <a:pt x="13" y="78"/>
                      <a:pt x="15" y="112"/>
                    </a:cubicBezTo>
                    <a:cubicBezTo>
                      <a:pt x="18" y="150"/>
                      <a:pt x="12" y="177"/>
                      <a:pt x="15" y="207"/>
                    </a:cubicBezTo>
                    <a:cubicBezTo>
                      <a:pt x="18" y="238"/>
                      <a:pt x="67" y="251"/>
                      <a:pt x="126" y="258"/>
                    </a:cubicBezTo>
                    <a:cubicBezTo>
                      <a:pt x="185" y="265"/>
                      <a:pt x="277" y="291"/>
                      <a:pt x="312" y="266"/>
                    </a:cubicBezTo>
                    <a:cubicBezTo>
                      <a:pt x="312" y="265"/>
                      <a:pt x="312" y="265"/>
                      <a:pt x="313" y="265"/>
                    </a:cubicBezTo>
                    <a:cubicBezTo>
                      <a:pt x="300" y="273"/>
                      <a:pt x="230" y="243"/>
                      <a:pt x="183" y="227"/>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2" name="Freeform 138"/>
              <p:cNvSpPr>
                <a:spLocks/>
              </p:cNvSpPr>
              <p:nvPr/>
            </p:nvSpPr>
            <p:spPr bwMode="auto">
              <a:xfrm>
                <a:off x="2068" y="1371"/>
                <a:ext cx="466" cy="522"/>
              </a:xfrm>
              <a:custGeom>
                <a:avLst/>
                <a:gdLst>
                  <a:gd name="T0" fmla="*/ 0 w 186"/>
                  <a:gd name="T1" fmla="*/ 3702 h 196"/>
                  <a:gd name="T2" fmla="*/ 2926 w 186"/>
                  <a:gd name="T3" fmla="*/ 0 h 196"/>
                  <a:gd name="T4" fmla="*/ 0 w 186"/>
                  <a:gd name="T5" fmla="*/ 3702 h 196"/>
                  <a:gd name="T6" fmla="*/ 0 60000 65536"/>
                  <a:gd name="T7" fmla="*/ 0 60000 65536"/>
                  <a:gd name="T8" fmla="*/ 0 60000 65536"/>
                </a:gdLst>
                <a:ahLst/>
                <a:cxnLst>
                  <a:cxn ang="T6">
                    <a:pos x="T0" y="T1"/>
                  </a:cxn>
                  <a:cxn ang="T7">
                    <a:pos x="T2" y="T3"/>
                  </a:cxn>
                  <a:cxn ang="T8">
                    <a:pos x="T4" y="T5"/>
                  </a:cxn>
                </a:cxnLst>
                <a:rect l="0" t="0" r="r" b="b"/>
                <a:pathLst>
                  <a:path w="186" h="196">
                    <a:moveTo>
                      <a:pt x="0" y="196"/>
                    </a:moveTo>
                    <a:cubicBezTo>
                      <a:pt x="20" y="152"/>
                      <a:pt x="119" y="21"/>
                      <a:pt x="186" y="0"/>
                    </a:cubicBezTo>
                    <a:cubicBezTo>
                      <a:pt x="166" y="15"/>
                      <a:pt x="61" y="97"/>
                      <a:pt x="0" y="19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3" name="Freeform 139"/>
              <p:cNvSpPr>
                <a:spLocks/>
              </p:cNvSpPr>
              <p:nvPr/>
            </p:nvSpPr>
            <p:spPr bwMode="auto">
              <a:xfrm>
                <a:off x="3014" y="1360"/>
                <a:ext cx="142" cy="341"/>
              </a:xfrm>
              <a:custGeom>
                <a:avLst/>
                <a:gdLst>
                  <a:gd name="T0" fmla="*/ 882 w 57"/>
                  <a:gd name="T1" fmla="*/ 0 h 128"/>
                  <a:gd name="T2" fmla="*/ 125 w 57"/>
                  <a:gd name="T3" fmla="*/ 2419 h 128"/>
                  <a:gd name="T4" fmla="*/ 882 w 57"/>
                  <a:gd name="T5" fmla="*/ 0 h 128"/>
                  <a:gd name="T6" fmla="*/ 0 60000 65536"/>
                  <a:gd name="T7" fmla="*/ 0 60000 65536"/>
                  <a:gd name="T8" fmla="*/ 0 60000 65536"/>
                </a:gdLst>
                <a:ahLst/>
                <a:cxnLst>
                  <a:cxn ang="T6">
                    <a:pos x="T0" y="T1"/>
                  </a:cxn>
                  <a:cxn ang="T7">
                    <a:pos x="T2" y="T3"/>
                  </a:cxn>
                  <a:cxn ang="T8">
                    <a:pos x="T4" y="T5"/>
                  </a:cxn>
                </a:cxnLst>
                <a:rect l="0" t="0" r="r" b="b"/>
                <a:pathLst>
                  <a:path w="57" h="128">
                    <a:moveTo>
                      <a:pt x="57" y="0"/>
                    </a:moveTo>
                    <a:cubicBezTo>
                      <a:pt x="33" y="6"/>
                      <a:pt x="0" y="26"/>
                      <a:pt x="8" y="128"/>
                    </a:cubicBezTo>
                    <a:cubicBezTo>
                      <a:pt x="10" y="107"/>
                      <a:pt x="14" y="18"/>
                      <a:pt x="5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4" name="Freeform 140"/>
              <p:cNvSpPr>
                <a:spLocks/>
              </p:cNvSpPr>
              <p:nvPr/>
            </p:nvSpPr>
            <p:spPr bwMode="auto">
              <a:xfrm>
                <a:off x="2956" y="1651"/>
                <a:ext cx="130" cy="637"/>
              </a:xfrm>
              <a:custGeom>
                <a:avLst/>
                <a:gdLst>
                  <a:gd name="T0" fmla="*/ 395 w 52"/>
                  <a:gd name="T1" fmla="*/ 4526 h 239"/>
                  <a:gd name="T2" fmla="*/ 83 w 52"/>
                  <a:gd name="T3" fmla="*/ 3084 h 239"/>
                  <a:gd name="T4" fmla="*/ 395 w 52"/>
                  <a:gd name="T5" fmla="*/ 1045 h 239"/>
                  <a:gd name="T6" fmla="*/ 813 w 52"/>
                  <a:gd name="T7" fmla="*/ 0 h 239"/>
                  <a:gd name="T8" fmla="*/ 395 w 52"/>
                  <a:gd name="T9" fmla="*/ 1399 h 239"/>
                  <a:gd name="T10" fmla="*/ 395 w 52"/>
                  <a:gd name="T11" fmla="*/ 4526 h 2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2" h="239">
                    <a:moveTo>
                      <a:pt x="25" y="239"/>
                    </a:moveTo>
                    <a:cubicBezTo>
                      <a:pt x="16" y="226"/>
                      <a:pt x="10" y="207"/>
                      <a:pt x="5" y="163"/>
                    </a:cubicBezTo>
                    <a:cubicBezTo>
                      <a:pt x="0" y="119"/>
                      <a:pt x="14" y="72"/>
                      <a:pt x="25" y="55"/>
                    </a:cubicBezTo>
                    <a:cubicBezTo>
                      <a:pt x="36" y="38"/>
                      <a:pt x="52" y="17"/>
                      <a:pt x="52" y="0"/>
                    </a:cubicBezTo>
                    <a:cubicBezTo>
                      <a:pt x="51" y="25"/>
                      <a:pt x="34" y="50"/>
                      <a:pt x="25" y="74"/>
                    </a:cubicBezTo>
                    <a:cubicBezTo>
                      <a:pt x="16" y="98"/>
                      <a:pt x="3" y="172"/>
                      <a:pt x="25" y="2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5" name="Freeform 141"/>
              <p:cNvSpPr>
                <a:spLocks/>
              </p:cNvSpPr>
              <p:nvPr/>
            </p:nvSpPr>
            <p:spPr bwMode="auto">
              <a:xfrm>
                <a:off x="2081" y="2179"/>
                <a:ext cx="695" cy="141"/>
              </a:xfrm>
              <a:custGeom>
                <a:avLst/>
                <a:gdLst>
                  <a:gd name="T0" fmla="*/ 0 w 278"/>
                  <a:gd name="T1" fmla="*/ 0 h 53"/>
                  <a:gd name="T2" fmla="*/ 1688 w 278"/>
                  <a:gd name="T3" fmla="*/ 601 h 53"/>
                  <a:gd name="T4" fmla="*/ 3470 w 278"/>
                  <a:gd name="T5" fmla="*/ 772 h 53"/>
                  <a:gd name="T6" fmla="*/ 4345 w 278"/>
                  <a:gd name="T7" fmla="*/ 998 h 53"/>
                  <a:gd name="T8" fmla="*/ 3313 w 278"/>
                  <a:gd name="T9" fmla="*/ 849 h 53"/>
                  <a:gd name="T10" fmla="*/ 1458 w 278"/>
                  <a:gd name="T11" fmla="*/ 636 h 53"/>
                  <a:gd name="T12" fmla="*/ 0 w 278"/>
                  <a:gd name="T13" fmla="*/ 0 h 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8" h="53">
                    <a:moveTo>
                      <a:pt x="0" y="0"/>
                    </a:moveTo>
                    <a:cubicBezTo>
                      <a:pt x="20" y="9"/>
                      <a:pt x="75" y="26"/>
                      <a:pt x="108" y="32"/>
                    </a:cubicBezTo>
                    <a:cubicBezTo>
                      <a:pt x="141" y="38"/>
                      <a:pt x="200" y="40"/>
                      <a:pt x="222" y="41"/>
                    </a:cubicBezTo>
                    <a:cubicBezTo>
                      <a:pt x="244" y="42"/>
                      <a:pt x="270" y="50"/>
                      <a:pt x="278" y="53"/>
                    </a:cubicBezTo>
                    <a:cubicBezTo>
                      <a:pt x="262" y="50"/>
                      <a:pt x="227" y="46"/>
                      <a:pt x="212" y="45"/>
                    </a:cubicBezTo>
                    <a:cubicBezTo>
                      <a:pt x="197" y="44"/>
                      <a:pt x="121" y="43"/>
                      <a:pt x="93" y="34"/>
                    </a:cubicBezTo>
                    <a:cubicBezTo>
                      <a:pt x="65" y="25"/>
                      <a:pt x="19" y="13"/>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6" name="Freeform 142"/>
              <p:cNvSpPr>
                <a:spLocks/>
              </p:cNvSpPr>
              <p:nvPr/>
            </p:nvSpPr>
            <p:spPr bwMode="auto">
              <a:xfrm>
                <a:off x="1951" y="2504"/>
                <a:ext cx="255" cy="419"/>
              </a:xfrm>
              <a:custGeom>
                <a:avLst/>
                <a:gdLst>
                  <a:gd name="T0" fmla="*/ 1595 w 102"/>
                  <a:gd name="T1" fmla="*/ 2984 h 157"/>
                  <a:gd name="T2" fmla="*/ 20 w 102"/>
                  <a:gd name="T3" fmla="*/ 0 h 157"/>
                  <a:gd name="T4" fmla="*/ 1595 w 102"/>
                  <a:gd name="T5" fmla="*/ 2984 h 157"/>
                  <a:gd name="T6" fmla="*/ 0 60000 65536"/>
                  <a:gd name="T7" fmla="*/ 0 60000 65536"/>
                  <a:gd name="T8" fmla="*/ 0 60000 65536"/>
                </a:gdLst>
                <a:ahLst/>
                <a:cxnLst>
                  <a:cxn ang="T6">
                    <a:pos x="T0" y="T1"/>
                  </a:cxn>
                  <a:cxn ang="T7">
                    <a:pos x="T2" y="T3"/>
                  </a:cxn>
                  <a:cxn ang="T8">
                    <a:pos x="T4" y="T5"/>
                  </a:cxn>
                </a:cxnLst>
                <a:rect l="0" t="0" r="r" b="b"/>
                <a:pathLst>
                  <a:path w="102" h="157">
                    <a:moveTo>
                      <a:pt x="102" y="157"/>
                    </a:moveTo>
                    <a:cubicBezTo>
                      <a:pt x="45" y="137"/>
                      <a:pt x="4" y="27"/>
                      <a:pt x="1" y="0"/>
                    </a:cubicBezTo>
                    <a:cubicBezTo>
                      <a:pt x="0" y="25"/>
                      <a:pt x="32" y="139"/>
                      <a:pt x="102" y="1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7" name="Freeform 143"/>
              <p:cNvSpPr>
                <a:spLocks/>
              </p:cNvSpPr>
              <p:nvPr/>
            </p:nvSpPr>
            <p:spPr bwMode="auto">
              <a:xfrm>
                <a:off x="3151" y="2435"/>
                <a:ext cx="118" cy="432"/>
              </a:xfrm>
              <a:custGeom>
                <a:avLst/>
                <a:gdLst>
                  <a:gd name="T0" fmla="*/ 650 w 47"/>
                  <a:gd name="T1" fmla="*/ 3072 h 162"/>
                  <a:gd name="T2" fmla="*/ 492 w 47"/>
                  <a:gd name="T3" fmla="*/ 1685 h 162"/>
                  <a:gd name="T4" fmla="*/ 0 w 47"/>
                  <a:gd name="T5" fmla="*/ 0 h 162"/>
                  <a:gd name="T6" fmla="*/ 600 w 47"/>
                  <a:gd name="T7" fmla="*/ 1685 h 162"/>
                  <a:gd name="T8" fmla="*/ 650 w 47"/>
                  <a:gd name="T9" fmla="*/ 3072 h 1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 h="162">
                    <a:moveTo>
                      <a:pt x="41" y="162"/>
                    </a:moveTo>
                    <a:cubicBezTo>
                      <a:pt x="21" y="147"/>
                      <a:pt x="20" y="140"/>
                      <a:pt x="31" y="89"/>
                    </a:cubicBezTo>
                    <a:cubicBezTo>
                      <a:pt x="42" y="38"/>
                      <a:pt x="13" y="9"/>
                      <a:pt x="0" y="0"/>
                    </a:cubicBezTo>
                    <a:cubicBezTo>
                      <a:pt x="22" y="18"/>
                      <a:pt x="47" y="31"/>
                      <a:pt x="38" y="89"/>
                    </a:cubicBezTo>
                    <a:cubicBezTo>
                      <a:pt x="32" y="127"/>
                      <a:pt x="20" y="139"/>
                      <a:pt x="41" y="16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8" name="Freeform 144"/>
              <p:cNvSpPr>
                <a:spLocks/>
              </p:cNvSpPr>
              <p:nvPr/>
            </p:nvSpPr>
            <p:spPr bwMode="auto">
              <a:xfrm>
                <a:off x="3511" y="2456"/>
                <a:ext cx="313" cy="419"/>
              </a:xfrm>
              <a:custGeom>
                <a:avLst/>
                <a:gdLst>
                  <a:gd name="T0" fmla="*/ 0 w 125"/>
                  <a:gd name="T1" fmla="*/ 2984 h 157"/>
                  <a:gd name="T2" fmla="*/ 1963 w 125"/>
                  <a:gd name="T3" fmla="*/ 0 h 157"/>
                  <a:gd name="T4" fmla="*/ 0 w 125"/>
                  <a:gd name="T5" fmla="*/ 2984 h 157"/>
                  <a:gd name="T6" fmla="*/ 0 60000 65536"/>
                  <a:gd name="T7" fmla="*/ 0 60000 65536"/>
                  <a:gd name="T8" fmla="*/ 0 60000 65536"/>
                </a:gdLst>
                <a:ahLst/>
                <a:cxnLst>
                  <a:cxn ang="T6">
                    <a:pos x="T0" y="T1"/>
                  </a:cxn>
                  <a:cxn ang="T7">
                    <a:pos x="T2" y="T3"/>
                  </a:cxn>
                  <a:cxn ang="T8">
                    <a:pos x="T4" y="T5"/>
                  </a:cxn>
                </a:cxnLst>
                <a:rect l="0" t="0" r="r" b="b"/>
                <a:pathLst>
                  <a:path w="125" h="157">
                    <a:moveTo>
                      <a:pt x="0" y="157"/>
                    </a:moveTo>
                    <a:cubicBezTo>
                      <a:pt x="95" y="117"/>
                      <a:pt x="119" y="21"/>
                      <a:pt x="125" y="0"/>
                    </a:cubicBezTo>
                    <a:cubicBezTo>
                      <a:pt x="116" y="41"/>
                      <a:pt x="89" y="136"/>
                      <a:pt x="0" y="1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9" name="Freeform 145"/>
              <p:cNvSpPr>
                <a:spLocks/>
              </p:cNvSpPr>
              <p:nvPr/>
            </p:nvSpPr>
            <p:spPr bwMode="auto">
              <a:xfrm>
                <a:off x="2704" y="1443"/>
                <a:ext cx="62" cy="306"/>
              </a:xfrm>
              <a:custGeom>
                <a:avLst/>
                <a:gdLst>
                  <a:gd name="T0" fmla="*/ 12 w 25"/>
                  <a:gd name="T1" fmla="*/ 865 h 115"/>
                  <a:gd name="T2" fmla="*/ 246 w 25"/>
                  <a:gd name="T3" fmla="*/ 2166 h 115"/>
                  <a:gd name="T4" fmla="*/ 290 w 25"/>
                  <a:gd name="T5" fmla="*/ 942 h 115"/>
                  <a:gd name="T6" fmla="*/ 0 w 25"/>
                  <a:gd name="T7" fmla="*/ 0 h 115"/>
                  <a:gd name="T8" fmla="*/ 42 w 25"/>
                  <a:gd name="T9" fmla="*/ 865 h 1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 h="115">
                    <a:moveTo>
                      <a:pt x="1" y="46"/>
                    </a:moveTo>
                    <a:cubicBezTo>
                      <a:pt x="15" y="66"/>
                      <a:pt x="7" y="93"/>
                      <a:pt x="16" y="115"/>
                    </a:cubicBezTo>
                    <a:cubicBezTo>
                      <a:pt x="25" y="97"/>
                      <a:pt x="23" y="70"/>
                      <a:pt x="19" y="50"/>
                    </a:cubicBezTo>
                    <a:cubicBezTo>
                      <a:pt x="17" y="33"/>
                      <a:pt x="13" y="12"/>
                      <a:pt x="0" y="0"/>
                    </a:cubicBezTo>
                    <a:cubicBezTo>
                      <a:pt x="3" y="13"/>
                      <a:pt x="20" y="35"/>
                      <a:pt x="3" y="46"/>
                    </a:cubicBezTo>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0" name="Freeform 146"/>
              <p:cNvSpPr>
                <a:spLocks/>
              </p:cNvSpPr>
              <p:nvPr/>
            </p:nvSpPr>
            <p:spPr bwMode="auto">
              <a:xfrm>
                <a:off x="1946" y="2331"/>
                <a:ext cx="308" cy="600"/>
              </a:xfrm>
              <a:custGeom>
                <a:avLst/>
                <a:gdLst>
                  <a:gd name="T0" fmla="*/ 1931 w 123"/>
                  <a:gd name="T1" fmla="*/ 4267 h 225"/>
                  <a:gd name="T2" fmla="*/ 0 w 123"/>
                  <a:gd name="T3" fmla="*/ 0 h 225"/>
                  <a:gd name="T4" fmla="*/ 1931 w 123"/>
                  <a:gd name="T5" fmla="*/ 4267 h 225"/>
                  <a:gd name="T6" fmla="*/ 0 60000 65536"/>
                  <a:gd name="T7" fmla="*/ 0 60000 65536"/>
                  <a:gd name="T8" fmla="*/ 0 60000 65536"/>
                </a:gdLst>
                <a:ahLst/>
                <a:cxnLst>
                  <a:cxn ang="T6">
                    <a:pos x="T0" y="T1"/>
                  </a:cxn>
                  <a:cxn ang="T7">
                    <a:pos x="T2" y="T3"/>
                  </a:cxn>
                  <a:cxn ang="T8">
                    <a:pos x="T4" y="T5"/>
                  </a:cxn>
                </a:cxnLst>
                <a:rect l="0" t="0" r="r" b="b"/>
                <a:pathLst>
                  <a:path w="123" h="225">
                    <a:moveTo>
                      <a:pt x="123" y="225"/>
                    </a:moveTo>
                    <a:cubicBezTo>
                      <a:pt x="28" y="192"/>
                      <a:pt x="0" y="43"/>
                      <a:pt x="0" y="0"/>
                    </a:cubicBezTo>
                    <a:cubicBezTo>
                      <a:pt x="6" y="43"/>
                      <a:pt x="47" y="194"/>
                      <a:pt x="123" y="225"/>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1" name="Freeform 147"/>
              <p:cNvSpPr>
                <a:spLocks/>
              </p:cNvSpPr>
              <p:nvPr/>
            </p:nvSpPr>
            <p:spPr bwMode="auto">
              <a:xfrm>
                <a:off x="2389" y="2429"/>
                <a:ext cx="435" cy="475"/>
              </a:xfrm>
              <a:custGeom>
                <a:avLst/>
                <a:gdLst>
                  <a:gd name="T0" fmla="*/ 0 w 174"/>
                  <a:gd name="T1" fmla="*/ 3384 h 178"/>
                  <a:gd name="T2" fmla="*/ 1970 w 174"/>
                  <a:gd name="T3" fmla="*/ 2244 h 178"/>
                  <a:gd name="T4" fmla="*/ 2708 w 174"/>
                  <a:gd name="T5" fmla="*/ 0 h 178"/>
                  <a:gd name="T6" fmla="*/ 1895 w 174"/>
                  <a:gd name="T7" fmla="*/ 2095 h 178"/>
                  <a:gd name="T8" fmla="*/ 0 w 174"/>
                  <a:gd name="T9" fmla="*/ 3384 h 17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 h="178">
                    <a:moveTo>
                      <a:pt x="0" y="178"/>
                    </a:moveTo>
                    <a:cubicBezTo>
                      <a:pt x="33" y="174"/>
                      <a:pt x="78" y="163"/>
                      <a:pt x="126" y="118"/>
                    </a:cubicBezTo>
                    <a:cubicBezTo>
                      <a:pt x="174" y="73"/>
                      <a:pt x="171" y="37"/>
                      <a:pt x="173" y="0"/>
                    </a:cubicBezTo>
                    <a:cubicBezTo>
                      <a:pt x="172" y="18"/>
                      <a:pt x="165" y="68"/>
                      <a:pt x="121" y="110"/>
                    </a:cubicBezTo>
                    <a:cubicBezTo>
                      <a:pt x="77" y="152"/>
                      <a:pt x="16" y="178"/>
                      <a:pt x="0" y="178"/>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2" name="Freeform 148"/>
              <p:cNvSpPr>
                <a:spLocks/>
              </p:cNvSpPr>
              <p:nvPr/>
            </p:nvSpPr>
            <p:spPr bwMode="auto">
              <a:xfrm>
                <a:off x="2038" y="2133"/>
                <a:ext cx="731" cy="166"/>
              </a:xfrm>
              <a:custGeom>
                <a:avLst/>
                <a:gdLst>
                  <a:gd name="T0" fmla="*/ 0 w 292"/>
                  <a:gd name="T1" fmla="*/ 0 h 62"/>
                  <a:gd name="T2" fmla="*/ 1084 w 292"/>
                  <a:gd name="T3" fmla="*/ 517 h 62"/>
                  <a:gd name="T4" fmla="*/ 2463 w 292"/>
                  <a:gd name="T5" fmla="*/ 940 h 62"/>
                  <a:gd name="T6" fmla="*/ 4581 w 292"/>
                  <a:gd name="T7" fmla="*/ 1189 h 62"/>
                  <a:gd name="T8" fmla="*/ 2921 w 292"/>
                  <a:gd name="T9" fmla="*/ 790 h 62"/>
                  <a:gd name="T10" fmla="*/ 2213 w 292"/>
                  <a:gd name="T11" fmla="*/ 688 h 62"/>
                  <a:gd name="T12" fmla="*/ 1004 w 292"/>
                  <a:gd name="T13" fmla="*/ 367 h 62"/>
                  <a:gd name="T14" fmla="*/ 0 w 292"/>
                  <a:gd name="T15" fmla="*/ 0 h 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2" h="62">
                    <a:moveTo>
                      <a:pt x="0" y="0"/>
                    </a:moveTo>
                    <a:cubicBezTo>
                      <a:pt x="17" y="11"/>
                      <a:pt x="43" y="18"/>
                      <a:pt x="69" y="27"/>
                    </a:cubicBezTo>
                    <a:cubicBezTo>
                      <a:pt x="95" y="35"/>
                      <a:pt x="126" y="45"/>
                      <a:pt x="157" y="49"/>
                    </a:cubicBezTo>
                    <a:cubicBezTo>
                      <a:pt x="188" y="52"/>
                      <a:pt x="247" y="49"/>
                      <a:pt x="292" y="62"/>
                    </a:cubicBezTo>
                    <a:cubicBezTo>
                      <a:pt x="269" y="53"/>
                      <a:pt x="240" y="44"/>
                      <a:pt x="186" y="41"/>
                    </a:cubicBezTo>
                    <a:cubicBezTo>
                      <a:pt x="177" y="40"/>
                      <a:pt x="159" y="39"/>
                      <a:pt x="141" y="36"/>
                    </a:cubicBezTo>
                    <a:cubicBezTo>
                      <a:pt x="111" y="31"/>
                      <a:pt x="78" y="23"/>
                      <a:pt x="64" y="19"/>
                    </a:cubicBezTo>
                    <a:cubicBezTo>
                      <a:pt x="42" y="13"/>
                      <a:pt x="7" y="4"/>
                      <a:pt x="0" y="0"/>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3" name="Freeform 149"/>
              <p:cNvSpPr>
                <a:spLocks/>
              </p:cNvSpPr>
              <p:nvPr/>
            </p:nvSpPr>
            <p:spPr bwMode="auto">
              <a:xfrm>
                <a:off x="2704" y="1653"/>
                <a:ext cx="122" cy="587"/>
              </a:xfrm>
              <a:custGeom>
                <a:avLst/>
                <a:gdLst>
                  <a:gd name="T0" fmla="*/ 695 w 49"/>
                  <a:gd name="T1" fmla="*/ 4178 h 220"/>
                  <a:gd name="T2" fmla="*/ 341 w 49"/>
                  <a:gd name="T3" fmla="*/ 1502 h 220"/>
                  <a:gd name="T4" fmla="*/ 0 w 49"/>
                  <a:gd name="T5" fmla="*/ 0 h 220"/>
                  <a:gd name="T6" fmla="*/ 261 w 49"/>
                  <a:gd name="T7" fmla="*/ 1822 h 220"/>
                  <a:gd name="T8" fmla="*/ 695 w 49"/>
                  <a:gd name="T9" fmla="*/ 4178 h 2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9" h="220">
                    <a:moveTo>
                      <a:pt x="45" y="220"/>
                    </a:moveTo>
                    <a:cubicBezTo>
                      <a:pt x="46" y="170"/>
                      <a:pt x="34" y="120"/>
                      <a:pt x="22" y="79"/>
                    </a:cubicBezTo>
                    <a:cubicBezTo>
                      <a:pt x="13" y="49"/>
                      <a:pt x="2" y="25"/>
                      <a:pt x="0" y="0"/>
                    </a:cubicBezTo>
                    <a:cubicBezTo>
                      <a:pt x="0" y="32"/>
                      <a:pt x="9" y="68"/>
                      <a:pt x="17" y="96"/>
                    </a:cubicBezTo>
                    <a:cubicBezTo>
                      <a:pt x="24" y="123"/>
                      <a:pt x="49" y="199"/>
                      <a:pt x="45" y="220"/>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4" name="Freeform 150"/>
              <p:cNvSpPr>
                <a:spLocks/>
              </p:cNvSpPr>
              <p:nvPr/>
            </p:nvSpPr>
            <p:spPr bwMode="auto">
              <a:xfrm>
                <a:off x="2619" y="2104"/>
                <a:ext cx="217" cy="197"/>
              </a:xfrm>
              <a:custGeom>
                <a:avLst/>
                <a:gdLst>
                  <a:gd name="T0" fmla="*/ 187 w 87"/>
                  <a:gd name="T1" fmla="*/ 1113 h 74"/>
                  <a:gd name="T2" fmla="*/ 1182 w 87"/>
                  <a:gd name="T3" fmla="*/ 0 h 74"/>
                  <a:gd name="T4" fmla="*/ 1087 w 87"/>
                  <a:gd name="T5" fmla="*/ 1318 h 74"/>
                  <a:gd name="T6" fmla="*/ 728 w 87"/>
                  <a:gd name="T7" fmla="*/ 1262 h 74"/>
                  <a:gd name="T8" fmla="*/ 0 w 87"/>
                  <a:gd name="T9" fmla="*/ 1249 h 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 h="74">
                    <a:moveTo>
                      <a:pt x="12" y="59"/>
                    </a:moveTo>
                    <a:cubicBezTo>
                      <a:pt x="45" y="70"/>
                      <a:pt x="77" y="31"/>
                      <a:pt x="76" y="0"/>
                    </a:cubicBezTo>
                    <a:cubicBezTo>
                      <a:pt x="75" y="16"/>
                      <a:pt x="87" y="62"/>
                      <a:pt x="70" y="70"/>
                    </a:cubicBezTo>
                    <a:cubicBezTo>
                      <a:pt x="62" y="74"/>
                      <a:pt x="54" y="69"/>
                      <a:pt x="47" y="67"/>
                    </a:cubicBezTo>
                    <a:cubicBezTo>
                      <a:pt x="31" y="64"/>
                      <a:pt x="16" y="67"/>
                      <a:pt x="0" y="66"/>
                    </a:cubicBezTo>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5" name="Freeform 151"/>
              <p:cNvSpPr>
                <a:spLocks/>
              </p:cNvSpPr>
              <p:nvPr/>
            </p:nvSpPr>
            <p:spPr bwMode="auto">
              <a:xfrm>
                <a:off x="1941" y="2915"/>
                <a:ext cx="245" cy="88"/>
              </a:xfrm>
              <a:custGeom>
                <a:avLst/>
                <a:gdLst>
                  <a:gd name="T0" fmla="*/ 20 w 98"/>
                  <a:gd name="T1" fmla="*/ 136 h 33"/>
                  <a:gd name="T2" fmla="*/ 533 w 98"/>
                  <a:gd name="T3" fmla="*/ 477 h 33"/>
                  <a:gd name="T4" fmla="*/ 1533 w 98"/>
                  <a:gd name="T5" fmla="*/ 136 h 33"/>
                  <a:gd name="T6" fmla="*/ 1113 w 98"/>
                  <a:gd name="T7" fmla="*/ 149 h 33"/>
                  <a:gd name="T8" fmla="*/ 688 w 98"/>
                  <a:gd name="T9" fmla="*/ 149 h 33"/>
                  <a:gd name="T10" fmla="*/ 408 w 98"/>
                  <a:gd name="T11" fmla="*/ 376 h 33"/>
                  <a:gd name="T12" fmla="*/ 50 w 98"/>
                  <a:gd name="T13" fmla="*/ 149 h 3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8" h="33">
                    <a:moveTo>
                      <a:pt x="1" y="7"/>
                    </a:moveTo>
                    <a:cubicBezTo>
                      <a:pt x="0" y="33"/>
                      <a:pt x="13" y="33"/>
                      <a:pt x="34" y="25"/>
                    </a:cubicBezTo>
                    <a:cubicBezTo>
                      <a:pt x="53" y="18"/>
                      <a:pt x="78" y="6"/>
                      <a:pt x="98" y="7"/>
                    </a:cubicBezTo>
                    <a:cubicBezTo>
                      <a:pt x="89" y="1"/>
                      <a:pt x="81" y="7"/>
                      <a:pt x="71" y="8"/>
                    </a:cubicBezTo>
                    <a:cubicBezTo>
                      <a:pt x="58" y="9"/>
                      <a:pt x="54" y="0"/>
                      <a:pt x="44" y="8"/>
                    </a:cubicBezTo>
                    <a:cubicBezTo>
                      <a:pt x="37" y="13"/>
                      <a:pt x="36" y="19"/>
                      <a:pt x="26" y="20"/>
                    </a:cubicBezTo>
                    <a:cubicBezTo>
                      <a:pt x="14" y="22"/>
                      <a:pt x="11" y="13"/>
                      <a:pt x="3" y="8"/>
                    </a:cubicBezTo>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6" name="Freeform 152"/>
              <p:cNvSpPr>
                <a:spLocks/>
              </p:cNvSpPr>
              <p:nvPr/>
            </p:nvSpPr>
            <p:spPr bwMode="auto">
              <a:xfrm>
                <a:off x="3339" y="1424"/>
                <a:ext cx="510" cy="1456"/>
              </a:xfrm>
              <a:custGeom>
                <a:avLst/>
                <a:gdLst>
                  <a:gd name="T0" fmla="*/ 175 w 204"/>
                  <a:gd name="T1" fmla="*/ 0 h 546"/>
                  <a:gd name="T2" fmla="*/ 2613 w 204"/>
                  <a:gd name="T3" fmla="*/ 4003 h 546"/>
                  <a:gd name="T4" fmla="*/ 2270 w 204"/>
                  <a:gd name="T5" fmla="*/ 8725 h 546"/>
                  <a:gd name="T6" fmla="*/ 0 w 204"/>
                  <a:gd name="T7" fmla="*/ 10296 h 546"/>
                  <a:gd name="T8" fmla="*/ 2363 w 204"/>
                  <a:gd name="T9" fmla="*/ 6805 h 546"/>
                  <a:gd name="T10" fmla="*/ 175 w 204"/>
                  <a:gd name="T11" fmla="*/ 0 h 5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4" h="546">
                    <a:moveTo>
                      <a:pt x="11" y="0"/>
                    </a:moveTo>
                    <a:cubicBezTo>
                      <a:pt x="43" y="26"/>
                      <a:pt x="129" y="108"/>
                      <a:pt x="167" y="211"/>
                    </a:cubicBezTo>
                    <a:cubicBezTo>
                      <a:pt x="204" y="314"/>
                      <a:pt x="193" y="388"/>
                      <a:pt x="145" y="460"/>
                    </a:cubicBezTo>
                    <a:cubicBezTo>
                      <a:pt x="97" y="532"/>
                      <a:pt x="32" y="546"/>
                      <a:pt x="0" y="543"/>
                    </a:cubicBezTo>
                    <a:cubicBezTo>
                      <a:pt x="31" y="534"/>
                      <a:pt x="128" y="502"/>
                      <a:pt x="151" y="359"/>
                    </a:cubicBezTo>
                    <a:cubicBezTo>
                      <a:pt x="173" y="216"/>
                      <a:pt x="80" y="56"/>
                      <a:pt x="11" y="0"/>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7" name="Freeform 153"/>
              <p:cNvSpPr>
                <a:spLocks/>
              </p:cNvSpPr>
              <p:nvPr/>
            </p:nvSpPr>
            <p:spPr bwMode="auto">
              <a:xfrm>
                <a:off x="3476" y="2480"/>
                <a:ext cx="363" cy="573"/>
              </a:xfrm>
              <a:custGeom>
                <a:avLst/>
                <a:gdLst>
                  <a:gd name="T0" fmla="*/ 2276 w 145"/>
                  <a:gd name="T1" fmla="*/ 0 h 215"/>
                  <a:gd name="T2" fmla="*/ 1963 w 145"/>
                  <a:gd name="T3" fmla="*/ 3899 h 215"/>
                  <a:gd name="T4" fmla="*/ 0 w 145"/>
                  <a:gd name="T5" fmla="*/ 3217 h 215"/>
                  <a:gd name="T6" fmla="*/ 1785 w 145"/>
                  <a:gd name="T7" fmla="*/ 3068 h 215"/>
                  <a:gd name="T8" fmla="*/ 2276 w 145"/>
                  <a:gd name="T9" fmla="*/ 0 h 2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5" h="215">
                    <a:moveTo>
                      <a:pt x="145" y="0"/>
                    </a:moveTo>
                    <a:cubicBezTo>
                      <a:pt x="145" y="46"/>
                      <a:pt x="140" y="196"/>
                      <a:pt x="125" y="206"/>
                    </a:cubicBezTo>
                    <a:cubicBezTo>
                      <a:pt x="110" y="215"/>
                      <a:pt x="24" y="180"/>
                      <a:pt x="0" y="170"/>
                    </a:cubicBezTo>
                    <a:cubicBezTo>
                      <a:pt x="37" y="178"/>
                      <a:pt x="96" y="188"/>
                      <a:pt x="114" y="162"/>
                    </a:cubicBezTo>
                    <a:cubicBezTo>
                      <a:pt x="133" y="135"/>
                      <a:pt x="145" y="19"/>
                      <a:pt x="145" y="0"/>
                    </a:cubicBezTo>
                    <a:close/>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8" name="Freeform 154"/>
              <p:cNvSpPr>
                <a:spLocks/>
              </p:cNvSpPr>
              <p:nvPr/>
            </p:nvSpPr>
            <p:spPr bwMode="auto">
              <a:xfrm>
                <a:off x="2446" y="1915"/>
                <a:ext cx="363" cy="362"/>
              </a:xfrm>
              <a:custGeom>
                <a:avLst/>
                <a:gdLst>
                  <a:gd name="T0" fmla="*/ 0 w 145"/>
                  <a:gd name="T1" fmla="*/ 2247 h 136"/>
                  <a:gd name="T2" fmla="*/ 1692 w 145"/>
                  <a:gd name="T3" fmla="*/ 1701 h 136"/>
                  <a:gd name="T4" fmla="*/ 1913 w 145"/>
                  <a:gd name="T5" fmla="*/ 0 h 136"/>
                  <a:gd name="T6" fmla="*/ 2130 w 145"/>
                  <a:gd name="T7" fmla="*/ 588 h 136"/>
                  <a:gd name="T8" fmla="*/ 2276 w 145"/>
                  <a:gd name="T9" fmla="*/ 1791 h 136"/>
                  <a:gd name="T10" fmla="*/ 2130 w 145"/>
                  <a:gd name="T11" fmla="*/ 2417 h 136"/>
                  <a:gd name="T12" fmla="*/ 1522 w 145"/>
                  <a:gd name="T13" fmla="*/ 2566 h 1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5" h="136">
                    <a:moveTo>
                      <a:pt x="0" y="119"/>
                    </a:moveTo>
                    <a:cubicBezTo>
                      <a:pt x="28" y="123"/>
                      <a:pt x="80" y="124"/>
                      <a:pt x="108" y="90"/>
                    </a:cubicBezTo>
                    <a:cubicBezTo>
                      <a:pt x="136" y="55"/>
                      <a:pt x="125" y="15"/>
                      <a:pt x="122" y="0"/>
                    </a:cubicBezTo>
                    <a:cubicBezTo>
                      <a:pt x="136" y="31"/>
                      <a:pt x="136" y="31"/>
                      <a:pt x="136" y="31"/>
                    </a:cubicBezTo>
                    <a:cubicBezTo>
                      <a:pt x="145" y="95"/>
                      <a:pt x="145" y="95"/>
                      <a:pt x="145" y="95"/>
                    </a:cubicBezTo>
                    <a:cubicBezTo>
                      <a:pt x="136" y="128"/>
                      <a:pt x="136" y="128"/>
                      <a:pt x="136" y="128"/>
                    </a:cubicBezTo>
                    <a:cubicBezTo>
                      <a:pt x="97" y="136"/>
                      <a:pt x="97" y="136"/>
                      <a:pt x="97" y="136"/>
                    </a:cubicBezTo>
                  </a:path>
                </a:pathLst>
              </a:custGeom>
              <a:solidFill>
                <a:srgbClr val="D7AA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9" name="Freeform 155"/>
              <p:cNvSpPr>
                <a:spLocks/>
              </p:cNvSpPr>
              <p:nvPr/>
            </p:nvSpPr>
            <p:spPr bwMode="auto">
              <a:xfrm>
                <a:off x="3061" y="2376"/>
                <a:ext cx="153" cy="440"/>
              </a:xfrm>
              <a:custGeom>
                <a:avLst/>
                <a:gdLst>
                  <a:gd name="T0" fmla="*/ 20 w 61"/>
                  <a:gd name="T1" fmla="*/ 56 h 165"/>
                  <a:gd name="T2" fmla="*/ 755 w 61"/>
                  <a:gd name="T3" fmla="*/ 1459 h 165"/>
                  <a:gd name="T4" fmla="*/ 850 w 61"/>
                  <a:gd name="T5" fmla="*/ 3128 h 165"/>
                  <a:gd name="T6" fmla="*/ 900 w 61"/>
                  <a:gd name="T7" fmla="*/ 2125 h 165"/>
                  <a:gd name="T8" fmla="*/ 900 w 61"/>
                  <a:gd name="T9" fmla="*/ 1251 h 165"/>
                  <a:gd name="T10" fmla="*/ 0 w 61"/>
                  <a:gd name="T11" fmla="*/ 0 h 1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1" h="165">
                    <a:moveTo>
                      <a:pt x="1" y="3"/>
                    </a:moveTo>
                    <a:cubicBezTo>
                      <a:pt x="25" y="17"/>
                      <a:pt x="49" y="46"/>
                      <a:pt x="48" y="77"/>
                    </a:cubicBezTo>
                    <a:cubicBezTo>
                      <a:pt x="48" y="106"/>
                      <a:pt x="34" y="140"/>
                      <a:pt x="54" y="165"/>
                    </a:cubicBezTo>
                    <a:cubicBezTo>
                      <a:pt x="45" y="151"/>
                      <a:pt x="53" y="128"/>
                      <a:pt x="57" y="112"/>
                    </a:cubicBezTo>
                    <a:cubicBezTo>
                      <a:pt x="60" y="98"/>
                      <a:pt x="61" y="80"/>
                      <a:pt x="57" y="66"/>
                    </a:cubicBezTo>
                    <a:cubicBezTo>
                      <a:pt x="50" y="38"/>
                      <a:pt x="21" y="15"/>
                      <a:pt x="0" y="0"/>
                    </a:cubicBezTo>
                  </a:path>
                </a:pathLst>
              </a:custGeom>
              <a:solidFill>
                <a:srgbClr val="C686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70" name="Freeform 156"/>
              <p:cNvSpPr>
                <a:spLocks/>
              </p:cNvSpPr>
              <p:nvPr/>
            </p:nvSpPr>
            <p:spPr bwMode="auto">
              <a:xfrm>
                <a:off x="3539" y="2992"/>
                <a:ext cx="227" cy="91"/>
              </a:xfrm>
              <a:custGeom>
                <a:avLst/>
                <a:gdLst>
                  <a:gd name="T0" fmla="*/ 0 w 91"/>
                  <a:gd name="T1" fmla="*/ 0 h 34"/>
                  <a:gd name="T2" fmla="*/ 808 w 91"/>
                  <a:gd name="T3" fmla="*/ 343 h 34"/>
                  <a:gd name="T4" fmla="*/ 1412 w 91"/>
                  <a:gd name="T5" fmla="*/ 538 h 34"/>
                  <a:gd name="T6" fmla="*/ 808 w 91"/>
                  <a:gd name="T7" fmla="*/ 632 h 34"/>
                  <a:gd name="T8" fmla="*/ 92 w 91"/>
                  <a:gd name="T9" fmla="*/ 517 h 34"/>
                  <a:gd name="T10" fmla="*/ 479 w 91"/>
                  <a:gd name="T11" fmla="*/ 444 h 34"/>
                  <a:gd name="T12" fmla="*/ 262 w 91"/>
                  <a:gd name="T13" fmla="*/ 137 h 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1" h="34">
                    <a:moveTo>
                      <a:pt x="0" y="0"/>
                    </a:moveTo>
                    <a:cubicBezTo>
                      <a:pt x="17" y="4"/>
                      <a:pt x="34" y="12"/>
                      <a:pt x="52" y="18"/>
                    </a:cubicBezTo>
                    <a:cubicBezTo>
                      <a:pt x="62" y="21"/>
                      <a:pt x="83" y="21"/>
                      <a:pt x="91" y="28"/>
                    </a:cubicBezTo>
                    <a:cubicBezTo>
                      <a:pt x="79" y="34"/>
                      <a:pt x="64" y="33"/>
                      <a:pt x="52" y="33"/>
                    </a:cubicBezTo>
                    <a:cubicBezTo>
                      <a:pt x="37" y="32"/>
                      <a:pt x="20" y="32"/>
                      <a:pt x="6" y="27"/>
                    </a:cubicBezTo>
                    <a:cubicBezTo>
                      <a:pt x="13" y="27"/>
                      <a:pt x="27" y="30"/>
                      <a:pt x="31" y="23"/>
                    </a:cubicBezTo>
                    <a:cubicBezTo>
                      <a:pt x="35" y="14"/>
                      <a:pt x="23" y="10"/>
                      <a:pt x="17" y="7"/>
                    </a:cubicBezTo>
                  </a:path>
                </a:pathLst>
              </a:custGeom>
              <a:solidFill>
                <a:srgbClr val="C686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71" name="Freeform 157"/>
              <p:cNvSpPr>
                <a:spLocks/>
              </p:cNvSpPr>
              <p:nvPr/>
            </p:nvSpPr>
            <p:spPr bwMode="auto">
              <a:xfrm>
                <a:off x="2013" y="2949"/>
                <a:ext cx="191" cy="83"/>
              </a:xfrm>
              <a:custGeom>
                <a:avLst/>
                <a:gdLst>
                  <a:gd name="T0" fmla="*/ 0 w 76"/>
                  <a:gd name="T1" fmla="*/ 479 h 31"/>
                  <a:gd name="T2" fmla="*/ 568 w 76"/>
                  <a:gd name="T3" fmla="*/ 230 h 31"/>
                  <a:gd name="T4" fmla="*/ 1206 w 76"/>
                  <a:gd name="T5" fmla="*/ 56 h 31"/>
                  <a:gd name="T6" fmla="*/ 985 w 76"/>
                  <a:gd name="T7" fmla="*/ 402 h 31"/>
                  <a:gd name="T8" fmla="*/ 96 w 76"/>
                  <a:gd name="T9" fmla="*/ 479 h 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 h="31">
                    <a:moveTo>
                      <a:pt x="0" y="25"/>
                    </a:moveTo>
                    <a:cubicBezTo>
                      <a:pt x="10" y="24"/>
                      <a:pt x="25" y="15"/>
                      <a:pt x="36" y="12"/>
                    </a:cubicBezTo>
                    <a:cubicBezTo>
                      <a:pt x="46" y="9"/>
                      <a:pt x="67" y="0"/>
                      <a:pt x="76" y="3"/>
                    </a:cubicBezTo>
                    <a:cubicBezTo>
                      <a:pt x="70" y="6"/>
                      <a:pt x="44" y="14"/>
                      <a:pt x="62" y="21"/>
                    </a:cubicBezTo>
                    <a:cubicBezTo>
                      <a:pt x="57" y="27"/>
                      <a:pt x="9" y="31"/>
                      <a:pt x="6" y="25"/>
                    </a:cubicBezTo>
                  </a:path>
                </a:pathLst>
              </a:custGeom>
              <a:solidFill>
                <a:srgbClr val="C686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72" name="Freeform 158"/>
              <p:cNvSpPr>
                <a:spLocks/>
              </p:cNvSpPr>
              <p:nvPr/>
            </p:nvSpPr>
            <p:spPr bwMode="auto">
              <a:xfrm>
                <a:off x="2656" y="2752"/>
                <a:ext cx="73" cy="171"/>
              </a:xfrm>
              <a:custGeom>
                <a:avLst/>
                <a:gdLst>
                  <a:gd name="T0" fmla="*/ 0 w 29"/>
                  <a:gd name="T1" fmla="*/ 492 h 64"/>
                  <a:gd name="T2" fmla="*/ 443 w 29"/>
                  <a:gd name="T3" fmla="*/ 0 h 64"/>
                  <a:gd name="T4" fmla="*/ 400 w 29"/>
                  <a:gd name="T5" fmla="*/ 492 h 64"/>
                  <a:gd name="T6" fmla="*/ 83 w 29"/>
                  <a:gd name="T7" fmla="*/ 1221 h 64"/>
                  <a:gd name="T8" fmla="*/ 242 w 29"/>
                  <a:gd name="T9" fmla="*/ 615 h 64"/>
                  <a:gd name="T10" fmla="*/ 33 w 29"/>
                  <a:gd name="T11" fmla="*/ 513 h 6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 h="64">
                    <a:moveTo>
                      <a:pt x="0" y="26"/>
                    </a:moveTo>
                    <a:cubicBezTo>
                      <a:pt x="10" y="18"/>
                      <a:pt x="19" y="8"/>
                      <a:pt x="28" y="0"/>
                    </a:cubicBezTo>
                    <a:cubicBezTo>
                      <a:pt x="29" y="9"/>
                      <a:pt x="28" y="17"/>
                      <a:pt x="25" y="26"/>
                    </a:cubicBezTo>
                    <a:cubicBezTo>
                      <a:pt x="21" y="37"/>
                      <a:pt x="14" y="56"/>
                      <a:pt x="5" y="64"/>
                    </a:cubicBezTo>
                    <a:cubicBezTo>
                      <a:pt x="9" y="54"/>
                      <a:pt x="14" y="43"/>
                      <a:pt x="15" y="32"/>
                    </a:cubicBezTo>
                    <a:cubicBezTo>
                      <a:pt x="16" y="25"/>
                      <a:pt x="9" y="14"/>
                      <a:pt x="2" y="27"/>
                    </a:cubicBezTo>
                  </a:path>
                </a:pathLst>
              </a:custGeom>
              <a:solidFill>
                <a:srgbClr val="C686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73" name="Freeform 159"/>
              <p:cNvSpPr>
                <a:spLocks/>
              </p:cNvSpPr>
              <p:nvPr/>
            </p:nvSpPr>
            <p:spPr bwMode="auto">
              <a:xfrm>
                <a:off x="1876" y="1325"/>
                <a:ext cx="968" cy="1750"/>
              </a:xfrm>
              <a:custGeom>
                <a:avLst/>
                <a:gdLst>
                  <a:gd name="T0" fmla="*/ 4567 w 387"/>
                  <a:gd name="T1" fmla="*/ 115 h 656"/>
                  <a:gd name="T2" fmla="*/ 5493 w 387"/>
                  <a:gd name="T3" fmla="*/ 3359 h 656"/>
                  <a:gd name="T4" fmla="*/ 5993 w 387"/>
                  <a:gd name="T5" fmla="*/ 6456 h 656"/>
                  <a:gd name="T6" fmla="*/ 5963 w 387"/>
                  <a:gd name="T7" fmla="*/ 7080 h 656"/>
                  <a:gd name="T8" fmla="*/ 5775 w 387"/>
                  <a:gd name="T9" fmla="*/ 9345 h 656"/>
                  <a:gd name="T10" fmla="*/ 2804 w 387"/>
                  <a:gd name="T11" fmla="*/ 11428 h 656"/>
                  <a:gd name="T12" fmla="*/ 2376 w 387"/>
                  <a:gd name="T13" fmla="*/ 11466 h 656"/>
                  <a:gd name="T14" fmla="*/ 2284 w 387"/>
                  <a:gd name="T15" fmla="*/ 11450 h 656"/>
                  <a:gd name="T16" fmla="*/ 2209 w 387"/>
                  <a:gd name="T17" fmla="*/ 11487 h 656"/>
                  <a:gd name="T18" fmla="*/ 333 w 387"/>
                  <a:gd name="T19" fmla="*/ 11770 h 656"/>
                  <a:gd name="T20" fmla="*/ 363 w 387"/>
                  <a:gd name="T21" fmla="*/ 6875 h 656"/>
                  <a:gd name="T22" fmla="*/ 425 w 387"/>
                  <a:gd name="T23" fmla="*/ 6704 h 656"/>
                  <a:gd name="T24" fmla="*/ 688 w 387"/>
                  <a:gd name="T25" fmla="*/ 5295 h 656"/>
                  <a:gd name="T26" fmla="*/ 1063 w 387"/>
                  <a:gd name="T27" fmla="*/ 4028 h 656"/>
                  <a:gd name="T28" fmla="*/ 2709 w 387"/>
                  <a:gd name="T29" fmla="*/ 1403 h 656"/>
                  <a:gd name="T30" fmla="*/ 4567 w 387"/>
                  <a:gd name="T31" fmla="*/ 115 h 6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87" h="656">
                    <a:moveTo>
                      <a:pt x="292" y="6"/>
                    </a:moveTo>
                    <a:cubicBezTo>
                      <a:pt x="335" y="13"/>
                      <a:pt x="376" y="67"/>
                      <a:pt x="351" y="177"/>
                    </a:cubicBezTo>
                    <a:cubicBezTo>
                      <a:pt x="369" y="222"/>
                      <a:pt x="385" y="289"/>
                      <a:pt x="383" y="340"/>
                    </a:cubicBezTo>
                    <a:cubicBezTo>
                      <a:pt x="382" y="363"/>
                      <a:pt x="381" y="373"/>
                      <a:pt x="381" y="373"/>
                    </a:cubicBezTo>
                    <a:cubicBezTo>
                      <a:pt x="385" y="402"/>
                      <a:pt x="387" y="463"/>
                      <a:pt x="369" y="492"/>
                    </a:cubicBezTo>
                    <a:cubicBezTo>
                      <a:pt x="352" y="522"/>
                      <a:pt x="301" y="595"/>
                      <a:pt x="179" y="602"/>
                    </a:cubicBezTo>
                    <a:cubicBezTo>
                      <a:pt x="169" y="602"/>
                      <a:pt x="161" y="603"/>
                      <a:pt x="152" y="604"/>
                    </a:cubicBezTo>
                    <a:cubicBezTo>
                      <a:pt x="150" y="604"/>
                      <a:pt x="148" y="603"/>
                      <a:pt x="146" y="603"/>
                    </a:cubicBezTo>
                    <a:cubicBezTo>
                      <a:pt x="144" y="603"/>
                      <a:pt x="143" y="605"/>
                      <a:pt x="141" y="605"/>
                    </a:cubicBezTo>
                    <a:cubicBezTo>
                      <a:pt x="50" y="619"/>
                      <a:pt x="29" y="656"/>
                      <a:pt x="21" y="620"/>
                    </a:cubicBezTo>
                    <a:cubicBezTo>
                      <a:pt x="12" y="580"/>
                      <a:pt x="0" y="411"/>
                      <a:pt x="23" y="362"/>
                    </a:cubicBezTo>
                    <a:cubicBezTo>
                      <a:pt x="25" y="358"/>
                      <a:pt x="27" y="353"/>
                      <a:pt x="27" y="353"/>
                    </a:cubicBezTo>
                    <a:cubicBezTo>
                      <a:pt x="28" y="338"/>
                      <a:pt x="34" y="286"/>
                      <a:pt x="44" y="279"/>
                    </a:cubicBezTo>
                    <a:cubicBezTo>
                      <a:pt x="45" y="266"/>
                      <a:pt x="51" y="244"/>
                      <a:pt x="68" y="212"/>
                    </a:cubicBezTo>
                    <a:cubicBezTo>
                      <a:pt x="86" y="179"/>
                      <a:pt x="126" y="118"/>
                      <a:pt x="173" y="74"/>
                    </a:cubicBezTo>
                    <a:cubicBezTo>
                      <a:pt x="220" y="29"/>
                      <a:pt x="250" y="0"/>
                      <a:pt x="292" y="6"/>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4" name="Freeform 160"/>
              <p:cNvSpPr>
                <a:spLocks/>
              </p:cNvSpPr>
              <p:nvPr/>
            </p:nvSpPr>
            <p:spPr bwMode="auto">
              <a:xfrm>
                <a:off x="2704" y="1608"/>
                <a:ext cx="50" cy="192"/>
              </a:xfrm>
              <a:custGeom>
                <a:avLst/>
                <a:gdLst>
                  <a:gd name="T0" fmla="*/ 63 w 20"/>
                  <a:gd name="T1" fmla="*/ 0 h 72"/>
                  <a:gd name="T2" fmla="*/ 313 w 20"/>
                  <a:gd name="T3" fmla="*/ 1365 h 72"/>
                  <a:gd name="T4" fmla="*/ 0 60000 65536"/>
                  <a:gd name="T5" fmla="*/ 0 60000 65536"/>
                </a:gdLst>
                <a:ahLst/>
                <a:cxnLst>
                  <a:cxn ang="T4">
                    <a:pos x="T0" y="T1"/>
                  </a:cxn>
                  <a:cxn ang="T5">
                    <a:pos x="T2" y="T3"/>
                  </a:cxn>
                </a:cxnLst>
                <a:rect l="0" t="0" r="r" b="b"/>
                <a:pathLst>
                  <a:path w="20" h="72">
                    <a:moveTo>
                      <a:pt x="4" y="0"/>
                    </a:moveTo>
                    <a:cubicBezTo>
                      <a:pt x="0" y="15"/>
                      <a:pt x="12" y="48"/>
                      <a:pt x="20" y="72"/>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5" name="Freeform 161"/>
              <p:cNvSpPr>
                <a:spLocks/>
              </p:cNvSpPr>
              <p:nvPr/>
            </p:nvSpPr>
            <p:spPr bwMode="auto">
              <a:xfrm>
                <a:off x="1978" y="2069"/>
                <a:ext cx="851" cy="251"/>
              </a:xfrm>
              <a:custGeom>
                <a:avLst/>
                <a:gdLst>
                  <a:gd name="T0" fmla="*/ 50 w 340"/>
                  <a:gd name="T1" fmla="*/ 0 h 94"/>
                  <a:gd name="T2" fmla="*/ 721 w 340"/>
                  <a:gd name="T3" fmla="*/ 662 h 94"/>
                  <a:gd name="T4" fmla="*/ 1930 w 340"/>
                  <a:gd name="T5" fmla="*/ 1162 h 94"/>
                  <a:gd name="T6" fmla="*/ 4393 w 340"/>
                  <a:gd name="T7" fmla="*/ 1503 h 94"/>
                  <a:gd name="T8" fmla="*/ 5331 w 340"/>
                  <a:gd name="T9" fmla="*/ 1768 h 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0" h="94">
                    <a:moveTo>
                      <a:pt x="3" y="0"/>
                    </a:moveTo>
                    <a:cubicBezTo>
                      <a:pt x="0" y="9"/>
                      <a:pt x="18" y="25"/>
                      <a:pt x="46" y="35"/>
                    </a:cubicBezTo>
                    <a:cubicBezTo>
                      <a:pt x="73" y="46"/>
                      <a:pt x="94" y="52"/>
                      <a:pt x="123" y="61"/>
                    </a:cubicBezTo>
                    <a:cubicBezTo>
                      <a:pt x="173" y="76"/>
                      <a:pt x="228" y="74"/>
                      <a:pt x="280" y="79"/>
                    </a:cubicBezTo>
                    <a:cubicBezTo>
                      <a:pt x="301" y="81"/>
                      <a:pt x="334" y="94"/>
                      <a:pt x="340" y="93"/>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6" name="Freeform 162"/>
              <p:cNvSpPr>
                <a:spLocks/>
              </p:cNvSpPr>
              <p:nvPr/>
            </p:nvSpPr>
            <p:spPr bwMode="auto">
              <a:xfrm>
                <a:off x="1936" y="2267"/>
                <a:ext cx="308" cy="666"/>
              </a:xfrm>
              <a:custGeom>
                <a:avLst/>
                <a:gdLst>
                  <a:gd name="T0" fmla="*/ 50 w 123"/>
                  <a:gd name="T1" fmla="*/ 0 h 250"/>
                  <a:gd name="T2" fmla="*/ 583 w 123"/>
                  <a:gd name="T3" fmla="*/ 2989 h 250"/>
                  <a:gd name="T4" fmla="*/ 1931 w 123"/>
                  <a:gd name="T5" fmla="*/ 4726 h 250"/>
                  <a:gd name="T6" fmla="*/ 0 60000 65536"/>
                  <a:gd name="T7" fmla="*/ 0 60000 65536"/>
                  <a:gd name="T8" fmla="*/ 0 60000 65536"/>
                </a:gdLst>
                <a:ahLst/>
                <a:cxnLst>
                  <a:cxn ang="T6">
                    <a:pos x="T0" y="T1"/>
                  </a:cxn>
                  <a:cxn ang="T7">
                    <a:pos x="T2" y="T3"/>
                  </a:cxn>
                  <a:cxn ang="T8">
                    <a:pos x="T4" y="T5"/>
                  </a:cxn>
                </a:cxnLst>
                <a:rect l="0" t="0" r="r" b="b"/>
                <a:pathLst>
                  <a:path w="123" h="250">
                    <a:moveTo>
                      <a:pt x="3" y="0"/>
                    </a:moveTo>
                    <a:cubicBezTo>
                      <a:pt x="0" y="28"/>
                      <a:pt x="7" y="97"/>
                      <a:pt x="37" y="158"/>
                    </a:cubicBezTo>
                    <a:cubicBezTo>
                      <a:pt x="67" y="218"/>
                      <a:pt x="108" y="247"/>
                      <a:pt x="123" y="250"/>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7" name="Freeform 163"/>
              <p:cNvSpPr>
                <a:spLocks/>
              </p:cNvSpPr>
              <p:nvPr/>
            </p:nvSpPr>
            <p:spPr bwMode="auto">
              <a:xfrm>
                <a:off x="2931" y="1243"/>
                <a:ext cx="923" cy="1837"/>
              </a:xfrm>
              <a:custGeom>
                <a:avLst/>
                <a:gdLst>
                  <a:gd name="T0" fmla="*/ 1176 w 369"/>
                  <a:gd name="T1" fmla="*/ 776 h 689"/>
                  <a:gd name="T2" fmla="*/ 583 w 369"/>
                  <a:gd name="T3" fmla="*/ 3695 h 689"/>
                  <a:gd name="T4" fmla="*/ 188 w 369"/>
                  <a:gd name="T5" fmla="*/ 6276 h 689"/>
                  <a:gd name="T6" fmla="*/ 708 w 369"/>
                  <a:gd name="T7" fmla="*/ 7825 h 689"/>
                  <a:gd name="T8" fmla="*/ 1813 w 369"/>
                  <a:gd name="T9" fmla="*/ 9625 h 689"/>
                  <a:gd name="T10" fmla="*/ 1801 w 369"/>
                  <a:gd name="T11" fmla="*/ 11409 h 689"/>
                  <a:gd name="T12" fmla="*/ 2679 w 369"/>
                  <a:gd name="T13" fmla="*/ 11771 h 689"/>
                  <a:gd name="T14" fmla="*/ 3492 w 369"/>
                  <a:gd name="T15" fmla="*/ 12184 h 689"/>
                  <a:gd name="T16" fmla="*/ 5525 w 369"/>
                  <a:gd name="T17" fmla="*/ 12910 h 689"/>
                  <a:gd name="T18" fmla="*/ 5776 w 369"/>
                  <a:gd name="T19" fmla="*/ 9156 h 689"/>
                  <a:gd name="T20" fmla="*/ 5651 w 369"/>
                  <a:gd name="T21" fmla="*/ 7919 h 689"/>
                  <a:gd name="T22" fmla="*/ 5663 w 369"/>
                  <a:gd name="T23" fmla="*/ 7735 h 689"/>
                  <a:gd name="T24" fmla="*/ 4850 w 369"/>
                  <a:gd name="T25" fmla="*/ 4151 h 689"/>
                  <a:gd name="T26" fmla="*/ 1176 w 369"/>
                  <a:gd name="T27" fmla="*/ 776 h 6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69" h="689">
                    <a:moveTo>
                      <a:pt x="75" y="41"/>
                    </a:moveTo>
                    <a:cubicBezTo>
                      <a:pt x="50" y="55"/>
                      <a:pt x="25" y="79"/>
                      <a:pt x="37" y="195"/>
                    </a:cubicBezTo>
                    <a:cubicBezTo>
                      <a:pt x="29" y="204"/>
                      <a:pt x="0" y="262"/>
                      <a:pt x="12" y="331"/>
                    </a:cubicBezTo>
                    <a:cubicBezTo>
                      <a:pt x="23" y="401"/>
                      <a:pt x="45" y="413"/>
                      <a:pt x="45" y="413"/>
                    </a:cubicBezTo>
                    <a:cubicBezTo>
                      <a:pt x="70" y="438"/>
                      <a:pt x="114" y="466"/>
                      <a:pt x="116" y="508"/>
                    </a:cubicBezTo>
                    <a:cubicBezTo>
                      <a:pt x="119" y="551"/>
                      <a:pt x="94" y="577"/>
                      <a:pt x="115" y="602"/>
                    </a:cubicBezTo>
                    <a:cubicBezTo>
                      <a:pt x="136" y="627"/>
                      <a:pt x="160" y="622"/>
                      <a:pt x="171" y="621"/>
                    </a:cubicBezTo>
                    <a:cubicBezTo>
                      <a:pt x="176" y="629"/>
                      <a:pt x="177" y="627"/>
                      <a:pt x="223" y="643"/>
                    </a:cubicBezTo>
                    <a:cubicBezTo>
                      <a:pt x="270" y="659"/>
                      <a:pt x="341" y="689"/>
                      <a:pt x="353" y="681"/>
                    </a:cubicBezTo>
                    <a:cubicBezTo>
                      <a:pt x="365" y="673"/>
                      <a:pt x="369" y="523"/>
                      <a:pt x="369" y="483"/>
                    </a:cubicBezTo>
                    <a:cubicBezTo>
                      <a:pt x="369" y="443"/>
                      <a:pt x="365" y="418"/>
                      <a:pt x="361" y="418"/>
                    </a:cubicBezTo>
                    <a:cubicBezTo>
                      <a:pt x="361" y="416"/>
                      <a:pt x="362" y="411"/>
                      <a:pt x="362" y="408"/>
                    </a:cubicBezTo>
                    <a:cubicBezTo>
                      <a:pt x="362" y="367"/>
                      <a:pt x="357" y="296"/>
                      <a:pt x="310" y="219"/>
                    </a:cubicBezTo>
                    <a:cubicBezTo>
                      <a:pt x="261" y="137"/>
                      <a:pt x="158" y="0"/>
                      <a:pt x="75" y="41"/>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8" name="Freeform 164"/>
              <p:cNvSpPr>
                <a:spLocks/>
              </p:cNvSpPr>
              <p:nvPr/>
            </p:nvSpPr>
            <p:spPr bwMode="auto">
              <a:xfrm>
                <a:off x="3024" y="1616"/>
                <a:ext cx="62" cy="147"/>
              </a:xfrm>
              <a:custGeom>
                <a:avLst/>
                <a:gdLst>
                  <a:gd name="T0" fmla="*/ 382 w 25"/>
                  <a:gd name="T1" fmla="*/ 0 h 55"/>
                  <a:gd name="T2" fmla="*/ 0 w 25"/>
                  <a:gd name="T3" fmla="*/ 1050 h 55"/>
                  <a:gd name="T4" fmla="*/ 0 60000 65536"/>
                  <a:gd name="T5" fmla="*/ 0 60000 65536"/>
                </a:gdLst>
                <a:ahLst/>
                <a:cxnLst>
                  <a:cxn ang="T4">
                    <a:pos x="T0" y="T1"/>
                  </a:cxn>
                  <a:cxn ang="T5">
                    <a:pos x="T2" y="T3"/>
                  </a:cxn>
                </a:cxnLst>
                <a:rect l="0" t="0" r="r" b="b"/>
                <a:pathLst>
                  <a:path w="25" h="55">
                    <a:moveTo>
                      <a:pt x="25" y="0"/>
                    </a:moveTo>
                    <a:cubicBezTo>
                      <a:pt x="18" y="21"/>
                      <a:pt x="8" y="43"/>
                      <a:pt x="0" y="55"/>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9" name="Freeform 165"/>
              <p:cNvSpPr>
                <a:spLocks/>
              </p:cNvSpPr>
              <p:nvPr/>
            </p:nvSpPr>
            <p:spPr bwMode="auto">
              <a:xfrm>
                <a:off x="3359" y="2357"/>
                <a:ext cx="475" cy="547"/>
              </a:xfrm>
              <a:custGeom>
                <a:avLst/>
                <a:gdLst>
                  <a:gd name="T0" fmla="*/ 0 w 190"/>
                  <a:gd name="T1" fmla="*/ 3858 h 205"/>
                  <a:gd name="T2" fmla="*/ 2970 w 190"/>
                  <a:gd name="T3" fmla="*/ 0 h 205"/>
                  <a:gd name="T4" fmla="*/ 0 60000 65536"/>
                  <a:gd name="T5" fmla="*/ 0 60000 65536"/>
                </a:gdLst>
                <a:ahLst/>
                <a:cxnLst>
                  <a:cxn ang="T4">
                    <a:pos x="T0" y="T1"/>
                  </a:cxn>
                  <a:cxn ang="T5">
                    <a:pos x="T2" y="T3"/>
                  </a:cxn>
                </a:cxnLst>
                <a:rect l="0" t="0" r="r" b="b"/>
                <a:pathLst>
                  <a:path w="190" h="205">
                    <a:moveTo>
                      <a:pt x="0" y="203"/>
                    </a:moveTo>
                    <a:cubicBezTo>
                      <a:pt x="40" y="205"/>
                      <a:pt x="161" y="173"/>
                      <a:pt x="190" y="0"/>
                    </a:cubicBezTo>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0" name="Freeform 166"/>
              <p:cNvSpPr>
                <a:spLocks/>
              </p:cNvSpPr>
              <p:nvPr/>
            </p:nvSpPr>
            <p:spPr bwMode="auto">
              <a:xfrm>
                <a:off x="1961" y="2728"/>
                <a:ext cx="788" cy="315"/>
              </a:xfrm>
              <a:custGeom>
                <a:avLst/>
                <a:gdLst>
                  <a:gd name="T0" fmla="*/ 2271 w 315"/>
                  <a:gd name="T1" fmla="*/ 1447 h 118"/>
                  <a:gd name="T2" fmla="*/ 1846 w 315"/>
                  <a:gd name="T3" fmla="*/ 1482 h 118"/>
                  <a:gd name="T4" fmla="*/ 1751 w 315"/>
                  <a:gd name="T5" fmla="*/ 1468 h 118"/>
                  <a:gd name="T6" fmla="*/ 1676 w 315"/>
                  <a:gd name="T7" fmla="*/ 1503 h 118"/>
                  <a:gd name="T8" fmla="*/ 0 w 315"/>
                  <a:gd name="T9" fmla="*/ 2074 h 118"/>
                  <a:gd name="T10" fmla="*/ 3522 w 315"/>
                  <a:gd name="T11" fmla="*/ 1866 h 118"/>
                  <a:gd name="T12" fmla="*/ 4868 w 315"/>
                  <a:gd name="T13" fmla="*/ 0 h 118"/>
                  <a:gd name="T14" fmla="*/ 2271 w 315"/>
                  <a:gd name="T15" fmla="*/ 1447 h 1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5" h="118">
                    <a:moveTo>
                      <a:pt x="145" y="76"/>
                    </a:moveTo>
                    <a:cubicBezTo>
                      <a:pt x="135" y="76"/>
                      <a:pt x="127" y="77"/>
                      <a:pt x="118" y="78"/>
                    </a:cubicBezTo>
                    <a:cubicBezTo>
                      <a:pt x="116" y="78"/>
                      <a:pt x="114" y="77"/>
                      <a:pt x="112" y="77"/>
                    </a:cubicBezTo>
                    <a:cubicBezTo>
                      <a:pt x="110" y="77"/>
                      <a:pt x="109" y="79"/>
                      <a:pt x="107" y="79"/>
                    </a:cubicBezTo>
                    <a:cubicBezTo>
                      <a:pt x="45" y="89"/>
                      <a:pt x="15" y="109"/>
                      <a:pt x="0" y="109"/>
                    </a:cubicBezTo>
                    <a:cubicBezTo>
                      <a:pt x="27" y="118"/>
                      <a:pt x="138" y="108"/>
                      <a:pt x="225" y="98"/>
                    </a:cubicBezTo>
                    <a:cubicBezTo>
                      <a:pt x="315" y="88"/>
                      <a:pt x="307" y="23"/>
                      <a:pt x="311" y="0"/>
                    </a:cubicBezTo>
                    <a:cubicBezTo>
                      <a:pt x="283" y="32"/>
                      <a:pt x="232" y="71"/>
                      <a:pt x="145" y="76"/>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1" name="Freeform 167"/>
              <p:cNvSpPr>
                <a:spLocks/>
              </p:cNvSpPr>
              <p:nvPr/>
            </p:nvSpPr>
            <p:spPr bwMode="auto">
              <a:xfrm>
                <a:off x="3031" y="2352"/>
                <a:ext cx="783" cy="776"/>
              </a:xfrm>
              <a:custGeom>
                <a:avLst/>
                <a:gdLst>
                  <a:gd name="T0" fmla="*/ 2867 w 313"/>
                  <a:gd name="T1" fmla="*/ 4301 h 291"/>
                  <a:gd name="T2" fmla="*/ 2054 w 313"/>
                  <a:gd name="T3" fmla="*/ 3891 h 291"/>
                  <a:gd name="T4" fmla="*/ 1176 w 313"/>
                  <a:gd name="T5" fmla="*/ 3528 h 291"/>
                  <a:gd name="T6" fmla="*/ 1188 w 313"/>
                  <a:gd name="T7" fmla="*/ 1741 h 291"/>
                  <a:gd name="T8" fmla="*/ 113 w 313"/>
                  <a:gd name="T9" fmla="*/ 0 h 291"/>
                  <a:gd name="T10" fmla="*/ 238 w 313"/>
                  <a:gd name="T11" fmla="*/ 2125 h 291"/>
                  <a:gd name="T12" fmla="*/ 238 w 313"/>
                  <a:gd name="T13" fmla="*/ 3925 h 291"/>
                  <a:gd name="T14" fmla="*/ 1971 w 313"/>
                  <a:gd name="T15" fmla="*/ 4893 h 291"/>
                  <a:gd name="T16" fmla="*/ 4881 w 313"/>
                  <a:gd name="T17" fmla="*/ 5043 h 291"/>
                  <a:gd name="T18" fmla="*/ 4901 w 313"/>
                  <a:gd name="T19" fmla="*/ 5027 h 291"/>
                  <a:gd name="T20" fmla="*/ 2867 w 313"/>
                  <a:gd name="T21" fmla="*/ 4301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3" h="291">
                    <a:moveTo>
                      <a:pt x="183" y="227"/>
                    </a:moveTo>
                    <a:cubicBezTo>
                      <a:pt x="137" y="211"/>
                      <a:pt x="136" y="213"/>
                      <a:pt x="131" y="205"/>
                    </a:cubicBezTo>
                    <a:cubicBezTo>
                      <a:pt x="120" y="206"/>
                      <a:pt x="96" y="211"/>
                      <a:pt x="75" y="186"/>
                    </a:cubicBezTo>
                    <a:cubicBezTo>
                      <a:pt x="54" y="161"/>
                      <a:pt x="79" y="135"/>
                      <a:pt x="76" y="92"/>
                    </a:cubicBezTo>
                    <a:cubicBezTo>
                      <a:pt x="74" y="51"/>
                      <a:pt x="33" y="24"/>
                      <a:pt x="7" y="0"/>
                    </a:cubicBezTo>
                    <a:cubicBezTo>
                      <a:pt x="0" y="41"/>
                      <a:pt x="13" y="78"/>
                      <a:pt x="15" y="112"/>
                    </a:cubicBezTo>
                    <a:cubicBezTo>
                      <a:pt x="18" y="150"/>
                      <a:pt x="12" y="177"/>
                      <a:pt x="15" y="207"/>
                    </a:cubicBezTo>
                    <a:cubicBezTo>
                      <a:pt x="18" y="238"/>
                      <a:pt x="67" y="251"/>
                      <a:pt x="126" y="258"/>
                    </a:cubicBezTo>
                    <a:cubicBezTo>
                      <a:pt x="185" y="265"/>
                      <a:pt x="277" y="291"/>
                      <a:pt x="312" y="266"/>
                    </a:cubicBezTo>
                    <a:cubicBezTo>
                      <a:pt x="312" y="265"/>
                      <a:pt x="312" y="265"/>
                      <a:pt x="313" y="265"/>
                    </a:cubicBezTo>
                    <a:cubicBezTo>
                      <a:pt x="300" y="273"/>
                      <a:pt x="230" y="243"/>
                      <a:pt x="183" y="227"/>
                    </a:cubicBezTo>
                    <a:close/>
                  </a:path>
                </a:pathLst>
              </a:custGeom>
              <a:noFill/>
              <a:ln w="7938" cap="rnd">
                <a:solidFill>
                  <a:srgbClr val="33333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2" name="Freeform 168"/>
              <p:cNvSpPr>
                <a:spLocks/>
              </p:cNvSpPr>
              <p:nvPr/>
            </p:nvSpPr>
            <p:spPr bwMode="auto">
              <a:xfrm>
                <a:off x="2171" y="1888"/>
                <a:ext cx="35" cy="85"/>
              </a:xfrm>
              <a:custGeom>
                <a:avLst/>
                <a:gdLst>
                  <a:gd name="T0" fmla="*/ 0 w 14"/>
                  <a:gd name="T1" fmla="*/ 0 h 32"/>
                  <a:gd name="T2" fmla="*/ 220 w 14"/>
                  <a:gd name="T3" fmla="*/ 600 h 32"/>
                  <a:gd name="T4" fmla="*/ 0 60000 65536"/>
                  <a:gd name="T5" fmla="*/ 0 60000 65536"/>
                </a:gdLst>
                <a:ahLst/>
                <a:cxnLst>
                  <a:cxn ang="T4">
                    <a:pos x="T0" y="T1"/>
                  </a:cxn>
                  <a:cxn ang="T5">
                    <a:pos x="T2" y="T3"/>
                  </a:cxn>
                </a:cxnLst>
                <a:rect l="0" t="0" r="r" b="b"/>
                <a:pathLst>
                  <a:path w="14" h="32">
                    <a:moveTo>
                      <a:pt x="0" y="0"/>
                    </a:moveTo>
                    <a:cubicBezTo>
                      <a:pt x="0" y="11"/>
                      <a:pt x="3" y="25"/>
                      <a:pt x="14" y="3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3" name="Freeform 169"/>
              <p:cNvSpPr>
                <a:spLocks/>
              </p:cNvSpPr>
              <p:nvPr/>
            </p:nvSpPr>
            <p:spPr bwMode="auto">
              <a:xfrm>
                <a:off x="2148" y="1947"/>
                <a:ext cx="33" cy="5"/>
              </a:xfrm>
              <a:custGeom>
                <a:avLst/>
                <a:gdLst>
                  <a:gd name="T0" fmla="*/ 213 w 13"/>
                  <a:gd name="T1" fmla="*/ 0 h 2"/>
                  <a:gd name="T2" fmla="*/ 0 w 13"/>
                  <a:gd name="T3" fmla="*/ 33 h 2"/>
                  <a:gd name="T4" fmla="*/ 0 60000 65536"/>
                  <a:gd name="T5" fmla="*/ 0 60000 65536"/>
                </a:gdLst>
                <a:ahLst/>
                <a:cxnLst>
                  <a:cxn ang="T4">
                    <a:pos x="T0" y="T1"/>
                  </a:cxn>
                  <a:cxn ang="T5">
                    <a:pos x="T2" y="T3"/>
                  </a:cxn>
                </a:cxnLst>
                <a:rect l="0" t="0" r="r" b="b"/>
                <a:pathLst>
                  <a:path w="13" h="2">
                    <a:moveTo>
                      <a:pt x="13" y="0"/>
                    </a:moveTo>
                    <a:cubicBezTo>
                      <a:pt x="9" y="0"/>
                      <a:pt x="4" y="1"/>
                      <a:pt x="0"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4" name="Freeform 170"/>
              <p:cNvSpPr>
                <a:spLocks/>
              </p:cNvSpPr>
              <p:nvPr/>
            </p:nvSpPr>
            <p:spPr bwMode="auto">
              <a:xfrm>
                <a:off x="2261" y="1691"/>
                <a:ext cx="38" cy="64"/>
              </a:xfrm>
              <a:custGeom>
                <a:avLst/>
                <a:gdLst>
                  <a:gd name="T0" fmla="*/ 33 w 15"/>
                  <a:gd name="T1" fmla="*/ 0 h 24"/>
                  <a:gd name="T2" fmla="*/ 243 w 15"/>
                  <a:gd name="T3" fmla="*/ 456 h 24"/>
                  <a:gd name="T4" fmla="*/ 0 60000 65536"/>
                  <a:gd name="T5" fmla="*/ 0 60000 65536"/>
                </a:gdLst>
                <a:ahLst/>
                <a:cxnLst>
                  <a:cxn ang="T4">
                    <a:pos x="T0" y="T1"/>
                  </a:cxn>
                  <a:cxn ang="T5">
                    <a:pos x="T2" y="T3"/>
                  </a:cxn>
                </a:cxnLst>
                <a:rect l="0" t="0" r="r" b="b"/>
                <a:pathLst>
                  <a:path w="15" h="24">
                    <a:moveTo>
                      <a:pt x="2" y="0"/>
                    </a:moveTo>
                    <a:cubicBezTo>
                      <a:pt x="0" y="11"/>
                      <a:pt x="8" y="18"/>
                      <a:pt x="15" y="2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5" name="Freeform 171"/>
              <p:cNvSpPr>
                <a:spLocks/>
              </p:cNvSpPr>
              <p:nvPr/>
            </p:nvSpPr>
            <p:spPr bwMode="auto">
              <a:xfrm>
                <a:off x="2256" y="1733"/>
                <a:ext cx="23" cy="19"/>
              </a:xfrm>
              <a:custGeom>
                <a:avLst/>
                <a:gdLst>
                  <a:gd name="T0" fmla="*/ 0 w 9"/>
                  <a:gd name="T1" fmla="*/ 141 h 7"/>
                  <a:gd name="T2" fmla="*/ 151 w 9"/>
                  <a:gd name="T3" fmla="*/ 0 h 7"/>
                  <a:gd name="T4" fmla="*/ 0 60000 65536"/>
                  <a:gd name="T5" fmla="*/ 0 60000 65536"/>
                </a:gdLst>
                <a:ahLst/>
                <a:cxnLst>
                  <a:cxn ang="T4">
                    <a:pos x="T0" y="T1"/>
                  </a:cxn>
                  <a:cxn ang="T5">
                    <a:pos x="T2" y="T3"/>
                  </a:cxn>
                </a:cxnLst>
                <a:rect l="0" t="0" r="r" b="b"/>
                <a:pathLst>
                  <a:path w="9" h="7">
                    <a:moveTo>
                      <a:pt x="0" y="7"/>
                    </a:moveTo>
                    <a:cubicBezTo>
                      <a:pt x="2" y="4"/>
                      <a:pt x="5" y="2"/>
                      <a:pt x="9"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6" name="Freeform 172"/>
              <p:cNvSpPr>
                <a:spLocks/>
              </p:cNvSpPr>
              <p:nvPr/>
            </p:nvSpPr>
            <p:spPr bwMode="auto">
              <a:xfrm>
                <a:off x="2506" y="1539"/>
                <a:ext cx="10" cy="74"/>
              </a:xfrm>
              <a:custGeom>
                <a:avLst/>
                <a:gdLst>
                  <a:gd name="T0" fmla="*/ 0 w 4"/>
                  <a:gd name="T1" fmla="*/ 0 h 28"/>
                  <a:gd name="T2" fmla="*/ 0 w 4"/>
                  <a:gd name="T3" fmla="*/ 518 h 28"/>
                  <a:gd name="T4" fmla="*/ 0 60000 65536"/>
                  <a:gd name="T5" fmla="*/ 0 60000 65536"/>
                </a:gdLst>
                <a:ahLst/>
                <a:cxnLst>
                  <a:cxn ang="T4">
                    <a:pos x="T0" y="T1"/>
                  </a:cxn>
                  <a:cxn ang="T5">
                    <a:pos x="T2" y="T3"/>
                  </a:cxn>
                </a:cxnLst>
                <a:rect l="0" t="0" r="r" b="b"/>
                <a:pathLst>
                  <a:path w="4" h="28">
                    <a:moveTo>
                      <a:pt x="0" y="0"/>
                    </a:moveTo>
                    <a:cubicBezTo>
                      <a:pt x="4" y="9"/>
                      <a:pt x="1" y="18"/>
                      <a:pt x="0" y="2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7" name="Freeform 173"/>
              <p:cNvSpPr>
                <a:spLocks/>
              </p:cNvSpPr>
              <p:nvPr/>
            </p:nvSpPr>
            <p:spPr bwMode="auto">
              <a:xfrm>
                <a:off x="2511" y="1576"/>
                <a:ext cx="35" cy="5"/>
              </a:xfrm>
              <a:custGeom>
                <a:avLst/>
                <a:gdLst>
                  <a:gd name="T0" fmla="*/ 0 w 14"/>
                  <a:gd name="T1" fmla="*/ 33 h 2"/>
                  <a:gd name="T2" fmla="*/ 220 w 14"/>
                  <a:gd name="T3" fmla="*/ 0 h 2"/>
                  <a:gd name="T4" fmla="*/ 0 60000 65536"/>
                  <a:gd name="T5" fmla="*/ 0 60000 65536"/>
                </a:gdLst>
                <a:ahLst/>
                <a:cxnLst>
                  <a:cxn ang="T4">
                    <a:pos x="T0" y="T1"/>
                  </a:cxn>
                  <a:cxn ang="T5">
                    <a:pos x="T2" y="T3"/>
                  </a:cxn>
                </a:cxnLst>
                <a:rect l="0" t="0" r="r" b="b"/>
                <a:pathLst>
                  <a:path w="14" h="2">
                    <a:moveTo>
                      <a:pt x="0" y="2"/>
                    </a:moveTo>
                    <a:cubicBezTo>
                      <a:pt x="5" y="1"/>
                      <a:pt x="9" y="0"/>
                      <a:pt x="14"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8" name="Freeform 174"/>
              <p:cNvSpPr>
                <a:spLocks/>
              </p:cNvSpPr>
              <p:nvPr/>
            </p:nvSpPr>
            <p:spPr bwMode="auto">
              <a:xfrm>
                <a:off x="2676" y="1475"/>
                <a:ext cx="13" cy="61"/>
              </a:xfrm>
              <a:custGeom>
                <a:avLst/>
                <a:gdLst>
                  <a:gd name="T0" fmla="*/ 88 w 5"/>
                  <a:gd name="T1" fmla="*/ 0 h 23"/>
                  <a:gd name="T2" fmla="*/ 0 w 5"/>
                  <a:gd name="T3" fmla="*/ 430 h 23"/>
                  <a:gd name="T4" fmla="*/ 0 60000 65536"/>
                  <a:gd name="T5" fmla="*/ 0 60000 65536"/>
                </a:gdLst>
                <a:ahLst/>
                <a:cxnLst>
                  <a:cxn ang="T4">
                    <a:pos x="T0" y="T1"/>
                  </a:cxn>
                  <a:cxn ang="T5">
                    <a:pos x="T2" y="T3"/>
                  </a:cxn>
                </a:cxnLst>
                <a:rect l="0" t="0" r="r" b="b"/>
                <a:pathLst>
                  <a:path w="5" h="23">
                    <a:moveTo>
                      <a:pt x="5" y="0"/>
                    </a:moveTo>
                    <a:cubicBezTo>
                      <a:pt x="5" y="8"/>
                      <a:pt x="3" y="16"/>
                      <a:pt x="0" y="2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9" name="Freeform 175"/>
              <p:cNvSpPr>
                <a:spLocks/>
              </p:cNvSpPr>
              <p:nvPr/>
            </p:nvSpPr>
            <p:spPr bwMode="auto">
              <a:xfrm>
                <a:off x="2686" y="1507"/>
                <a:ext cx="33" cy="13"/>
              </a:xfrm>
              <a:custGeom>
                <a:avLst/>
                <a:gdLst>
                  <a:gd name="T0" fmla="*/ 0 w 13"/>
                  <a:gd name="T1" fmla="*/ 0 h 5"/>
                  <a:gd name="T2" fmla="*/ 213 w 13"/>
                  <a:gd name="T3" fmla="*/ 88 h 5"/>
                  <a:gd name="T4" fmla="*/ 0 60000 65536"/>
                  <a:gd name="T5" fmla="*/ 0 60000 65536"/>
                </a:gdLst>
                <a:ahLst/>
                <a:cxnLst>
                  <a:cxn ang="T4">
                    <a:pos x="T0" y="T1"/>
                  </a:cxn>
                  <a:cxn ang="T5">
                    <a:pos x="T2" y="T3"/>
                  </a:cxn>
                </a:cxnLst>
                <a:rect l="0" t="0" r="r" b="b"/>
                <a:pathLst>
                  <a:path w="13" h="5">
                    <a:moveTo>
                      <a:pt x="0" y="0"/>
                    </a:moveTo>
                    <a:cubicBezTo>
                      <a:pt x="4" y="1"/>
                      <a:pt x="9" y="3"/>
                      <a:pt x="13" y="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0" name="Freeform 176"/>
              <p:cNvSpPr>
                <a:spLocks/>
              </p:cNvSpPr>
              <p:nvPr/>
            </p:nvSpPr>
            <p:spPr bwMode="auto">
              <a:xfrm>
                <a:off x="2554" y="1392"/>
                <a:ext cx="15" cy="64"/>
              </a:xfrm>
              <a:custGeom>
                <a:avLst/>
                <a:gdLst>
                  <a:gd name="T0" fmla="*/ 20 w 6"/>
                  <a:gd name="T1" fmla="*/ 0 h 24"/>
                  <a:gd name="T2" fmla="*/ 95 w 6"/>
                  <a:gd name="T3" fmla="*/ 456 h 24"/>
                  <a:gd name="T4" fmla="*/ 0 60000 65536"/>
                  <a:gd name="T5" fmla="*/ 0 60000 65536"/>
                </a:gdLst>
                <a:ahLst/>
                <a:cxnLst>
                  <a:cxn ang="T4">
                    <a:pos x="T0" y="T1"/>
                  </a:cxn>
                  <a:cxn ang="T5">
                    <a:pos x="T2" y="T3"/>
                  </a:cxn>
                </a:cxnLst>
                <a:rect l="0" t="0" r="r" b="b"/>
                <a:pathLst>
                  <a:path w="6" h="24">
                    <a:moveTo>
                      <a:pt x="1" y="0"/>
                    </a:moveTo>
                    <a:cubicBezTo>
                      <a:pt x="0" y="9"/>
                      <a:pt x="0" y="18"/>
                      <a:pt x="6" y="2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1" name="Freeform 177"/>
              <p:cNvSpPr>
                <a:spLocks/>
              </p:cNvSpPr>
              <p:nvPr/>
            </p:nvSpPr>
            <p:spPr bwMode="auto">
              <a:xfrm>
                <a:off x="2531" y="1427"/>
                <a:ext cx="25" cy="5"/>
              </a:xfrm>
              <a:custGeom>
                <a:avLst/>
                <a:gdLst>
                  <a:gd name="T0" fmla="*/ 158 w 10"/>
                  <a:gd name="T1" fmla="*/ 20 h 2"/>
                  <a:gd name="T2" fmla="*/ 0 w 10"/>
                  <a:gd name="T3" fmla="*/ 33 h 2"/>
                  <a:gd name="T4" fmla="*/ 0 60000 65536"/>
                  <a:gd name="T5" fmla="*/ 0 60000 65536"/>
                </a:gdLst>
                <a:ahLst/>
                <a:cxnLst>
                  <a:cxn ang="T4">
                    <a:pos x="T0" y="T1"/>
                  </a:cxn>
                  <a:cxn ang="T5">
                    <a:pos x="T2" y="T3"/>
                  </a:cxn>
                </a:cxnLst>
                <a:rect l="0" t="0" r="r" b="b"/>
                <a:pathLst>
                  <a:path w="10" h="2">
                    <a:moveTo>
                      <a:pt x="10" y="1"/>
                    </a:moveTo>
                    <a:cubicBezTo>
                      <a:pt x="6" y="0"/>
                      <a:pt x="3" y="1"/>
                      <a:pt x="0"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2" name="Freeform 178"/>
              <p:cNvSpPr>
                <a:spLocks/>
              </p:cNvSpPr>
              <p:nvPr/>
            </p:nvSpPr>
            <p:spPr bwMode="auto">
              <a:xfrm>
                <a:off x="2416" y="1731"/>
                <a:ext cx="18" cy="77"/>
              </a:xfrm>
              <a:custGeom>
                <a:avLst/>
                <a:gdLst>
                  <a:gd name="T0" fmla="*/ 0 w 7"/>
                  <a:gd name="T1" fmla="*/ 0 h 29"/>
                  <a:gd name="T2" fmla="*/ 67 w 7"/>
                  <a:gd name="T3" fmla="*/ 542 h 29"/>
                  <a:gd name="T4" fmla="*/ 0 60000 65536"/>
                  <a:gd name="T5" fmla="*/ 0 60000 65536"/>
                </a:gdLst>
                <a:ahLst/>
                <a:cxnLst>
                  <a:cxn ang="T4">
                    <a:pos x="T0" y="T1"/>
                  </a:cxn>
                  <a:cxn ang="T5">
                    <a:pos x="T2" y="T3"/>
                  </a:cxn>
                </a:cxnLst>
                <a:rect l="0" t="0" r="r" b="b"/>
                <a:pathLst>
                  <a:path w="7" h="29">
                    <a:moveTo>
                      <a:pt x="0" y="0"/>
                    </a:moveTo>
                    <a:cubicBezTo>
                      <a:pt x="7" y="7"/>
                      <a:pt x="5" y="20"/>
                      <a:pt x="4" y="2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3" name="Freeform 179"/>
              <p:cNvSpPr>
                <a:spLocks/>
              </p:cNvSpPr>
              <p:nvPr/>
            </p:nvSpPr>
            <p:spPr bwMode="auto">
              <a:xfrm>
                <a:off x="2431" y="1773"/>
                <a:ext cx="28" cy="1"/>
              </a:xfrm>
              <a:custGeom>
                <a:avLst/>
                <a:gdLst>
                  <a:gd name="T0" fmla="*/ 0 w 11"/>
                  <a:gd name="T1" fmla="*/ 0 h 1"/>
                  <a:gd name="T2" fmla="*/ 181 w 11"/>
                  <a:gd name="T3" fmla="*/ 0 h 1"/>
                  <a:gd name="T4" fmla="*/ 0 60000 65536"/>
                  <a:gd name="T5" fmla="*/ 0 60000 65536"/>
                </a:gdLst>
                <a:ahLst/>
                <a:cxnLst>
                  <a:cxn ang="T4">
                    <a:pos x="T0" y="T1"/>
                  </a:cxn>
                  <a:cxn ang="T5">
                    <a:pos x="T2" y="T3"/>
                  </a:cxn>
                </a:cxnLst>
                <a:rect l="0" t="0" r="r" b="b"/>
                <a:pathLst>
                  <a:path w="11" h="1">
                    <a:moveTo>
                      <a:pt x="0" y="0"/>
                    </a:moveTo>
                    <a:cubicBezTo>
                      <a:pt x="4" y="0"/>
                      <a:pt x="7" y="0"/>
                      <a:pt x="11"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 name="Freeform 180"/>
              <p:cNvSpPr>
                <a:spLocks/>
              </p:cNvSpPr>
              <p:nvPr/>
            </p:nvSpPr>
            <p:spPr bwMode="auto">
              <a:xfrm>
                <a:off x="2586" y="1667"/>
                <a:ext cx="35" cy="66"/>
              </a:xfrm>
              <a:custGeom>
                <a:avLst/>
                <a:gdLst>
                  <a:gd name="T0" fmla="*/ 20 w 14"/>
                  <a:gd name="T1" fmla="*/ 0 h 25"/>
                  <a:gd name="T2" fmla="*/ 220 w 14"/>
                  <a:gd name="T3" fmla="*/ 459 h 25"/>
                  <a:gd name="T4" fmla="*/ 0 60000 65536"/>
                  <a:gd name="T5" fmla="*/ 0 60000 65536"/>
                </a:gdLst>
                <a:ahLst/>
                <a:cxnLst>
                  <a:cxn ang="T4">
                    <a:pos x="T0" y="T1"/>
                  </a:cxn>
                  <a:cxn ang="T5">
                    <a:pos x="T2" y="T3"/>
                  </a:cxn>
                </a:cxnLst>
                <a:rect l="0" t="0" r="r" b="b"/>
                <a:pathLst>
                  <a:path w="14" h="25">
                    <a:moveTo>
                      <a:pt x="1" y="0"/>
                    </a:moveTo>
                    <a:cubicBezTo>
                      <a:pt x="0" y="11"/>
                      <a:pt x="5" y="20"/>
                      <a:pt x="14" y="2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5" name="Freeform 181"/>
              <p:cNvSpPr>
                <a:spLocks/>
              </p:cNvSpPr>
              <p:nvPr/>
            </p:nvSpPr>
            <p:spPr bwMode="auto">
              <a:xfrm>
                <a:off x="2579" y="1720"/>
                <a:ext cx="20" cy="19"/>
              </a:xfrm>
              <a:custGeom>
                <a:avLst/>
                <a:gdLst>
                  <a:gd name="T0" fmla="*/ 125 w 8"/>
                  <a:gd name="T1" fmla="*/ 0 h 7"/>
                  <a:gd name="T2" fmla="*/ 0 w 8"/>
                  <a:gd name="T3" fmla="*/ 141 h 7"/>
                  <a:gd name="T4" fmla="*/ 0 60000 65536"/>
                  <a:gd name="T5" fmla="*/ 0 60000 65536"/>
                </a:gdLst>
                <a:ahLst/>
                <a:cxnLst>
                  <a:cxn ang="T4">
                    <a:pos x="T0" y="T1"/>
                  </a:cxn>
                  <a:cxn ang="T5">
                    <a:pos x="T2" y="T3"/>
                  </a:cxn>
                </a:cxnLst>
                <a:rect l="0" t="0" r="r" b="b"/>
                <a:pathLst>
                  <a:path w="8" h="7">
                    <a:moveTo>
                      <a:pt x="8" y="0"/>
                    </a:moveTo>
                    <a:cubicBezTo>
                      <a:pt x="5" y="2"/>
                      <a:pt x="2" y="4"/>
                      <a:pt x="0"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6" name="Freeform 182"/>
              <p:cNvSpPr>
                <a:spLocks/>
              </p:cNvSpPr>
              <p:nvPr/>
            </p:nvSpPr>
            <p:spPr bwMode="auto">
              <a:xfrm>
                <a:off x="2048" y="2027"/>
                <a:ext cx="28" cy="48"/>
              </a:xfrm>
              <a:custGeom>
                <a:avLst/>
                <a:gdLst>
                  <a:gd name="T0" fmla="*/ 20 w 11"/>
                  <a:gd name="T1" fmla="*/ 0 h 18"/>
                  <a:gd name="T2" fmla="*/ 181 w 11"/>
                  <a:gd name="T3" fmla="*/ 341 h 18"/>
                  <a:gd name="T4" fmla="*/ 0 60000 65536"/>
                  <a:gd name="T5" fmla="*/ 0 60000 65536"/>
                </a:gdLst>
                <a:ahLst/>
                <a:cxnLst>
                  <a:cxn ang="T4">
                    <a:pos x="T0" y="T1"/>
                  </a:cxn>
                  <a:cxn ang="T5">
                    <a:pos x="T2" y="T3"/>
                  </a:cxn>
                </a:cxnLst>
                <a:rect l="0" t="0" r="r" b="b"/>
                <a:pathLst>
                  <a:path w="11" h="18">
                    <a:moveTo>
                      <a:pt x="1" y="0"/>
                    </a:moveTo>
                    <a:cubicBezTo>
                      <a:pt x="0" y="7"/>
                      <a:pt x="4" y="14"/>
                      <a:pt x="11"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7" name="Freeform 183"/>
              <p:cNvSpPr>
                <a:spLocks/>
              </p:cNvSpPr>
              <p:nvPr/>
            </p:nvSpPr>
            <p:spPr bwMode="auto">
              <a:xfrm>
                <a:off x="2046" y="2059"/>
                <a:ext cx="17" cy="10"/>
              </a:xfrm>
              <a:custGeom>
                <a:avLst/>
                <a:gdLst>
                  <a:gd name="T0" fmla="*/ 0 w 7"/>
                  <a:gd name="T1" fmla="*/ 63 h 4"/>
                  <a:gd name="T2" fmla="*/ 100 w 7"/>
                  <a:gd name="T3" fmla="*/ 20 h 4"/>
                  <a:gd name="T4" fmla="*/ 0 60000 65536"/>
                  <a:gd name="T5" fmla="*/ 0 60000 65536"/>
                </a:gdLst>
                <a:ahLst/>
                <a:cxnLst>
                  <a:cxn ang="T4">
                    <a:pos x="T0" y="T1"/>
                  </a:cxn>
                  <a:cxn ang="T5">
                    <a:pos x="T2" y="T3"/>
                  </a:cxn>
                </a:cxnLst>
                <a:rect l="0" t="0" r="r" b="b"/>
                <a:pathLst>
                  <a:path w="7" h="4">
                    <a:moveTo>
                      <a:pt x="0" y="4"/>
                    </a:moveTo>
                    <a:cubicBezTo>
                      <a:pt x="2" y="1"/>
                      <a:pt x="4" y="0"/>
                      <a:pt x="7"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8" name="Freeform 184"/>
              <p:cNvSpPr>
                <a:spLocks/>
              </p:cNvSpPr>
              <p:nvPr/>
            </p:nvSpPr>
            <p:spPr bwMode="auto">
              <a:xfrm>
                <a:off x="2324" y="1880"/>
                <a:ext cx="12" cy="67"/>
              </a:xfrm>
              <a:custGeom>
                <a:avLst/>
                <a:gdLst>
                  <a:gd name="T0" fmla="*/ 0 w 5"/>
                  <a:gd name="T1" fmla="*/ 0 h 25"/>
                  <a:gd name="T2" fmla="*/ 29 w 5"/>
                  <a:gd name="T3" fmla="*/ 482 h 25"/>
                  <a:gd name="T4" fmla="*/ 0 60000 65536"/>
                  <a:gd name="T5" fmla="*/ 0 60000 65536"/>
                </a:gdLst>
                <a:ahLst/>
                <a:cxnLst>
                  <a:cxn ang="T4">
                    <a:pos x="T0" y="T1"/>
                  </a:cxn>
                  <a:cxn ang="T5">
                    <a:pos x="T2" y="T3"/>
                  </a:cxn>
                </a:cxnLst>
                <a:rect l="0" t="0" r="r" b="b"/>
                <a:pathLst>
                  <a:path w="5" h="25">
                    <a:moveTo>
                      <a:pt x="0" y="0"/>
                    </a:moveTo>
                    <a:cubicBezTo>
                      <a:pt x="5" y="6"/>
                      <a:pt x="4" y="18"/>
                      <a:pt x="2" y="2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9" name="Freeform 185"/>
              <p:cNvSpPr>
                <a:spLocks/>
              </p:cNvSpPr>
              <p:nvPr/>
            </p:nvSpPr>
            <p:spPr bwMode="auto">
              <a:xfrm>
                <a:off x="2334" y="1920"/>
                <a:ext cx="27" cy="3"/>
              </a:xfrm>
              <a:custGeom>
                <a:avLst/>
                <a:gdLst>
                  <a:gd name="T0" fmla="*/ 0 w 11"/>
                  <a:gd name="T1" fmla="*/ 27 h 1"/>
                  <a:gd name="T2" fmla="*/ 162 w 11"/>
                  <a:gd name="T3" fmla="*/ 27 h 1"/>
                  <a:gd name="T4" fmla="*/ 0 60000 65536"/>
                  <a:gd name="T5" fmla="*/ 0 60000 65536"/>
                </a:gdLst>
                <a:ahLst/>
                <a:cxnLst>
                  <a:cxn ang="T4">
                    <a:pos x="T0" y="T1"/>
                  </a:cxn>
                  <a:cxn ang="T5">
                    <a:pos x="T2" y="T3"/>
                  </a:cxn>
                </a:cxnLst>
                <a:rect l="0" t="0" r="r" b="b"/>
                <a:pathLst>
                  <a:path w="11" h="1">
                    <a:moveTo>
                      <a:pt x="0" y="1"/>
                    </a:moveTo>
                    <a:cubicBezTo>
                      <a:pt x="3" y="0"/>
                      <a:pt x="7" y="0"/>
                      <a:pt x="11"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0" name="Freeform 186"/>
              <p:cNvSpPr>
                <a:spLocks/>
              </p:cNvSpPr>
              <p:nvPr/>
            </p:nvSpPr>
            <p:spPr bwMode="auto">
              <a:xfrm>
                <a:off x="2369" y="2091"/>
                <a:ext cx="52" cy="24"/>
              </a:xfrm>
              <a:custGeom>
                <a:avLst/>
                <a:gdLst>
                  <a:gd name="T0" fmla="*/ 0 w 21"/>
                  <a:gd name="T1" fmla="*/ 136 h 9"/>
                  <a:gd name="T2" fmla="*/ 319 w 21"/>
                  <a:gd name="T3" fmla="*/ 0 h 9"/>
                  <a:gd name="T4" fmla="*/ 0 60000 65536"/>
                  <a:gd name="T5" fmla="*/ 0 60000 65536"/>
                </a:gdLst>
                <a:ahLst/>
                <a:cxnLst>
                  <a:cxn ang="T4">
                    <a:pos x="T0" y="T1"/>
                  </a:cxn>
                  <a:cxn ang="T5">
                    <a:pos x="T2" y="T3"/>
                  </a:cxn>
                </a:cxnLst>
                <a:rect l="0" t="0" r="r" b="b"/>
                <a:pathLst>
                  <a:path w="21" h="9">
                    <a:moveTo>
                      <a:pt x="0" y="7"/>
                    </a:moveTo>
                    <a:cubicBezTo>
                      <a:pt x="7" y="9"/>
                      <a:pt x="16" y="4"/>
                      <a:pt x="21"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1" name="Freeform 187"/>
              <p:cNvSpPr>
                <a:spLocks/>
              </p:cNvSpPr>
              <p:nvPr/>
            </p:nvSpPr>
            <p:spPr bwMode="auto">
              <a:xfrm>
                <a:off x="2401" y="2107"/>
                <a:ext cx="5" cy="21"/>
              </a:xfrm>
              <a:custGeom>
                <a:avLst/>
                <a:gdLst>
                  <a:gd name="T0" fmla="*/ 0 w 2"/>
                  <a:gd name="T1" fmla="*/ 0 h 8"/>
                  <a:gd name="T2" fmla="*/ 33 w 2"/>
                  <a:gd name="T3" fmla="*/ 144 h 8"/>
                  <a:gd name="T4" fmla="*/ 0 60000 65536"/>
                  <a:gd name="T5" fmla="*/ 0 60000 65536"/>
                </a:gdLst>
                <a:ahLst/>
                <a:cxnLst>
                  <a:cxn ang="T4">
                    <a:pos x="T0" y="T1"/>
                  </a:cxn>
                  <a:cxn ang="T5">
                    <a:pos x="T2" y="T3"/>
                  </a:cxn>
                </a:cxnLst>
                <a:rect l="0" t="0" r="r" b="b"/>
                <a:pathLst>
                  <a:path w="2" h="8">
                    <a:moveTo>
                      <a:pt x="0" y="0"/>
                    </a:moveTo>
                    <a:cubicBezTo>
                      <a:pt x="1" y="3"/>
                      <a:pt x="2" y="6"/>
                      <a:pt x="2"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2" name="Freeform 188"/>
              <p:cNvSpPr>
                <a:spLocks/>
              </p:cNvSpPr>
              <p:nvPr/>
            </p:nvSpPr>
            <p:spPr bwMode="auto">
              <a:xfrm>
                <a:off x="2259" y="2069"/>
                <a:ext cx="5" cy="51"/>
              </a:xfrm>
              <a:custGeom>
                <a:avLst/>
                <a:gdLst>
                  <a:gd name="T0" fmla="*/ 33 w 2"/>
                  <a:gd name="T1" fmla="*/ 0 h 19"/>
                  <a:gd name="T2" fmla="*/ 33 w 2"/>
                  <a:gd name="T3" fmla="*/ 368 h 19"/>
                  <a:gd name="T4" fmla="*/ 0 60000 65536"/>
                  <a:gd name="T5" fmla="*/ 0 60000 65536"/>
                </a:gdLst>
                <a:ahLst/>
                <a:cxnLst>
                  <a:cxn ang="T4">
                    <a:pos x="T0" y="T1"/>
                  </a:cxn>
                  <a:cxn ang="T5">
                    <a:pos x="T2" y="T3"/>
                  </a:cxn>
                </a:cxnLst>
                <a:rect l="0" t="0" r="r" b="b"/>
                <a:pathLst>
                  <a:path w="2" h="19">
                    <a:moveTo>
                      <a:pt x="2" y="0"/>
                    </a:moveTo>
                    <a:cubicBezTo>
                      <a:pt x="0" y="6"/>
                      <a:pt x="0" y="13"/>
                      <a:pt x="2"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3" name="Freeform 189"/>
              <p:cNvSpPr>
                <a:spLocks/>
              </p:cNvSpPr>
              <p:nvPr/>
            </p:nvSpPr>
            <p:spPr bwMode="auto">
              <a:xfrm>
                <a:off x="2244" y="2107"/>
                <a:ext cx="17" cy="1"/>
              </a:xfrm>
              <a:custGeom>
                <a:avLst/>
                <a:gdLst>
                  <a:gd name="T0" fmla="*/ 100 w 7"/>
                  <a:gd name="T1" fmla="*/ 0 h 1"/>
                  <a:gd name="T2" fmla="*/ 0 w 7"/>
                  <a:gd name="T3" fmla="*/ 0 h 1"/>
                  <a:gd name="T4" fmla="*/ 0 60000 65536"/>
                  <a:gd name="T5" fmla="*/ 0 60000 65536"/>
                </a:gdLst>
                <a:ahLst/>
                <a:cxnLst>
                  <a:cxn ang="T4">
                    <a:pos x="T0" y="T1"/>
                  </a:cxn>
                  <a:cxn ang="T5">
                    <a:pos x="T2" y="T3"/>
                  </a:cxn>
                </a:cxnLst>
                <a:rect l="0" t="0" r="r" b="b"/>
                <a:pathLst>
                  <a:path w="7" h="1">
                    <a:moveTo>
                      <a:pt x="7" y="0"/>
                    </a:moveTo>
                    <a:cubicBezTo>
                      <a:pt x="4" y="0"/>
                      <a:pt x="2"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4" name="Freeform 190"/>
              <p:cNvSpPr>
                <a:spLocks/>
              </p:cNvSpPr>
              <p:nvPr/>
            </p:nvSpPr>
            <p:spPr bwMode="auto">
              <a:xfrm>
                <a:off x="2481" y="1893"/>
                <a:ext cx="10" cy="62"/>
              </a:xfrm>
              <a:custGeom>
                <a:avLst/>
                <a:gdLst>
                  <a:gd name="T0" fmla="*/ 0 w 4"/>
                  <a:gd name="T1" fmla="*/ 0 h 23"/>
                  <a:gd name="T2" fmla="*/ 0 w 4"/>
                  <a:gd name="T3" fmla="*/ 450 h 23"/>
                  <a:gd name="T4" fmla="*/ 0 60000 65536"/>
                  <a:gd name="T5" fmla="*/ 0 60000 65536"/>
                </a:gdLst>
                <a:ahLst/>
                <a:cxnLst>
                  <a:cxn ang="T4">
                    <a:pos x="T0" y="T1"/>
                  </a:cxn>
                  <a:cxn ang="T5">
                    <a:pos x="T2" y="T3"/>
                  </a:cxn>
                </a:cxnLst>
                <a:rect l="0" t="0" r="r" b="b"/>
                <a:pathLst>
                  <a:path w="4" h="23">
                    <a:moveTo>
                      <a:pt x="0" y="0"/>
                    </a:moveTo>
                    <a:cubicBezTo>
                      <a:pt x="4" y="7"/>
                      <a:pt x="4" y="16"/>
                      <a:pt x="0" y="2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5" name="Freeform 191"/>
              <p:cNvSpPr>
                <a:spLocks/>
              </p:cNvSpPr>
              <p:nvPr/>
            </p:nvSpPr>
            <p:spPr bwMode="auto">
              <a:xfrm>
                <a:off x="2491" y="1925"/>
                <a:ext cx="25" cy="6"/>
              </a:xfrm>
              <a:custGeom>
                <a:avLst/>
                <a:gdLst>
                  <a:gd name="T0" fmla="*/ 0 w 10"/>
                  <a:gd name="T1" fmla="*/ 54 h 2"/>
                  <a:gd name="T2" fmla="*/ 158 w 10"/>
                  <a:gd name="T3" fmla="*/ 27 h 2"/>
                  <a:gd name="T4" fmla="*/ 0 60000 65536"/>
                  <a:gd name="T5" fmla="*/ 0 60000 65536"/>
                </a:gdLst>
                <a:ahLst/>
                <a:cxnLst>
                  <a:cxn ang="T4">
                    <a:pos x="T0" y="T1"/>
                  </a:cxn>
                  <a:cxn ang="T5">
                    <a:pos x="T2" y="T3"/>
                  </a:cxn>
                </a:cxnLst>
                <a:rect l="0" t="0" r="r" b="b"/>
                <a:pathLst>
                  <a:path w="10" h="2">
                    <a:moveTo>
                      <a:pt x="0" y="2"/>
                    </a:moveTo>
                    <a:cubicBezTo>
                      <a:pt x="3" y="1"/>
                      <a:pt x="6" y="0"/>
                      <a:pt x="1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6" name="Freeform 192"/>
              <p:cNvSpPr>
                <a:spLocks/>
              </p:cNvSpPr>
              <p:nvPr/>
            </p:nvSpPr>
            <p:spPr bwMode="auto">
              <a:xfrm>
                <a:off x="2601" y="1840"/>
                <a:ext cx="35" cy="24"/>
              </a:xfrm>
              <a:custGeom>
                <a:avLst/>
                <a:gdLst>
                  <a:gd name="T0" fmla="*/ 0 w 14"/>
                  <a:gd name="T1" fmla="*/ 149 h 9"/>
                  <a:gd name="T2" fmla="*/ 220 w 14"/>
                  <a:gd name="T3" fmla="*/ 0 h 9"/>
                  <a:gd name="T4" fmla="*/ 0 60000 65536"/>
                  <a:gd name="T5" fmla="*/ 0 60000 65536"/>
                </a:gdLst>
                <a:ahLst/>
                <a:cxnLst>
                  <a:cxn ang="T4">
                    <a:pos x="T0" y="T1"/>
                  </a:cxn>
                  <a:cxn ang="T5">
                    <a:pos x="T2" y="T3"/>
                  </a:cxn>
                </a:cxnLst>
                <a:rect l="0" t="0" r="r" b="b"/>
                <a:pathLst>
                  <a:path w="14" h="9">
                    <a:moveTo>
                      <a:pt x="0" y="8"/>
                    </a:moveTo>
                    <a:cubicBezTo>
                      <a:pt x="6" y="9"/>
                      <a:pt x="13" y="7"/>
                      <a:pt x="14"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7" name="Freeform 193"/>
              <p:cNvSpPr>
                <a:spLocks/>
              </p:cNvSpPr>
              <p:nvPr/>
            </p:nvSpPr>
            <p:spPr bwMode="auto">
              <a:xfrm>
                <a:off x="2624" y="1859"/>
                <a:ext cx="7" cy="24"/>
              </a:xfrm>
              <a:custGeom>
                <a:avLst/>
                <a:gdLst>
                  <a:gd name="T0" fmla="*/ 0 w 3"/>
                  <a:gd name="T1" fmla="*/ 0 h 9"/>
                  <a:gd name="T2" fmla="*/ 37 w 3"/>
                  <a:gd name="T3" fmla="*/ 171 h 9"/>
                  <a:gd name="T4" fmla="*/ 0 60000 65536"/>
                  <a:gd name="T5" fmla="*/ 0 60000 65536"/>
                </a:gdLst>
                <a:ahLst/>
                <a:cxnLst>
                  <a:cxn ang="T4">
                    <a:pos x="T0" y="T1"/>
                  </a:cxn>
                  <a:cxn ang="T5">
                    <a:pos x="T2" y="T3"/>
                  </a:cxn>
                </a:cxnLst>
                <a:rect l="0" t="0" r="r" b="b"/>
                <a:pathLst>
                  <a:path w="3" h="9">
                    <a:moveTo>
                      <a:pt x="0" y="0"/>
                    </a:moveTo>
                    <a:cubicBezTo>
                      <a:pt x="1" y="3"/>
                      <a:pt x="2" y="6"/>
                      <a:pt x="3" y="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8" name="Freeform 194"/>
              <p:cNvSpPr>
                <a:spLocks/>
              </p:cNvSpPr>
              <p:nvPr/>
            </p:nvSpPr>
            <p:spPr bwMode="auto">
              <a:xfrm>
                <a:off x="2581" y="2048"/>
                <a:ext cx="50" cy="13"/>
              </a:xfrm>
              <a:custGeom>
                <a:avLst/>
                <a:gdLst>
                  <a:gd name="T0" fmla="*/ 0 w 20"/>
                  <a:gd name="T1" fmla="*/ 21 h 5"/>
                  <a:gd name="T2" fmla="*/ 313 w 20"/>
                  <a:gd name="T3" fmla="*/ 0 h 5"/>
                  <a:gd name="T4" fmla="*/ 0 60000 65536"/>
                  <a:gd name="T5" fmla="*/ 0 60000 65536"/>
                </a:gdLst>
                <a:ahLst/>
                <a:cxnLst>
                  <a:cxn ang="T4">
                    <a:pos x="T0" y="T1"/>
                  </a:cxn>
                  <a:cxn ang="T5">
                    <a:pos x="T2" y="T3"/>
                  </a:cxn>
                </a:cxnLst>
                <a:rect l="0" t="0" r="r" b="b"/>
                <a:pathLst>
                  <a:path w="20" h="5">
                    <a:moveTo>
                      <a:pt x="0" y="1"/>
                    </a:moveTo>
                    <a:cubicBezTo>
                      <a:pt x="5" y="5"/>
                      <a:pt x="14" y="2"/>
                      <a:pt x="2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9" name="Freeform 195"/>
              <p:cNvSpPr>
                <a:spLocks/>
              </p:cNvSpPr>
              <p:nvPr/>
            </p:nvSpPr>
            <p:spPr bwMode="auto">
              <a:xfrm>
                <a:off x="2606" y="2056"/>
                <a:ext cx="1" cy="24"/>
              </a:xfrm>
              <a:custGeom>
                <a:avLst/>
                <a:gdLst>
                  <a:gd name="T0" fmla="*/ 0 w 1"/>
                  <a:gd name="T1" fmla="*/ 0 h 9"/>
                  <a:gd name="T2" fmla="*/ 0 w 1"/>
                  <a:gd name="T3" fmla="*/ 171 h 9"/>
                  <a:gd name="T4" fmla="*/ 0 60000 65536"/>
                  <a:gd name="T5" fmla="*/ 0 60000 65536"/>
                </a:gdLst>
                <a:ahLst/>
                <a:cxnLst>
                  <a:cxn ang="T4">
                    <a:pos x="T0" y="T1"/>
                  </a:cxn>
                  <a:cxn ang="T5">
                    <a:pos x="T2" y="T3"/>
                  </a:cxn>
                </a:cxnLst>
                <a:rect l="0" t="0" r="r" b="b"/>
                <a:pathLst>
                  <a:path w="1" h="9">
                    <a:moveTo>
                      <a:pt x="0" y="0"/>
                    </a:moveTo>
                    <a:cubicBezTo>
                      <a:pt x="0" y="3"/>
                      <a:pt x="0" y="6"/>
                      <a:pt x="0" y="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0" name="Freeform 196"/>
              <p:cNvSpPr>
                <a:spLocks/>
              </p:cNvSpPr>
              <p:nvPr/>
            </p:nvSpPr>
            <p:spPr bwMode="auto">
              <a:xfrm>
                <a:off x="2691" y="1917"/>
                <a:ext cx="8" cy="48"/>
              </a:xfrm>
              <a:custGeom>
                <a:avLst/>
                <a:gdLst>
                  <a:gd name="T0" fmla="*/ 35 w 3"/>
                  <a:gd name="T1" fmla="*/ 0 h 18"/>
                  <a:gd name="T2" fmla="*/ 0 w 3"/>
                  <a:gd name="T3" fmla="*/ 341 h 18"/>
                  <a:gd name="T4" fmla="*/ 0 60000 65536"/>
                  <a:gd name="T5" fmla="*/ 0 60000 65536"/>
                </a:gdLst>
                <a:ahLst/>
                <a:cxnLst>
                  <a:cxn ang="T4">
                    <a:pos x="T0" y="T1"/>
                  </a:cxn>
                  <a:cxn ang="T5">
                    <a:pos x="T2" y="T3"/>
                  </a:cxn>
                </a:cxnLst>
                <a:rect l="0" t="0" r="r" b="b"/>
                <a:pathLst>
                  <a:path w="3" h="18">
                    <a:moveTo>
                      <a:pt x="2" y="0"/>
                    </a:moveTo>
                    <a:cubicBezTo>
                      <a:pt x="3" y="6"/>
                      <a:pt x="1" y="12"/>
                      <a:pt x="0"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1" name="Freeform 197"/>
              <p:cNvSpPr>
                <a:spLocks/>
              </p:cNvSpPr>
              <p:nvPr/>
            </p:nvSpPr>
            <p:spPr bwMode="auto">
              <a:xfrm>
                <a:off x="2696" y="1949"/>
                <a:ext cx="20" cy="1"/>
              </a:xfrm>
              <a:custGeom>
                <a:avLst/>
                <a:gdLst>
                  <a:gd name="T0" fmla="*/ 0 w 8"/>
                  <a:gd name="T1" fmla="*/ 0 h 1"/>
                  <a:gd name="T2" fmla="*/ 125 w 8"/>
                  <a:gd name="T3" fmla="*/ 0 h 1"/>
                  <a:gd name="T4" fmla="*/ 0 60000 65536"/>
                  <a:gd name="T5" fmla="*/ 0 60000 65536"/>
                </a:gdLst>
                <a:ahLst/>
                <a:cxnLst>
                  <a:cxn ang="T4">
                    <a:pos x="T0" y="T1"/>
                  </a:cxn>
                  <a:cxn ang="T5">
                    <a:pos x="T2" y="T3"/>
                  </a:cxn>
                </a:cxnLst>
                <a:rect l="0" t="0" r="r" b="b"/>
                <a:pathLst>
                  <a:path w="8" h="1">
                    <a:moveTo>
                      <a:pt x="0" y="0"/>
                    </a:moveTo>
                    <a:cubicBezTo>
                      <a:pt x="3" y="0"/>
                      <a:pt x="6" y="0"/>
                      <a:pt x="8"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2" name="Freeform 198"/>
              <p:cNvSpPr>
                <a:spLocks/>
              </p:cNvSpPr>
              <p:nvPr/>
            </p:nvSpPr>
            <p:spPr bwMode="auto">
              <a:xfrm>
                <a:off x="2711" y="2181"/>
                <a:ext cx="20" cy="43"/>
              </a:xfrm>
              <a:custGeom>
                <a:avLst/>
                <a:gdLst>
                  <a:gd name="T0" fmla="*/ 113 w 8"/>
                  <a:gd name="T1" fmla="*/ 0 h 16"/>
                  <a:gd name="T2" fmla="*/ 0 w 8"/>
                  <a:gd name="T3" fmla="*/ 312 h 16"/>
                  <a:gd name="T4" fmla="*/ 0 60000 65536"/>
                  <a:gd name="T5" fmla="*/ 0 60000 65536"/>
                </a:gdLst>
                <a:ahLst/>
                <a:cxnLst>
                  <a:cxn ang="T4">
                    <a:pos x="T0" y="T1"/>
                  </a:cxn>
                  <a:cxn ang="T5">
                    <a:pos x="T2" y="T3"/>
                  </a:cxn>
                </a:cxnLst>
                <a:rect l="0" t="0" r="r" b="b"/>
                <a:pathLst>
                  <a:path w="8" h="16">
                    <a:moveTo>
                      <a:pt x="7" y="0"/>
                    </a:moveTo>
                    <a:cubicBezTo>
                      <a:pt x="8" y="5"/>
                      <a:pt x="5" y="13"/>
                      <a:pt x="0" y="1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3" name="Freeform 199"/>
              <p:cNvSpPr>
                <a:spLocks/>
              </p:cNvSpPr>
              <p:nvPr/>
            </p:nvSpPr>
            <p:spPr bwMode="auto">
              <a:xfrm>
                <a:off x="2726" y="2213"/>
                <a:ext cx="15" cy="11"/>
              </a:xfrm>
              <a:custGeom>
                <a:avLst/>
                <a:gdLst>
                  <a:gd name="T0" fmla="*/ 0 w 6"/>
                  <a:gd name="T1" fmla="*/ 0 h 4"/>
                  <a:gd name="T2" fmla="*/ 95 w 6"/>
                  <a:gd name="T3" fmla="*/ 83 h 4"/>
                  <a:gd name="T4" fmla="*/ 0 60000 65536"/>
                  <a:gd name="T5" fmla="*/ 0 60000 65536"/>
                </a:gdLst>
                <a:ahLst/>
                <a:cxnLst>
                  <a:cxn ang="T4">
                    <a:pos x="T0" y="T1"/>
                  </a:cxn>
                  <a:cxn ang="T5">
                    <a:pos x="T2" y="T3"/>
                  </a:cxn>
                </a:cxnLst>
                <a:rect l="0" t="0" r="r" b="b"/>
                <a:pathLst>
                  <a:path w="6" h="4">
                    <a:moveTo>
                      <a:pt x="0" y="0"/>
                    </a:moveTo>
                    <a:cubicBezTo>
                      <a:pt x="2" y="1"/>
                      <a:pt x="4" y="3"/>
                      <a:pt x="6"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4" name="Freeform 200"/>
              <p:cNvSpPr>
                <a:spLocks/>
              </p:cNvSpPr>
              <p:nvPr/>
            </p:nvSpPr>
            <p:spPr bwMode="auto">
              <a:xfrm>
                <a:off x="2529" y="2200"/>
                <a:ext cx="40" cy="13"/>
              </a:xfrm>
              <a:custGeom>
                <a:avLst/>
                <a:gdLst>
                  <a:gd name="T0" fmla="*/ 0 w 16"/>
                  <a:gd name="T1" fmla="*/ 34 h 5"/>
                  <a:gd name="T2" fmla="*/ 250 w 16"/>
                  <a:gd name="T3" fmla="*/ 0 h 5"/>
                  <a:gd name="T4" fmla="*/ 0 60000 65536"/>
                  <a:gd name="T5" fmla="*/ 0 60000 65536"/>
                </a:gdLst>
                <a:ahLst/>
                <a:cxnLst>
                  <a:cxn ang="T4">
                    <a:pos x="T0" y="T1"/>
                  </a:cxn>
                  <a:cxn ang="T5">
                    <a:pos x="T2" y="T3"/>
                  </a:cxn>
                </a:cxnLst>
                <a:rect l="0" t="0" r="r" b="b"/>
                <a:pathLst>
                  <a:path w="16" h="5">
                    <a:moveTo>
                      <a:pt x="0" y="2"/>
                    </a:moveTo>
                    <a:cubicBezTo>
                      <a:pt x="4" y="5"/>
                      <a:pt x="11" y="2"/>
                      <a:pt x="16"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 name="Freeform 201"/>
              <p:cNvSpPr>
                <a:spLocks/>
              </p:cNvSpPr>
              <p:nvPr/>
            </p:nvSpPr>
            <p:spPr bwMode="auto">
              <a:xfrm>
                <a:off x="2551" y="2211"/>
                <a:ext cx="1" cy="18"/>
              </a:xfrm>
              <a:custGeom>
                <a:avLst/>
                <a:gdLst>
                  <a:gd name="T0" fmla="*/ 0 w 1"/>
                  <a:gd name="T1" fmla="*/ 0 h 7"/>
                  <a:gd name="T2" fmla="*/ 0 w 1"/>
                  <a:gd name="T3" fmla="*/ 118 h 7"/>
                  <a:gd name="T4" fmla="*/ 0 60000 65536"/>
                  <a:gd name="T5" fmla="*/ 0 60000 65536"/>
                </a:gdLst>
                <a:ahLst/>
                <a:cxnLst>
                  <a:cxn ang="T4">
                    <a:pos x="T0" y="T1"/>
                  </a:cxn>
                  <a:cxn ang="T5">
                    <a:pos x="T2" y="T3"/>
                  </a:cxn>
                </a:cxnLst>
                <a:rect l="0" t="0" r="r" b="b"/>
                <a:pathLst>
                  <a:path w="1" h="7">
                    <a:moveTo>
                      <a:pt x="0" y="0"/>
                    </a:moveTo>
                    <a:cubicBezTo>
                      <a:pt x="0" y="2"/>
                      <a:pt x="0" y="4"/>
                      <a:pt x="0"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6" name="Freeform 202"/>
              <p:cNvSpPr>
                <a:spLocks/>
              </p:cNvSpPr>
              <p:nvPr/>
            </p:nvSpPr>
            <p:spPr bwMode="auto">
              <a:xfrm>
                <a:off x="2086" y="2237"/>
                <a:ext cx="55" cy="14"/>
              </a:xfrm>
              <a:custGeom>
                <a:avLst/>
                <a:gdLst>
                  <a:gd name="T0" fmla="*/ 0 w 22"/>
                  <a:gd name="T1" fmla="*/ 109 h 5"/>
                  <a:gd name="T2" fmla="*/ 345 w 22"/>
                  <a:gd name="T3" fmla="*/ 22 h 5"/>
                  <a:gd name="T4" fmla="*/ 0 60000 65536"/>
                  <a:gd name="T5" fmla="*/ 0 60000 65536"/>
                </a:gdLst>
                <a:ahLst/>
                <a:cxnLst>
                  <a:cxn ang="T4">
                    <a:pos x="T0" y="T1"/>
                  </a:cxn>
                  <a:cxn ang="T5">
                    <a:pos x="T2" y="T3"/>
                  </a:cxn>
                </a:cxnLst>
                <a:rect l="0" t="0" r="r" b="b"/>
                <a:pathLst>
                  <a:path w="22" h="5">
                    <a:moveTo>
                      <a:pt x="0" y="5"/>
                    </a:moveTo>
                    <a:cubicBezTo>
                      <a:pt x="6" y="0"/>
                      <a:pt x="15" y="0"/>
                      <a:pt x="22"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7" name="Freeform 203"/>
              <p:cNvSpPr>
                <a:spLocks/>
              </p:cNvSpPr>
              <p:nvPr/>
            </p:nvSpPr>
            <p:spPr bwMode="auto">
              <a:xfrm>
                <a:off x="2108" y="2224"/>
                <a:ext cx="5" cy="16"/>
              </a:xfrm>
              <a:custGeom>
                <a:avLst/>
                <a:gdLst>
                  <a:gd name="T0" fmla="*/ 0 w 2"/>
                  <a:gd name="T1" fmla="*/ 0 h 6"/>
                  <a:gd name="T2" fmla="*/ 33 w 2"/>
                  <a:gd name="T3" fmla="*/ 115 h 6"/>
                  <a:gd name="T4" fmla="*/ 0 60000 65536"/>
                  <a:gd name="T5" fmla="*/ 0 60000 65536"/>
                </a:gdLst>
                <a:ahLst/>
                <a:cxnLst>
                  <a:cxn ang="T4">
                    <a:pos x="T0" y="T1"/>
                  </a:cxn>
                  <a:cxn ang="T5">
                    <a:pos x="T2" y="T3"/>
                  </a:cxn>
                </a:cxnLst>
                <a:rect l="0" t="0" r="r" b="b"/>
                <a:pathLst>
                  <a:path w="2" h="6">
                    <a:moveTo>
                      <a:pt x="0" y="0"/>
                    </a:moveTo>
                    <a:cubicBezTo>
                      <a:pt x="1" y="2"/>
                      <a:pt x="2" y="4"/>
                      <a:pt x="2"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8" name="Freeform 204"/>
              <p:cNvSpPr>
                <a:spLocks/>
              </p:cNvSpPr>
              <p:nvPr/>
            </p:nvSpPr>
            <p:spPr bwMode="auto">
              <a:xfrm>
                <a:off x="2331" y="2283"/>
                <a:ext cx="8" cy="37"/>
              </a:xfrm>
              <a:custGeom>
                <a:avLst/>
                <a:gdLst>
                  <a:gd name="T0" fmla="*/ 0 w 3"/>
                  <a:gd name="T1" fmla="*/ 0 h 14"/>
                  <a:gd name="T2" fmla="*/ 0 w 3"/>
                  <a:gd name="T3" fmla="*/ 259 h 14"/>
                  <a:gd name="T4" fmla="*/ 0 60000 65536"/>
                  <a:gd name="T5" fmla="*/ 0 60000 65536"/>
                </a:gdLst>
                <a:ahLst/>
                <a:cxnLst>
                  <a:cxn ang="T4">
                    <a:pos x="T0" y="T1"/>
                  </a:cxn>
                  <a:cxn ang="T5">
                    <a:pos x="T2" y="T3"/>
                  </a:cxn>
                </a:cxnLst>
                <a:rect l="0" t="0" r="r" b="b"/>
                <a:pathLst>
                  <a:path w="3" h="14">
                    <a:moveTo>
                      <a:pt x="0" y="0"/>
                    </a:moveTo>
                    <a:cubicBezTo>
                      <a:pt x="3" y="3"/>
                      <a:pt x="3" y="10"/>
                      <a:pt x="0" y="1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07" name="Group 205"/>
            <p:cNvGrpSpPr>
              <a:grpSpLocks/>
            </p:cNvGrpSpPr>
            <p:nvPr/>
          </p:nvGrpSpPr>
          <p:grpSpPr bwMode="auto">
            <a:xfrm>
              <a:off x="1931" y="1395"/>
              <a:ext cx="1875" cy="1610"/>
              <a:chOff x="1931" y="1395"/>
              <a:chExt cx="1875" cy="1610"/>
            </a:xfrm>
          </p:grpSpPr>
          <p:sp>
            <p:nvSpPr>
              <p:cNvPr id="219" name="Freeform 206"/>
              <p:cNvSpPr>
                <a:spLocks/>
              </p:cNvSpPr>
              <p:nvPr/>
            </p:nvSpPr>
            <p:spPr bwMode="auto">
              <a:xfrm>
                <a:off x="2336" y="2304"/>
                <a:ext cx="28" cy="3"/>
              </a:xfrm>
              <a:custGeom>
                <a:avLst/>
                <a:gdLst>
                  <a:gd name="T0" fmla="*/ 0 w 11"/>
                  <a:gd name="T1" fmla="*/ 27 h 1"/>
                  <a:gd name="T2" fmla="*/ 181 w 11"/>
                  <a:gd name="T3" fmla="*/ 0 h 1"/>
                  <a:gd name="T4" fmla="*/ 0 60000 65536"/>
                  <a:gd name="T5" fmla="*/ 0 60000 65536"/>
                </a:gdLst>
                <a:ahLst/>
                <a:cxnLst>
                  <a:cxn ang="T4">
                    <a:pos x="T0" y="T1"/>
                  </a:cxn>
                  <a:cxn ang="T5">
                    <a:pos x="T2" y="T3"/>
                  </a:cxn>
                </a:cxnLst>
                <a:rect l="0" t="0" r="r" b="b"/>
                <a:pathLst>
                  <a:path w="11" h="1">
                    <a:moveTo>
                      <a:pt x="0" y="1"/>
                    </a:moveTo>
                    <a:cubicBezTo>
                      <a:pt x="3" y="1"/>
                      <a:pt x="7" y="0"/>
                      <a:pt x="11"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 name="Freeform 207"/>
              <p:cNvSpPr>
                <a:spLocks/>
              </p:cNvSpPr>
              <p:nvPr/>
            </p:nvSpPr>
            <p:spPr bwMode="auto">
              <a:xfrm>
                <a:off x="2504" y="2307"/>
                <a:ext cx="50" cy="24"/>
              </a:xfrm>
              <a:custGeom>
                <a:avLst/>
                <a:gdLst>
                  <a:gd name="T0" fmla="*/ 0 w 20"/>
                  <a:gd name="T1" fmla="*/ 0 h 9"/>
                  <a:gd name="T2" fmla="*/ 313 w 20"/>
                  <a:gd name="T3" fmla="*/ 171 h 9"/>
                  <a:gd name="T4" fmla="*/ 0 60000 65536"/>
                  <a:gd name="T5" fmla="*/ 0 60000 65536"/>
                </a:gdLst>
                <a:ahLst/>
                <a:cxnLst>
                  <a:cxn ang="T4">
                    <a:pos x="T0" y="T1"/>
                  </a:cxn>
                  <a:cxn ang="T5">
                    <a:pos x="T2" y="T3"/>
                  </a:cxn>
                </a:cxnLst>
                <a:rect l="0" t="0" r="r" b="b"/>
                <a:pathLst>
                  <a:path w="20" h="9">
                    <a:moveTo>
                      <a:pt x="0" y="0"/>
                    </a:moveTo>
                    <a:cubicBezTo>
                      <a:pt x="7" y="0"/>
                      <a:pt x="15" y="3"/>
                      <a:pt x="20" y="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1" name="Freeform 208"/>
              <p:cNvSpPr>
                <a:spLocks/>
              </p:cNvSpPr>
              <p:nvPr/>
            </p:nvSpPr>
            <p:spPr bwMode="auto">
              <a:xfrm>
                <a:off x="2541" y="2301"/>
                <a:ext cx="18" cy="16"/>
              </a:xfrm>
              <a:custGeom>
                <a:avLst/>
                <a:gdLst>
                  <a:gd name="T0" fmla="*/ 0 w 7"/>
                  <a:gd name="T1" fmla="*/ 115 h 6"/>
                  <a:gd name="T2" fmla="*/ 118 w 7"/>
                  <a:gd name="T3" fmla="*/ 0 h 6"/>
                  <a:gd name="T4" fmla="*/ 0 60000 65536"/>
                  <a:gd name="T5" fmla="*/ 0 60000 65536"/>
                </a:gdLst>
                <a:ahLst/>
                <a:cxnLst>
                  <a:cxn ang="T4">
                    <a:pos x="T0" y="T1"/>
                  </a:cxn>
                  <a:cxn ang="T5">
                    <a:pos x="T2" y="T3"/>
                  </a:cxn>
                </a:cxnLst>
                <a:rect l="0" t="0" r="r" b="b"/>
                <a:pathLst>
                  <a:path w="7" h="6">
                    <a:moveTo>
                      <a:pt x="0" y="6"/>
                    </a:moveTo>
                    <a:cubicBezTo>
                      <a:pt x="1" y="3"/>
                      <a:pt x="4" y="2"/>
                      <a:pt x="7"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2" name="Freeform 209"/>
              <p:cNvSpPr>
                <a:spLocks/>
              </p:cNvSpPr>
              <p:nvPr/>
            </p:nvSpPr>
            <p:spPr bwMode="auto">
              <a:xfrm>
                <a:off x="2674" y="2365"/>
                <a:ext cx="10" cy="35"/>
              </a:xfrm>
              <a:custGeom>
                <a:avLst/>
                <a:gdLst>
                  <a:gd name="T0" fmla="*/ 0 w 4"/>
                  <a:gd name="T1" fmla="*/ 0 h 13"/>
                  <a:gd name="T2" fmla="*/ 50 w 4"/>
                  <a:gd name="T3" fmla="*/ 253 h 13"/>
                  <a:gd name="T4" fmla="*/ 0 60000 65536"/>
                  <a:gd name="T5" fmla="*/ 0 60000 65536"/>
                </a:gdLst>
                <a:ahLst/>
                <a:cxnLst>
                  <a:cxn ang="T4">
                    <a:pos x="T0" y="T1"/>
                  </a:cxn>
                  <a:cxn ang="T5">
                    <a:pos x="T2" y="T3"/>
                  </a:cxn>
                </a:cxnLst>
                <a:rect l="0" t="0" r="r" b="b"/>
                <a:pathLst>
                  <a:path w="4" h="13">
                    <a:moveTo>
                      <a:pt x="0" y="0"/>
                    </a:moveTo>
                    <a:cubicBezTo>
                      <a:pt x="2" y="4"/>
                      <a:pt x="4" y="8"/>
                      <a:pt x="3"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3" name="Freeform 210"/>
              <p:cNvSpPr>
                <a:spLocks/>
              </p:cNvSpPr>
              <p:nvPr/>
            </p:nvSpPr>
            <p:spPr bwMode="auto">
              <a:xfrm>
                <a:off x="2684" y="2381"/>
                <a:ext cx="20" cy="8"/>
              </a:xfrm>
              <a:custGeom>
                <a:avLst/>
                <a:gdLst>
                  <a:gd name="T0" fmla="*/ 0 w 8"/>
                  <a:gd name="T1" fmla="*/ 56 h 3"/>
                  <a:gd name="T2" fmla="*/ 125 w 8"/>
                  <a:gd name="T3" fmla="*/ 0 h 3"/>
                  <a:gd name="T4" fmla="*/ 0 60000 65536"/>
                  <a:gd name="T5" fmla="*/ 0 60000 65536"/>
                </a:gdLst>
                <a:ahLst/>
                <a:cxnLst>
                  <a:cxn ang="T4">
                    <a:pos x="T0" y="T1"/>
                  </a:cxn>
                  <a:cxn ang="T5">
                    <a:pos x="T2" y="T3"/>
                  </a:cxn>
                </a:cxnLst>
                <a:rect l="0" t="0" r="r" b="b"/>
                <a:pathLst>
                  <a:path w="8" h="3">
                    <a:moveTo>
                      <a:pt x="0" y="3"/>
                    </a:moveTo>
                    <a:cubicBezTo>
                      <a:pt x="2" y="0"/>
                      <a:pt x="5" y="0"/>
                      <a:pt x="8"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4" name="Freeform 211"/>
              <p:cNvSpPr>
                <a:spLocks/>
              </p:cNvSpPr>
              <p:nvPr/>
            </p:nvSpPr>
            <p:spPr bwMode="auto">
              <a:xfrm>
                <a:off x="2779" y="2469"/>
                <a:ext cx="15" cy="54"/>
              </a:xfrm>
              <a:custGeom>
                <a:avLst/>
                <a:gdLst>
                  <a:gd name="T0" fmla="*/ 63 w 6"/>
                  <a:gd name="T1" fmla="*/ 0 h 20"/>
                  <a:gd name="T2" fmla="*/ 0 w 6"/>
                  <a:gd name="T3" fmla="*/ 394 h 20"/>
                  <a:gd name="T4" fmla="*/ 0 60000 65536"/>
                  <a:gd name="T5" fmla="*/ 0 60000 65536"/>
                </a:gdLst>
                <a:ahLst/>
                <a:cxnLst>
                  <a:cxn ang="T4">
                    <a:pos x="T0" y="T1"/>
                  </a:cxn>
                  <a:cxn ang="T5">
                    <a:pos x="T2" y="T3"/>
                  </a:cxn>
                </a:cxnLst>
                <a:rect l="0" t="0" r="r" b="b"/>
                <a:pathLst>
                  <a:path w="6" h="20">
                    <a:moveTo>
                      <a:pt x="4" y="0"/>
                    </a:moveTo>
                    <a:cubicBezTo>
                      <a:pt x="6" y="7"/>
                      <a:pt x="5" y="14"/>
                      <a:pt x="0" y="2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 name="Freeform 212"/>
              <p:cNvSpPr>
                <a:spLocks/>
              </p:cNvSpPr>
              <p:nvPr/>
            </p:nvSpPr>
            <p:spPr bwMode="auto">
              <a:xfrm>
                <a:off x="2791" y="2504"/>
                <a:ext cx="18" cy="5"/>
              </a:xfrm>
              <a:custGeom>
                <a:avLst/>
                <a:gdLst>
                  <a:gd name="T0" fmla="*/ 0 w 7"/>
                  <a:gd name="T1" fmla="*/ 20 h 2"/>
                  <a:gd name="T2" fmla="*/ 118 w 7"/>
                  <a:gd name="T3" fmla="*/ 33 h 2"/>
                  <a:gd name="T4" fmla="*/ 0 60000 65536"/>
                  <a:gd name="T5" fmla="*/ 0 60000 65536"/>
                </a:gdLst>
                <a:ahLst/>
                <a:cxnLst>
                  <a:cxn ang="T4">
                    <a:pos x="T0" y="T1"/>
                  </a:cxn>
                  <a:cxn ang="T5">
                    <a:pos x="T2" y="T3"/>
                  </a:cxn>
                </a:cxnLst>
                <a:rect l="0" t="0" r="r" b="b"/>
                <a:pathLst>
                  <a:path w="7" h="2">
                    <a:moveTo>
                      <a:pt x="0" y="1"/>
                    </a:moveTo>
                    <a:cubicBezTo>
                      <a:pt x="2" y="0"/>
                      <a:pt x="5" y="1"/>
                      <a:pt x="7"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6" name="Freeform 213"/>
              <p:cNvSpPr>
                <a:spLocks/>
              </p:cNvSpPr>
              <p:nvPr/>
            </p:nvSpPr>
            <p:spPr bwMode="auto">
              <a:xfrm>
                <a:off x="2449" y="2395"/>
                <a:ext cx="17" cy="32"/>
              </a:xfrm>
              <a:custGeom>
                <a:avLst/>
                <a:gdLst>
                  <a:gd name="T0" fmla="*/ 0 w 7"/>
                  <a:gd name="T1" fmla="*/ 0 h 12"/>
                  <a:gd name="T2" fmla="*/ 100 w 7"/>
                  <a:gd name="T3" fmla="*/ 227 h 12"/>
                  <a:gd name="T4" fmla="*/ 0 60000 65536"/>
                  <a:gd name="T5" fmla="*/ 0 60000 65536"/>
                </a:gdLst>
                <a:ahLst/>
                <a:cxnLst>
                  <a:cxn ang="T4">
                    <a:pos x="T0" y="T1"/>
                  </a:cxn>
                  <a:cxn ang="T5">
                    <a:pos x="T2" y="T3"/>
                  </a:cxn>
                </a:cxnLst>
                <a:rect l="0" t="0" r="r" b="b"/>
                <a:pathLst>
                  <a:path w="7" h="12">
                    <a:moveTo>
                      <a:pt x="0" y="0"/>
                    </a:moveTo>
                    <a:cubicBezTo>
                      <a:pt x="2" y="5"/>
                      <a:pt x="3" y="10"/>
                      <a:pt x="7" y="1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7" name="Freeform 214"/>
              <p:cNvSpPr>
                <a:spLocks/>
              </p:cNvSpPr>
              <p:nvPr/>
            </p:nvSpPr>
            <p:spPr bwMode="auto">
              <a:xfrm>
                <a:off x="2441" y="2421"/>
                <a:ext cx="15" cy="11"/>
              </a:xfrm>
              <a:custGeom>
                <a:avLst/>
                <a:gdLst>
                  <a:gd name="T0" fmla="*/ 95 w 6"/>
                  <a:gd name="T1" fmla="*/ 0 h 4"/>
                  <a:gd name="T2" fmla="*/ 0 w 6"/>
                  <a:gd name="T3" fmla="*/ 83 h 4"/>
                  <a:gd name="T4" fmla="*/ 0 60000 65536"/>
                  <a:gd name="T5" fmla="*/ 0 60000 65536"/>
                </a:gdLst>
                <a:ahLst/>
                <a:cxnLst>
                  <a:cxn ang="T4">
                    <a:pos x="T0" y="T1"/>
                  </a:cxn>
                  <a:cxn ang="T5">
                    <a:pos x="T2" y="T3"/>
                  </a:cxn>
                </a:cxnLst>
                <a:rect l="0" t="0" r="r" b="b"/>
                <a:pathLst>
                  <a:path w="6" h="4">
                    <a:moveTo>
                      <a:pt x="6" y="0"/>
                    </a:moveTo>
                    <a:cubicBezTo>
                      <a:pt x="3" y="0"/>
                      <a:pt x="1" y="1"/>
                      <a:pt x="0"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8" name="Freeform 215"/>
              <p:cNvSpPr>
                <a:spLocks/>
              </p:cNvSpPr>
              <p:nvPr/>
            </p:nvSpPr>
            <p:spPr bwMode="auto">
              <a:xfrm>
                <a:off x="2644" y="2467"/>
                <a:ext cx="32" cy="32"/>
              </a:xfrm>
              <a:custGeom>
                <a:avLst/>
                <a:gdLst>
                  <a:gd name="T0" fmla="*/ 0 w 13"/>
                  <a:gd name="T1" fmla="*/ 0 h 12"/>
                  <a:gd name="T2" fmla="*/ 194 w 13"/>
                  <a:gd name="T3" fmla="*/ 227 h 12"/>
                  <a:gd name="T4" fmla="*/ 0 60000 65536"/>
                  <a:gd name="T5" fmla="*/ 0 60000 65536"/>
                </a:gdLst>
                <a:ahLst/>
                <a:cxnLst>
                  <a:cxn ang="T4">
                    <a:pos x="T0" y="T1"/>
                  </a:cxn>
                  <a:cxn ang="T5">
                    <a:pos x="T2" y="T3"/>
                  </a:cxn>
                </a:cxnLst>
                <a:rect l="0" t="0" r="r" b="b"/>
                <a:pathLst>
                  <a:path w="13" h="12">
                    <a:moveTo>
                      <a:pt x="0" y="0"/>
                    </a:moveTo>
                    <a:cubicBezTo>
                      <a:pt x="1" y="7"/>
                      <a:pt x="6" y="11"/>
                      <a:pt x="13" y="1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9" name="Freeform 216"/>
              <p:cNvSpPr>
                <a:spLocks/>
              </p:cNvSpPr>
              <p:nvPr/>
            </p:nvSpPr>
            <p:spPr bwMode="auto">
              <a:xfrm>
                <a:off x="2644" y="2491"/>
                <a:ext cx="12" cy="18"/>
              </a:xfrm>
              <a:custGeom>
                <a:avLst/>
                <a:gdLst>
                  <a:gd name="T0" fmla="*/ 70 w 5"/>
                  <a:gd name="T1" fmla="*/ 0 h 7"/>
                  <a:gd name="T2" fmla="*/ 0 w 5"/>
                  <a:gd name="T3" fmla="*/ 118 h 7"/>
                  <a:gd name="T4" fmla="*/ 0 60000 65536"/>
                  <a:gd name="T5" fmla="*/ 0 60000 65536"/>
                </a:gdLst>
                <a:ahLst/>
                <a:cxnLst>
                  <a:cxn ang="T4">
                    <a:pos x="T0" y="T1"/>
                  </a:cxn>
                  <a:cxn ang="T5">
                    <a:pos x="T2" y="T3"/>
                  </a:cxn>
                </a:cxnLst>
                <a:rect l="0" t="0" r="r" b="b"/>
                <a:pathLst>
                  <a:path w="5" h="7">
                    <a:moveTo>
                      <a:pt x="5" y="0"/>
                    </a:moveTo>
                    <a:cubicBezTo>
                      <a:pt x="3" y="2"/>
                      <a:pt x="1" y="4"/>
                      <a:pt x="0"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0" name="Freeform 217"/>
              <p:cNvSpPr>
                <a:spLocks/>
              </p:cNvSpPr>
              <p:nvPr/>
            </p:nvSpPr>
            <p:spPr bwMode="auto">
              <a:xfrm>
                <a:off x="1986" y="2325"/>
                <a:ext cx="20" cy="48"/>
              </a:xfrm>
              <a:custGeom>
                <a:avLst/>
                <a:gdLst>
                  <a:gd name="T0" fmla="*/ 0 w 8"/>
                  <a:gd name="T1" fmla="*/ 0 h 18"/>
                  <a:gd name="T2" fmla="*/ 125 w 8"/>
                  <a:gd name="T3" fmla="*/ 341 h 18"/>
                  <a:gd name="T4" fmla="*/ 0 60000 65536"/>
                  <a:gd name="T5" fmla="*/ 0 60000 65536"/>
                </a:gdLst>
                <a:ahLst/>
                <a:cxnLst>
                  <a:cxn ang="T4">
                    <a:pos x="T0" y="T1"/>
                  </a:cxn>
                  <a:cxn ang="T5">
                    <a:pos x="T2" y="T3"/>
                  </a:cxn>
                </a:cxnLst>
                <a:rect l="0" t="0" r="r" b="b"/>
                <a:pathLst>
                  <a:path w="8" h="18">
                    <a:moveTo>
                      <a:pt x="0" y="0"/>
                    </a:moveTo>
                    <a:cubicBezTo>
                      <a:pt x="0" y="7"/>
                      <a:pt x="3" y="14"/>
                      <a:pt x="8"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1" name="Freeform 218"/>
              <p:cNvSpPr>
                <a:spLocks/>
              </p:cNvSpPr>
              <p:nvPr/>
            </p:nvSpPr>
            <p:spPr bwMode="auto">
              <a:xfrm>
                <a:off x="1983" y="2363"/>
                <a:ext cx="13" cy="10"/>
              </a:xfrm>
              <a:custGeom>
                <a:avLst/>
                <a:gdLst>
                  <a:gd name="T0" fmla="*/ 88 w 5"/>
                  <a:gd name="T1" fmla="*/ 0 h 4"/>
                  <a:gd name="T2" fmla="*/ 0 w 5"/>
                  <a:gd name="T3" fmla="*/ 63 h 4"/>
                  <a:gd name="T4" fmla="*/ 0 60000 65536"/>
                  <a:gd name="T5" fmla="*/ 0 60000 65536"/>
                </a:gdLst>
                <a:ahLst/>
                <a:cxnLst>
                  <a:cxn ang="T4">
                    <a:pos x="T0" y="T1"/>
                  </a:cxn>
                  <a:cxn ang="T5">
                    <a:pos x="T2" y="T3"/>
                  </a:cxn>
                </a:cxnLst>
                <a:rect l="0" t="0" r="r" b="b"/>
                <a:pathLst>
                  <a:path w="5" h="4">
                    <a:moveTo>
                      <a:pt x="5" y="0"/>
                    </a:moveTo>
                    <a:cubicBezTo>
                      <a:pt x="3" y="1"/>
                      <a:pt x="1" y="2"/>
                      <a:pt x="0"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2" name="Freeform 219"/>
              <p:cNvSpPr>
                <a:spLocks/>
              </p:cNvSpPr>
              <p:nvPr/>
            </p:nvSpPr>
            <p:spPr bwMode="auto">
              <a:xfrm>
                <a:off x="2128" y="2339"/>
                <a:ext cx="38" cy="24"/>
              </a:xfrm>
              <a:custGeom>
                <a:avLst/>
                <a:gdLst>
                  <a:gd name="T0" fmla="*/ 0 w 15"/>
                  <a:gd name="T1" fmla="*/ 136 h 9"/>
                  <a:gd name="T2" fmla="*/ 243 w 15"/>
                  <a:gd name="T3" fmla="*/ 0 h 9"/>
                  <a:gd name="T4" fmla="*/ 0 60000 65536"/>
                  <a:gd name="T5" fmla="*/ 0 60000 65536"/>
                </a:gdLst>
                <a:ahLst/>
                <a:cxnLst>
                  <a:cxn ang="T4">
                    <a:pos x="T0" y="T1"/>
                  </a:cxn>
                  <a:cxn ang="T5">
                    <a:pos x="T2" y="T3"/>
                  </a:cxn>
                </a:cxnLst>
                <a:rect l="0" t="0" r="r" b="b"/>
                <a:pathLst>
                  <a:path w="15" h="9">
                    <a:moveTo>
                      <a:pt x="0" y="7"/>
                    </a:moveTo>
                    <a:cubicBezTo>
                      <a:pt x="5" y="9"/>
                      <a:pt x="12" y="4"/>
                      <a:pt x="15"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3" name="Freeform 220"/>
              <p:cNvSpPr>
                <a:spLocks/>
              </p:cNvSpPr>
              <p:nvPr/>
            </p:nvSpPr>
            <p:spPr bwMode="auto">
              <a:xfrm>
                <a:off x="2146" y="2360"/>
                <a:ext cx="12" cy="21"/>
              </a:xfrm>
              <a:custGeom>
                <a:avLst/>
                <a:gdLst>
                  <a:gd name="T0" fmla="*/ 0 w 5"/>
                  <a:gd name="T1" fmla="*/ 0 h 8"/>
                  <a:gd name="T2" fmla="*/ 70 w 5"/>
                  <a:gd name="T3" fmla="*/ 144 h 8"/>
                  <a:gd name="T4" fmla="*/ 0 60000 65536"/>
                  <a:gd name="T5" fmla="*/ 0 60000 65536"/>
                </a:gdLst>
                <a:ahLst/>
                <a:cxnLst>
                  <a:cxn ang="T4">
                    <a:pos x="T0" y="T1"/>
                  </a:cxn>
                  <a:cxn ang="T5">
                    <a:pos x="T2" y="T3"/>
                  </a:cxn>
                </a:cxnLst>
                <a:rect l="0" t="0" r="r" b="b"/>
                <a:pathLst>
                  <a:path w="5" h="8">
                    <a:moveTo>
                      <a:pt x="0" y="0"/>
                    </a:moveTo>
                    <a:cubicBezTo>
                      <a:pt x="2" y="3"/>
                      <a:pt x="3" y="5"/>
                      <a:pt x="5"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4" name="Freeform 221"/>
              <p:cNvSpPr>
                <a:spLocks/>
              </p:cNvSpPr>
              <p:nvPr/>
            </p:nvSpPr>
            <p:spPr bwMode="auto">
              <a:xfrm>
                <a:off x="2281" y="2389"/>
                <a:ext cx="28" cy="38"/>
              </a:xfrm>
              <a:custGeom>
                <a:avLst/>
                <a:gdLst>
                  <a:gd name="T0" fmla="*/ 181 w 11"/>
                  <a:gd name="T1" fmla="*/ 0 h 14"/>
                  <a:gd name="T2" fmla="*/ 0 w 11"/>
                  <a:gd name="T3" fmla="*/ 280 h 14"/>
                  <a:gd name="T4" fmla="*/ 0 60000 65536"/>
                  <a:gd name="T5" fmla="*/ 0 60000 65536"/>
                </a:gdLst>
                <a:ahLst/>
                <a:cxnLst>
                  <a:cxn ang="T4">
                    <a:pos x="T0" y="T1"/>
                  </a:cxn>
                  <a:cxn ang="T5">
                    <a:pos x="T2" y="T3"/>
                  </a:cxn>
                </a:cxnLst>
                <a:rect l="0" t="0" r="r" b="b"/>
                <a:pathLst>
                  <a:path w="11" h="14">
                    <a:moveTo>
                      <a:pt x="11" y="0"/>
                    </a:moveTo>
                    <a:cubicBezTo>
                      <a:pt x="11" y="7"/>
                      <a:pt x="6" y="11"/>
                      <a:pt x="0" y="1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 name="Freeform 222"/>
              <p:cNvSpPr>
                <a:spLocks/>
              </p:cNvSpPr>
              <p:nvPr/>
            </p:nvSpPr>
            <p:spPr bwMode="auto">
              <a:xfrm>
                <a:off x="2296" y="2421"/>
                <a:ext cx="13" cy="16"/>
              </a:xfrm>
              <a:custGeom>
                <a:avLst/>
                <a:gdLst>
                  <a:gd name="T0" fmla="*/ 0 w 5"/>
                  <a:gd name="T1" fmla="*/ 0 h 6"/>
                  <a:gd name="T2" fmla="*/ 88 w 5"/>
                  <a:gd name="T3" fmla="*/ 115 h 6"/>
                  <a:gd name="T4" fmla="*/ 0 60000 65536"/>
                  <a:gd name="T5" fmla="*/ 0 60000 65536"/>
                </a:gdLst>
                <a:ahLst/>
                <a:cxnLst>
                  <a:cxn ang="T4">
                    <a:pos x="T0" y="T1"/>
                  </a:cxn>
                  <a:cxn ang="T5">
                    <a:pos x="T2" y="T3"/>
                  </a:cxn>
                </a:cxnLst>
                <a:rect l="0" t="0" r="r" b="b"/>
                <a:pathLst>
                  <a:path w="5" h="6">
                    <a:moveTo>
                      <a:pt x="0" y="0"/>
                    </a:moveTo>
                    <a:cubicBezTo>
                      <a:pt x="2" y="2"/>
                      <a:pt x="3" y="4"/>
                      <a:pt x="5"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6" name="Freeform 223"/>
              <p:cNvSpPr>
                <a:spLocks/>
              </p:cNvSpPr>
              <p:nvPr/>
            </p:nvSpPr>
            <p:spPr bwMode="auto">
              <a:xfrm>
                <a:off x="2184" y="2493"/>
                <a:ext cx="12" cy="30"/>
              </a:xfrm>
              <a:custGeom>
                <a:avLst/>
                <a:gdLst>
                  <a:gd name="T0" fmla="*/ 70 w 5"/>
                  <a:gd name="T1" fmla="*/ 0 h 11"/>
                  <a:gd name="T2" fmla="*/ 0 w 5"/>
                  <a:gd name="T3" fmla="*/ 224 h 11"/>
                  <a:gd name="T4" fmla="*/ 0 60000 65536"/>
                  <a:gd name="T5" fmla="*/ 0 60000 65536"/>
                </a:gdLst>
                <a:ahLst/>
                <a:cxnLst>
                  <a:cxn ang="T4">
                    <a:pos x="T0" y="T1"/>
                  </a:cxn>
                  <a:cxn ang="T5">
                    <a:pos x="T2" y="T3"/>
                  </a:cxn>
                </a:cxnLst>
                <a:rect l="0" t="0" r="r" b="b"/>
                <a:pathLst>
                  <a:path w="5" h="11">
                    <a:moveTo>
                      <a:pt x="5" y="0"/>
                    </a:moveTo>
                    <a:cubicBezTo>
                      <a:pt x="5" y="4"/>
                      <a:pt x="4" y="9"/>
                      <a:pt x="0"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7" name="Freeform 224"/>
              <p:cNvSpPr>
                <a:spLocks/>
              </p:cNvSpPr>
              <p:nvPr/>
            </p:nvSpPr>
            <p:spPr bwMode="auto">
              <a:xfrm>
                <a:off x="2194" y="2517"/>
                <a:ext cx="22" cy="11"/>
              </a:xfrm>
              <a:custGeom>
                <a:avLst/>
                <a:gdLst>
                  <a:gd name="T0" fmla="*/ 0 w 9"/>
                  <a:gd name="T1" fmla="*/ 0 h 4"/>
                  <a:gd name="T2" fmla="*/ 132 w 9"/>
                  <a:gd name="T3" fmla="*/ 83 h 4"/>
                  <a:gd name="T4" fmla="*/ 0 60000 65536"/>
                  <a:gd name="T5" fmla="*/ 0 60000 65536"/>
                </a:gdLst>
                <a:ahLst/>
                <a:cxnLst>
                  <a:cxn ang="T4">
                    <a:pos x="T0" y="T1"/>
                  </a:cxn>
                  <a:cxn ang="T5">
                    <a:pos x="T2" y="T3"/>
                  </a:cxn>
                </a:cxnLst>
                <a:rect l="0" t="0" r="r" b="b"/>
                <a:pathLst>
                  <a:path w="9" h="4">
                    <a:moveTo>
                      <a:pt x="0" y="0"/>
                    </a:moveTo>
                    <a:cubicBezTo>
                      <a:pt x="4" y="0"/>
                      <a:pt x="7" y="1"/>
                      <a:pt x="9"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8" name="Freeform 225"/>
              <p:cNvSpPr>
                <a:spLocks/>
              </p:cNvSpPr>
              <p:nvPr/>
            </p:nvSpPr>
            <p:spPr bwMode="auto">
              <a:xfrm>
                <a:off x="2449" y="2547"/>
                <a:ext cx="22" cy="48"/>
              </a:xfrm>
              <a:custGeom>
                <a:avLst/>
                <a:gdLst>
                  <a:gd name="T0" fmla="*/ 12 w 9"/>
                  <a:gd name="T1" fmla="*/ 0 h 18"/>
                  <a:gd name="T2" fmla="*/ 132 w 9"/>
                  <a:gd name="T3" fmla="*/ 341 h 18"/>
                  <a:gd name="T4" fmla="*/ 0 60000 65536"/>
                  <a:gd name="T5" fmla="*/ 0 60000 65536"/>
                </a:gdLst>
                <a:ahLst/>
                <a:cxnLst>
                  <a:cxn ang="T4">
                    <a:pos x="T0" y="T1"/>
                  </a:cxn>
                  <a:cxn ang="T5">
                    <a:pos x="T2" y="T3"/>
                  </a:cxn>
                </a:cxnLst>
                <a:rect l="0" t="0" r="r" b="b"/>
                <a:pathLst>
                  <a:path w="9" h="18">
                    <a:moveTo>
                      <a:pt x="1" y="0"/>
                    </a:moveTo>
                    <a:cubicBezTo>
                      <a:pt x="0" y="7"/>
                      <a:pt x="3" y="14"/>
                      <a:pt x="9"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9" name="Freeform 226"/>
              <p:cNvSpPr>
                <a:spLocks/>
              </p:cNvSpPr>
              <p:nvPr/>
            </p:nvSpPr>
            <p:spPr bwMode="auto">
              <a:xfrm>
                <a:off x="2441" y="2581"/>
                <a:ext cx="15" cy="6"/>
              </a:xfrm>
              <a:custGeom>
                <a:avLst/>
                <a:gdLst>
                  <a:gd name="T0" fmla="*/ 95 w 6"/>
                  <a:gd name="T1" fmla="*/ 0 h 2"/>
                  <a:gd name="T2" fmla="*/ 0 w 6"/>
                  <a:gd name="T3" fmla="*/ 54 h 2"/>
                  <a:gd name="T4" fmla="*/ 0 60000 65536"/>
                  <a:gd name="T5" fmla="*/ 0 60000 65536"/>
                </a:gdLst>
                <a:ahLst/>
                <a:cxnLst>
                  <a:cxn ang="T4">
                    <a:pos x="T0" y="T1"/>
                  </a:cxn>
                  <a:cxn ang="T5">
                    <a:pos x="T2" y="T3"/>
                  </a:cxn>
                </a:cxnLst>
                <a:rect l="0" t="0" r="r" b="b"/>
                <a:pathLst>
                  <a:path w="6" h="2">
                    <a:moveTo>
                      <a:pt x="6" y="0"/>
                    </a:moveTo>
                    <a:cubicBezTo>
                      <a:pt x="4" y="1"/>
                      <a:pt x="2" y="1"/>
                      <a:pt x="0"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0" name="Freeform 227"/>
              <p:cNvSpPr>
                <a:spLocks/>
              </p:cNvSpPr>
              <p:nvPr/>
            </p:nvSpPr>
            <p:spPr bwMode="auto">
              <a:xfrm>
                <a:off x="2536" y="2496"/>
                <a:ext cx="5" cy="21"/>
              </a:xfrm>
              <a:custGeom>
                <a:avLst/>
                <a:gdLst>
                  <a:gd name="T0" fmla="*/ 0 w 2"/>
                  <a:gd name="T1" fmla="*/ 0 h 8"/>
                  <a:gd name="T2" fmla="*/ 33 w 2"/>
                  <a:gd name="T3" fmla="*/ 144 h 8"/>
                  <a:gd name="T4" fmla="*/ 0 60000 65536"/>
                  <a:gd name="T5" fmla="*/ 0 60000 65536"/>
                </a:gdLst>
                <a:ahLst/>
                <a:cxnLst>
                  <a:cxn ang="T4">
                    <a:pos x="T0" y="T1"/>
                  </a:cxn>
                  <a:cxn ang="T5">
                    <a:pos x="T2" y="T3"/>
                  </a:cxn>
                </a:cxnLst>
                <a:rect l="0" t="0" r="r" b="b"/>
                <a:pathLst>
                  <a:path w="2" h="8">
                    <a:moveTo>
                      <a:pt x="0" y="0"/>
                    </a:moveTo>
                    <a:cubicBezTo>
                      <a:pt x="2" y="3"/>
                      <a:pt x="2" y="5"/>
                      <a:pt x="2"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 name="Freeform 228"/>
              <p:cNvSpPr>
                <a:spLocks/>
              </p:cNvSpPr>
              <p:nvPr/>
            </p:nvSpPr>
            <p:spPr bwMode="auto">
              <a:xfrm>
                <a:off x="2541" y="2499"/>
                <a:ext cx="13" cy="8"/>
              </a:xfrm>
              <a:custGeom>
                <a:avLst/>
                <a:gdLst>
                  <a:gd name="T0" fmla="*/ 0 w 5"/>
                  <a:gd name="T1" fmla="*/ 56 h 3"/>
                  <a:gd name="T2" fmla="*/ 88 w 5"/>
                  <a:gd name="T3" fmla="*/ 0 h 3"/>
                  <a:gd name="T4" fmla="*/ 0 60000 65536"/>
                  <a:gd name="T5" fmla="*/ 0 60000 65536"/>
                </a:gdLst>
                <a:ahLst/>
                <a:cxnLst>
                  <a:cxn ang="T4">
                    <a:pos x="T0" y="T1"/>
                  </a:cxn>
                  <a:cxn ang="T5">
                    <a:pos x="T2" y="T3"/>
                  </a:cxn>
                </a:cxnLst>
                <a:rect l="0" t="0" r="r" b="b"/>
                <a:pathLst>
                  <a:path w="5" h="3">
                    <a:moveTo>
                      <a:pt x="0" y="3"/>
                    </a:moveTo>
                    <a:cubicBezTo>
                      <a:pt x="1" y="1"/>
                      <a:pt x="3" y="0"/>
                      <a:pt x="5"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2" name="Freeform 229"/>
              <p:cNvSpPr>
                <a:spLocks/>
              </p:cNvSpPr>
              <p:nvPr/>
            </p:nvSpPr>
            <p:spPr bwMode="auto">
              <a:xfrm>
                <a:off x="2621" y="2635"/>
                <a:ext cx="8" cy="45"/>
              </a:xfrm>
              <a:custGeom>
                <a:avLst/>
                <a:gdLst>
                  <a:gd name="T0" fmla="*/ 56 w 3"/>
                  <a:gd name="T1" fmla="*/ 0 h 17"/>
                  <a:gd name="T2" fmla="*/ 0 w 3"/>
                  <a:gd name="T3" fmla="*/ 315 h 17"/>
                  <a:gd name="T4" fmla="*/ 0 60000 65536"/>
                  <a:gd name="T5" fmla="*/ 0 60000 65536"/>
                </a:gdLst>
                <a:ahLst/>
                <a:cxnLst>
                  <a:cxn ang="T4">
                    <a:pos x="T0" y="T1"/>
                  </a:cxn>
                  <a:cxn ang="T5">
                    <a:pos x="T2" y="T3"/>
                  </a:cxn>
                </a:cxnLst>
                <a:rect l="0" t="0" r="r" b="b"/>
                <a:pathLst>
                  <a:path w="3" h="17">
                    <a:moveTo>
                      <a:pt x="3" y="0"/>
                    </a:moveTo>
                    <a:cubicBezTo>
                      <a:pt x="3" y="6"/>
                      <a:pt x="2" y="12"/>
                      <a:pt x="0" y="1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 name="Freeform 230"/>
              <p:cNvSpPr>
                <a:spLocks/>
              </p:cNvSpPr>
              <p:nvPr/>
            </p:nvSpPr>
            <p:spPr bwMode="auto">
              <a:xfrm>
                <a:off x="2626" y="2659"/>
                <a:ext cx="30" cy="8"/>
              </a:xfrm>
              <a:custGeom>
                <a:avLst/>
                <a:gdLst>
                  <a:gd name="T0" fmla="*/ 0 w 12"/>
                  <a:gd name="T1" fmla="*/ 56 h 3"/>
                  <a:gd name="T2" fmla="*/ 188 w 12"/>
                  <a:gd name="T3" fmla="*/ 0 h 3"/>
                  <a:gd name="T4" fmla="*/ 0 60000 65536"/>
                  <a:gd name="T5" fmla="*/ 0 60000 65536"/>
                </a:gdLst>
                <a:ahLst/>
                <a:cxnLst>
                  <a:cxn ang="T4">
                    <a:pos x="T0" y="T1"/>
                  </a:cxn>
                  <a:cxn ang="T5">
                    <a:pos x="T2" y="T3"/>
                  </a:cxn>
                </a:cxnLst>
                <a:rect l="0" t="0" r="r" b="b"/>
                <a:pathLst>
                  <a:path w="12" h="3">
                    <a:moveTo>
                      <a:pt x="0" y="3"/>
                    </a:moveTo>
                    <a:cubicBezTo>
                      <a:pt x="3" y="0"/>
                      <a:pt x="7" y="0"/>
                      <a:pt x="12"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4" name="Freeform 231"/>
              <p:cNvSpPr>
                <a:spLocks/>
              </p:cNvSpPr>
              <p:nvPr/>
            </p:nvSpPr>
            <p:spPr bwMode="auto">
              <a:xfrm>
                <a:off x="2031" y="2509"/>
                <a:ext cx="27" cy="30"/>
              </a:xfrm>
              <a:custGeom>
                <a:avLst/>
                <a:gdLst>
                  <a:gd name="T0" fmla="*/ 0 w 11"/>
                  <a:gd name="T1" fmla="*/ 0 h 11"/>
                  <a:gd name="T2" fmla="*/ 162 w 11"/>
                  <a:gd name="T3" fmla="*/ 224 h 11"/>
                  <a:gd name="T4" fmla="*/ 0 60000 65536"/>
                  <a:gd name="T5" fmla="*/ 0 60000 65536"/>
                </a:gdLst>
                <a:ahLst/>
                <a:cxnLst>
                  <a:cxn ang="T4">
                    <a:pos x="T0" y="T1"/>
                  </a:cxn>
                  <a:cxn ang="T5">
                    <a:pos x="T2" y="T3"/>
                  </a:cxn>
                </a:cxnLst>
                <a:rect l="0" t="0" r="r" b="b"/>
                <a:pathLst>
                  <a:path w="11" h="11">
                    <a:moveTo>
                      <a:pt x="0" y="0"/>
                    </a:moveTo>
                    <a:cubicBezTo>
                      <a:pt x="1" y="6"/>
                      <a:pt x="6" y="9"/>
                      <a:pt x="11"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 name="Freeform 232"/>
              <p:cNvSpPr>
                <a:spLocks/>
              </p:cNvSpPr>
              <p:nvPr/>
            </p:nvSpPr>
            <p:spPr bwMode="auto">
              <a:xfrm>
                <a:off x="2031" y="2531"/>
                <a:ext cx="10" cy="18"/>
              </a:xfrm>
              <a:custGeom>
                <a:avLst/>
                <a:gdLst>
                  <a:gd name="T0" fmla="*/ 63 w 4"/>
                  <a:gd name="T1" fmla="*/ 0 h 7"/>
                  <a:gd name="T2" fmla="*/ 0 w 4"/>
                  <a:gd name="T3" fmla="*/ 118 h 7"/>
                  <a:gd name="T4" fmla="*/ 0 60000 65536"/>
                  <a:gd name="T5" fmla="*/ 0 60000 65536"/>
                </a:gdLst>
                <a:ahLst/>
                <a:cxnLst>
                  <a:cxn ang="T4">
                    <a:pos x="T0" y="T1"/>
                  </a:cxn>
                  <a:cxn ang="T5">
                    <a:pos x="T2" y="T3"/>
                  </a:cxn>
                </a:cxnLst>
                <a:rect l="0" t="0" r="r" b="b"/>
                <a:pathLst>
                  <a:path w="4" h="7">
                    <a:moveTo>
                      <a:pt x="4" y="0"/>
                    </a:moveTo>
                    <a:cubicBezTo>
                      <a:pt x="2" y="2"/>
                      <a:pt x="1" y="4"/>
                      <a:pt x="0"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6" name="Freeform 233"/>
              <p:cNvSpPr>
                <a:spLocks/>
              </p:cNvSpPr>
              <p:nvPr/>
            </p:nvSpPr>
            <p:spPr bwMode="auto">
              <a:xfrm>
                <a:off x="2113" y="2627"/>
                <a:ext cx="43" cy="29"/>
              </a:xfrm>
              <a:custGeom>
                <a:avLst/>
                <a:gdLst>
                  <a:gd name="T0" fmla="*/ 0 w 17"/>
                  <a:gd name="T1" fmla="*/ 200 h 11"/>
                  <a:gd name="T2" fmla="*/ 276 w 17"/>
                  <a:gd name="T3" fmla="*/ 0 h 11"/>
                  <a:gd name="T4" fmla="*/ 0 60000 65536"/>
                  <a:gd name="T5" fmla="*/ 0 60000 65536"/>
                </a:gdLst>
                <a:ahLst/>
                <a:cxnLst>
                  <a:cxn ang="T4">
                    <a:pos x="T0" y="T1"/>
                  </a:cxn>
                  <a:cxn ang="T5">
                    <a:pos x="T2" y="T3"/>
                  </a:cxn>
                </a:cxnLst>
                <a:rect l="0" t="0" r="r" b="b"/>
                <a:pathLst>
                  <a:path w="17" h="11">
                    <a:moveTo>
                      <a:pt x="0" y="11"/>
                    </a:moveTo>
                    <a:cubicBezTo>
                      <a:pt x="6" y="10"/>
                      <a:pt x="16" y="7"/>
                      <a:pt x="17"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 name="Freeform 234"/>
              <p:cNvSpPr>
                <a:spLocks/>
              </p:cNvSpPr>
              <p:nvPr/>
            </p:nvSpPr>
            <p:spPr bwMode="auto">
              <a:xfrm>
                <a:off x="2138" y="2651"/>
                <a:ext cx="10" cy="16"/>
              </a:xfrm>
              <a:custGeom>
                <a:avLst/>
                <a:gdLst>
                  <a:gd name="T0" fmla="*/ 0 w 4"/>
                  <a:gd name="T1" fmla="*/ 0 h 6"/>
                  <a:gd name="T2" fmla="*/ 63 w 4"/>
                  <a:gd name="T3" fmla="*/ 115 h 6"/>
                  <a:gd name="T4" fmla="*/ 0 60000 65536"/>
                  <a:gd name="T5" fmla="*/ 0 60000 65536"/>
                </a:gdLst>
                <a:ahLst/>
                <a:cxnLst>
                  <a:cxn ang="T4">
                    <a:pos x="T0" y="T1"/>
                  </a:cxn>
                  <a:cxn ang="T5">
                    <a:pos x="T2" y="T3"/>
                  </a:cxn>
                </a:cxnLst>
                <a:rect l="0" t="0" r="r" b="b"/>
                <a:pathLst>
                  <a:path w="4" h="6">
                    <a:moveTo>
                      <a:pt x="0" y="0"/>
                    </a:moveTo>
                    <a:cubicBezTo>
                      <a:pt x="1" y="2"/>
                      <a:pt x="3" y="4"/>
                      <a:pt x="4"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8" name="Freeform 235"/>
              <p:cNvSpPr>
                <a:spLocks/>
              </p:cNvSpPr>
              <p:nvPr/>
            </p:nvSpPr>
            <p:spPr bwMode="auto">
              <a:xfrm>
                <a:off x="2296" y="2573"/>
                <a:ext cx="23" cy="40"/>
              </a:xfrm>
              <a:custGeom>
                <a:avLst/>
                <a:gdLst>
                  <a:gd name="T0" fmla="*/ 118 w 9"/>
                  <a:gd name="T1" fmla="*/ 0 h 15"/>
                  <a:gd name="T2" fmla="*/ 0 w 9"/>
                  <a:gd name="T3" fmla="*/ 285 h 15"/>
                  <a:gd name="T4" fmla="*/ 0 60000 65536"/>
                  <a:gd name="T5" fmla="*/ 0 60000 65536"/>
                </a:gdLst>
                <a:ahLst/>
                <a:cxnLst>
                  <a:cxn ang="T4">
                    <a:pos x="T0" y="T1"/>
                  </a:cxn>
                  <a:cxn ang="T5">
                    <a:pos x="T2" y="T3"/>
                  </a:cxn>
                </a:cxnLst>
                <a:rect l="0" t="0" r="r" b="b"/>
                <a:pathLst>
                  <a:path w="9" h="15">
                    <a:moveTo>
                      <a:pt x="7" y="0"/>
                    </a:moveTo>
                    <a:cubicBezTo>
                      <a:pt x="9" y="5"/>
                      <a:pt x="4" y="11"/>
                      <a:pt x="0" y="1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 name="Freeform 236"/>
              <p:cNvSpPr>
                <a:spLocks/>
              </p:cNvSpPr>
              <p:nvPr/>
            </p:nvSpPr>
            <p:spPr bwMode="auto">
              <a:xfrm>
                <a:off x="2311" y="2597"/>
                <a:ext cx="20" cy="14"/>
              </a:xfrm>
              <a:custGeom>
                <a:avLst/>
                <a:gdLst>
                  <a:gd name="T0" fmla="*/ 0 w 8"/>
                  <a:gd name="T1" fmla="*/ 0 h 5"/>
                  <a:gd name="T2" fmla="*/ 125 w 8"/>
                  <a:gd name="T3" fmla="*/ 109 h 5"/>
                  <a:gd name="T4" fmla="*/ 0 60000 65536"/>
                  <a:gd name="T5" fmla="*/ 0 60000 65536"/>
                </a:gdLst>
                <a:ahLst/>
                <a:cxnLst>
                  <a:cxn ang="T4">
                    <a:pos x="T0" y="T1"/>
                  </a:cxn>
                  <a:cxn ang="T5">
                    <a:pos x="T2" y="T3"/>
                  </a:cxn>
                </a:cxnLst>
                <a:rect l="0" t="0" r="r" b="b"/>
                <a:pathLst>
                  <a:path w="8" h="5">
                    <a:moveTo>
                      <a:pt x="0" y="0"/>
                    </a:moveTo>
                    <a:cubicBezTo>
                      <a:pt x="1" y="2"/>
                      <a:pt x="4" y="4"/>
                      <a:pt x="8" y="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0" name="Freeform 237"/>
              <p:cNvSpPr>
                <a:spLocks/>
              </p:cNvSpPr>
              <p:nvPr/>
            </p:nvSpPr>
            <p:spPr bwMode="auto">
              <a:xfrm>
                <a:off x="2231" y="2720"/>
                <a:ext cx="48" cy="35"/>
              </a:xfrm>
              <a:custGeom>
                <a:avLst/>
                <a:gdLst>
                  <a:gd name="T0" fmla="*/ 0 w 19"/>
                  <a:gd name="T1" fmla="*/ 253 h 13"/>
                  <a:gd name="T2" fmla="*/ 306 w 19"/>
                  <a:gd name="T3" fmla="*/ 0 h 13"/>
                  <a:gd name="T4" fmla="*/ 0 60000 65536"/>
                  <a:gd name="T5" fmla="*/ 0 60000 65536"/>
                </a:gdLst>
                <a:ahLst/>
                <a:cxnLst>
                  <a:cxn ang="T4">
                    <a:pos x="T0" y="T1"/>
                  </a:cxn>
                  <a:cxn ang="T5">
                    <a:pos x="T2" y="T3"/>
                  </a:cxn>
                </a:cxnLst>
                <a:rect l="0" t="0" r="r" b="b"/>
                <a:pathLst>
                  <a:path w="19" h="13">
                    <a:moveTo>
                      <a:pt x="0" y="13"/>
                    </a:moveTo>
                    <a:cubicBezTo>
                      <a:pt x="8" y="13"/>
                      <a:pt x="16" y="8"/>
                      <a:pt x="19"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 name="Freeform 238"/>
              <p:cNvSpPr>
                <a:spLocks/>
              </p:cNvSpPr>
              <p:nvPr/>
            </p:nvSpPr>
            <p:spPr bwMode="auto">
              <a:xfrm>
                <a:off x="2261" y="2752"/>
                <a:ext cx="5" cy="16"/>
              </a:xfrm>
              <a:custGeom>
                <a:avLst/>
                <a:gdLst>
                  <a:gd name="T0" fmla="*/ 0 w 2"/>
                  <a:gd name="T1" fmla="*/ 0 h 6"/>
                  <a:gd name="T2" fmla="*/ 33 w 2"/>
                  <a:gd name="T3" fmla="*/ 115 h 6"/>
                  <a:gd name="T4" fmla="*/ 0 60000 65536"/>
                  <a:gd name="T5" fmla="*/ 0 60000 65536"/>
                </a:gdLst>
                <a:ahLst/>
                <a:cxnLst>
                  <a:cxn ang="T4">
                    <a:pos x="T0" y="T1"/>
                  </a:cxn>
                  <a:cxn ang="T5">
                    <a:pos x="T2" y="T3"/>
                  </a:cxn>
                </a:cxnLst>
                <a:rect l="0" t="0" r="r" b="b"/>
                <a:pathLst>
                  <a:path w="2" h="6">
                    <a:moveTo>
                      <a:pt x="0" y="0"/>
                    </a:moveTo>
                    <a:cubicBezTo>
                      <a:pt x="1" y="1"/>
                      <a:pt x="2" y="4"/>
                      <a:pt x="2"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2" name="Freeform 239"/>
              <p:cNvSpPr>
                <a:spLocks/>
              </p:cNvSpPr>
              <p:nvPr/>
            </p:nvSpPr>
            <p:spPr bwMode="auto">
              <a:xfrm>
                <a:off x="2416" y="2704"/>
                <a:ext cx="30" cy="24"/>
              </a:xfrm>
              <a:custGeom>
                <a:avLst/>
                <a:gdLst>
                  <a:gd name="T0" fmla="*/ 0 w 12"/>
                  <a:gd name="T1" fmla="*/ 0 h 9"/>
                  <a:gd name="T2" fmla="*/ 188 w 12"/>
                  <a:gd name="T3" fmla="*/ 149 h 9"/>
                  <a:gd name="T4" fmla="*/ 0 60000 65536"/>
                  <a:gd name="T5" fmla="*/ 0 60000 65536"/>
                </a:gdLst>
                <a:ahLst/>
                <a:cxnLst>
                  <a:cxn ang="T4">
                    <a:pos x="T0" y="T1"/>
                  </a:cxn>
                  <a:cxn ang="T5">
                    <a:pos x="T2" y="T3"/>
                  </a:cxn>
                </a:cxnLst>
                <a:rect l="0" t="0" r="r" b="b"/>
                <a:pathLst>
                  <a:path w="12" h="9">
                    <a:moveTo>
                      <a:pt x="0" y="0"/>
                    </a:moveTo>
                    <a:cubicBezTo>
                      <a:pt x="1" y="5"/>
                      <a:pt x="7" y="9"/>
                      <a:pt x="12"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3" name="Freeform 240"/>
              <p:cNvSpPr>
                <a:spLocks/>
              </p:cNvSpPr>
              <p:nvPr/>
            </p:nvSpPr>
            <p:spPr bwMode="auto">
              <a:xfrm>
                <a:off x="2421" y="2725"/>
                <a:ext cx="8" cy="16"/>
              </a:xfrm>
              <a:custGeom>
                <a:avLst/>
                <a:gdLst>
                  <a:gd name="T0" fmla="*/ 56 w 3"/>
                  <a:gd name="T1" fmla="*/ 0 h 6"/>
                  <a:gd name="T2" fmla="*/ 0 w 3"/>
                  <a:gd name="T3" fmla="*/ 115 h 6"/>
                  <a:gd name="T4" fmla="*/ 0 60000 65536"/>
                  <a:gd name="T5" fmla="*/ 0 60000 65536"/>
                </a:gdLst>
                <a:ahLst/>
                <a:cxnLst>
                  <a:cxn ang="T4">
                    <a:pos x="T0" y="T1"/>
                  </a:cxn>
                  <a:cxn ang="T5">
                    <a:pos x="T2" y="T3"/>
                  </a:cxn>
                </a:cxnLst>
                <a:rect l="0" t="0" r="r" b="b"/>
                <a:pathLst>
                  <a:path w="3" h="6">
                    <a:moveTo>
                      <a:pt x="3" y="0"/>
                    </a:moveTo>
                    <a:cubicBezTo>
                      <a:pt x="2" y="2"/>
                      <a:pt x="0"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4" name="Freeform 241"/>
              <p:cNvSpPr>
                <a:spLocks/>
              </p:cNvSpPr>
              <p:nvPr/>
            </p:nvSpPr>
            <p:spPr bwMode="auto">
              <a:xfrm>
                <a:off x="2334" y="2848"/>
                <a:ext cx="42" cy="24"/>
              </a:xfrm>
              <a:custGeom>
                <a:avLst/>
                <a:gdLst>
                  <a:gd name="T0" fmla="*/ 0 w 17"/>
                  <a:gd name="T1" fmla="*/ 171 h 9"/>
                  <a:gd name="T2" fmla="*/ 257 w 17"/>
                  <a:gd name="T3" fmla="*/ 0 h 9"/>
                  <a:gd name="T4" fmla="*/ 0 60000 65536"/>
                  <a:gd name="T5" fmla="*/ 0 60000 65536"/>
                </a:gdLst>
                <a:ahLst/>
                <a:cxnLst>
                  <a:cxn ang="T4">
                    <a:pos x="T0" y="T1"/>
                  </a:cxn>
                  <a:cxn ang="T5">
                    <a:pos x="T2" y="T3"/>
                  </a:cxn>
                </a:cxnLst>
                <a:rect l="0" t="0" r="r" b="b"/>
                <a:pathLst>
                  <a:path w="17" h="9">
                    <a:moveTo>
                      <a:pt x="0" y="9"/>
                    </a:moveTo>
                    <a:cubicBezTo>
                      <a:pt x="6" y="8"/>
                      <a:pt x="12" y="4"/>
                      <a:pt x="17"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5" name="Freeform 242"/>
              <p:cNvSpPr>
                <a:spLocks/>
              </p:cNvSpPr>
              <p:nvPr/>
            </p:nvSpPr>
            <p:spPr bwMode="auto">
              <a:xfrm>
                <a:off x="2361" y="2867"/>
                <a:ext cx="5" cy="21"/>
              </a:xfrm>
              <a:custGeom>
                <a:avLst/>
                <a:gdLst>
                  <a:gd name="T0" fmla="*/ 0 w 2"/>
                  <a:gd name="T1" fmla="*/ 0 h 8"/>
                  <a:gd name="T2" fmla="*/ 33 w 2"/>
                  <a:gd name="T3" fmla="*/ 144 h 8"/>
                  <a:gd name="T4" fmla="*/ 0 60000 65536"/>
                  <a:gd name="T5" fmla="*/ 0 60000 65536"/>
                </a:gdLst>
                <a:ahLst/>
                <a:cxnLst>
                  <a:cxn ang="T4">
                    <a:pos x="T0" y="T1"/>
                  </a:cxn>
                  <a:cxn ang="T5">
                    <a:pos x="T2" y="T3"/>
                  </a:cxn>
                </a:cxnLst>
                <a:rect l="0" t="0" r="r" b="b"/>
                <a:pathLst>
                  <a:path w="2" h="8">
                    <a:moveTo>
                      <a:pt x="0" y="0"/>
                    </a:moveTo>
                    <a:cubicBezTo>
                      <a:pt x="0" y="3"/>
                      <a:pt x="1" y="5"/>
                      <a:pt x="2"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 name="Freeform 243"/>
              <p:cNvSpPr>
                <a:spLocks/>
              </p:cNvSpPr>
              <p:nvPr/>
            </p:nvSpPr>
            <p:spPr bwMode="auto">
              <a:xfrm>
                <a:off x="2564" y="2755"/>
                <a:ext cx="12" cy="42"/>
              </a:xfrm>
              <a:custGeom>
                <a:avLst/>
                <a:gdLst>
                  <a:gd name="T0" fmla="*/ 70 w 5"/>
                  <a:gd name="T1" fmla="*/ 0 h 16"/>
                  <a:gd name="T2" fmla="*/ 0 w 5"/>
                  <a:gd name="T3" fmla="*/ 289 h 16"/>
                  <a:gd name="T4" fmla="*/ 0 60000 65536"/>
                  <a:gd name="T5" fmla="*/ 0 60000 65536"/>
                </a:gdLst>
                <a:ahLst/>
                <a:cxnLst>
                  <a:cxn ang="T4">
                    <a:pos x="T0" y="T1"/>
                  </a:cxn>
                  <a:cxn ang="T5">
                    <a:pos x="T2" y="T3"/>
                  </a:cxn>
                </a:cxnLst>
                <a:rect l="0" t="0" r="r" b="b"/>
                <a:pathLst>
                  <a:path w="5" h="16">
                    <a:moveTo>
                      <a:pt x="5" y="0"/>
                    </a:moveTo>
                    <a:cubicBezTo>
                      <a:pt x="4" y="6"/>
                      <a:pt x="3" y="11"/>
                      <a:pt x="0" y="1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7" name="Freeform 244"/>
              <p:cNvSpPr>
                <a:spLocks/>
              </p:cNvSpPr>
              <p:nvPr/>
            </p:nvSpPr>
            <p:spPr bwMode="auto">
              <a:xfrm>
                <a:off x="2571" y="2779"/>
                <a:ext cx="23" cy="1"/>
              </a:xfrm>
              <a:custGeom>
                <a:avLst/>
                <a:gdLst>
                  <a:gd name="T0" fmla="*/ 0 w 9"/>
                  <a:gd name="T1" fmla="*/ 0 h 1"/>
                  <a:gd name="T2" fmla="*/ 151 w 9"/>
                  <a:gd name="T3" fmla="*/ 0 h 1"/>
                  <a:gd name="T4" fmla="*/ 0 60000 65536"/>
                  <a:gd name="T5" fmla="*/ 0 60000 65536"/>
                </a:gdLst>
                <a:ahLst/>
                <a:cxnLst>
                  <a:cxn ang="T4">
                    <a:pos x="T0" y="T1"/>
                  </a:cxn>
                  <a:cxn ang="T5">
                    <a:pos x="T2" y="T3"/>
                  </a:cxn>
                </a:cxnLst>
                <a:rect l="0" t="0" r="r" b="b"/>
                <a:pathLst>
                  <a:path w="9" h="1">
                    <a:moveTo>
                      <a:pt x="0" y="0"/>
                    </a:moveTo>
                    <a:cubicBezTo>
                      <a:pt x="3" y="0"/>
                      <a:pt x="6" y="0"/>
                      <a:pt x="9"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8" name="Freeform 245"/>
              <p:cNvSpPr>
                <a:spLocks/>
              </p:cNvSpPr>
              <p:nvPr/>
            </p:nvSpPr>
            <p:spPr bwMode="auto">
              <a:xfrm>
                <a:off x="2123" y="2768"/>
                <a:ext cx="15" cy="27"/>
              </a:xfrm>
              <a:custGeom>
                <a:avLst/>
                <a:gdLst>
                  <a:gd name="T0" fmla="*/ 20 w 6"/>
                  <a:gd name="T1" fmla="*/ 0 h 10"/>
                  <a:gd name="T2" fmla="*/ 95 w 6"/>
                  <a:gd name="T3" fmla="*/ 197 h 10"/>
                  <a:gd name="T4" fmla="*/ 0 60000 65536"/>
                  <a:gd name="T5" fmla="*/ 0 60000 65536"/>
                </a:gdLst>
                <a:ahLst/>
                <a:cxnLst>
                  <a:cxn ang="T4">
                    <a:pos x="T0" y="T1"/>
                  </a:cxn>
                  <a:cxn ang="T5">
                    <a:pos x="T2" y="T3"/>
                  </a:cxn>
                </a:cxnLst>
                <a:rect l="0" t="0" r="r" b="b"/>
                <a:pathLst>
                  <a:path w="6" h="10">
                    <a:moveTo>
                      <a:pt x="1" y="0"/>
                    </a:moveTo>
                    <a:cubicBezTo>
                      <a:pt x="0" y="4"/>
                      <a:pt x="3" y="7"/>
                      <a:pt x="6" y="1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9" name="Freeform 246"/>
              <p:cNvSpPr>
                <a:spLocks/>
              </p:cNvSpPr>
              <p:nvPr/>
            </p:nvSpPr>
            <p:spPr bwMode="auto">
              <a:xfrm>
                <a:off x="2121" y="2784"/>
                <a:ext cx="10" cy="11"/>
              </a:xfrm>
              <a:custGeom>
                <a:avLst/>
                <a:gdLst>
                  <a:gd name="T0" fmla="*/ 63 w 4"/>
                  <a:gd name="T1" fmla="*/ 0 h 4"/>
                  <a:gd name="T2" fmla="*/ 0 w 4"/>
                  <a:gd name="T3" fmla="*/ 83 h 4"/>
                  <a:gd name="T4" fmla="*/ 0 60000 65536"/>
                  <a:gd name="T5" fmla="*/ 0 60000 65536"/>
                </a:gdLst>
                <a:ahLst/>
                <a:cxnLst>
                  <a:cxn ang="T4">
                    <a:pos x="T0" y="T1"/>
                  </a:cxn>
                  <a:cxn ang="T5">
                    <a:pos x="T2" y="T3"/>
                  </a:cxn>
                </a:cxnLst>
                <a:rect l="0" t="0" r="r" b="b"/>
                <a:pathLst>
                  <a:path w="4" h="4">
                    <a:moveTo>
                      <a:pt x="4" y="0"/>
                    </a:moveTo>
                    <a:cubicBezTo>
                      <a:pt x="2" y="1"/>
                      <a:pt x="1" y="2"/>
                      <a:pt x="0"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0" name="Freeform 247"/>
              <p:cNvSpPr>
                <a:spLocks/>
              </p:cNvSpPr>
              <p:nvPr/>
            </p:nvSpPr>
            <p:spPr bwMode="auto">
              <a:xfrm>
                <a:off x="2726" y="2595"/>
                <a:ext cx="10" cy="29"/>
              </a:xfrm>
              <a:custGeom>
                <a:avLst/>
                <a:gdLst>
                  <a:gd name="T0" fmla="*/ 0 w 4"/>
                  <a:gd name="T1" fmla="*/ 0 h 11"/>
                  <a:gd name="T2" fmla="*/ 63 w 4"/>
                  <a:gd name="T3" fmla="*/ 200 h 11"/>
                  <a:gd name="T4" fmla="*/ 0 60000 65536"/>
                  <a:gd name="T5" fmla="*/ 0 60000 65536"/>
                </a:gdLst>
                <a:ahLst/>
                <a:cxnLst>
                  <a:cxn ang="T4">
                    <a:pos x="T0" y="T1"/>
                  </a:cxn>
                  <a:cxn ang="T5">
                    <a:pos x="T2" y="T3"/>
                  </a:cxn>
                </a:cxnLst>
                <a:rect l="0" t="0" r="r" b="b"/>
                <a:pathLst>
                  <a:path w="4" h="11">
                    <a:moveTo>
                      <a:pt x="0" y="0"/>
                    </a:moveTo>
                    <a:cubicBezTo>
                      <a:pt x="0" y="4"/>
                      <a:pt x="1" y="8"/>
                      <a:pt x="4"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1" name="Freeform 248"/>
              <p:cNvSpPr>
                <a:spLocks/>
              </p:cNvSpPr>
              <p:nvPr/>
            </p:nvSpPr>
            <p:spPr bwMode="auto">
              <a:xfrm>
                <a:off x="2721" y="2616"/>
                <a:ext cx="8" cy="11"/>
              </a:xfrm>
              <a:custGeom>
                <a:avLst/>
                <a:gdLst>
                  <a:gd name="T0" fmla="*/ 56 w 3"/>
                  <a:gd name="T1" fmla="*/ 0 h 4"/>
                  <a:gd name="T2" fmla="*/ 0 w 3"/>
                  <a:gd name="T3" fmla="*/ 83 h 4"/>
                  <a:gd name="T4" fmla="*/ 0 60000 65536"/>
                  <a:gd name="T5" fmla="*/ 0 60000 65536"/>
                </a:gdLst>
                <a:ahLst/>
                <a:cxnLst>
                  <a:cxn ang="T4">
                    <a:pos x="T0" y="T1"/>
                  </a:cxn>
                  <a:cxn ang="T5">
                    <a:pos x="T2" y="T3"/>
                  </a:cxn>
                </a:cxnLst>
                <a:rect l="0" t="0" r="r" b="b"/>
                <a:pathLst>
                  <a:path w="3" h="4">
                    <a:moveTo>
                      <a:pt x="3" y="0"/>
                    </a:moveTo>
                    <a:cubicBezTo>
                      <a:pt x="1" y="0"/>
                      <a:pt x="0" y="2"/>
                      <a:pt x="0"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2" name="Freeform 249"/>
              <p:cNvSpPr>
                <a:spLocks/>
              </p:cNvSpPr>
              <p:nvPr/>
            </p:nvSpPr>
            <p:spPr bwMode="auto">
              <a:xfrm>
                <a:off x="1931" y="2613"/>
                <a:ext cx="25" cy="40"/>
              </a:xfrm>
              <a:custGeom>
                <a:avLst/>
                <a:gdLst>
                  <a:gd name="T0" fmla="*/ 0 w 10"/>
                  <a:gd name="T1" fmla="*/ 0 h 15"/>
                  <a:gd name="T2" fmla="*/ 158 w 10"/>
                  <a:gd name="T3" fmla="*/ 285 h 15"/>
                  <a:gd name="T4" fmla="*/ 0 60000 65536"/>
                  <a:gd name="T5" fmla="*/ 0 60000 65536"/>
                </a:gdLst>
                <a:ahLst/>
                <a:cxnLst>
                  <a:cxn ang="T4">
                    <a:pos x="T0" y="T1"/>
                  </a:cxn>
                  <a:cxn ang="T5">
                    <a:pos x="T2" y="T3"/>
                  </a:cxn>
                </a:cxnLst>
                <a:rect l="0" t="0" r="r" b="b"/>
                <a:pathLst>
                  <a:path w="10" h="15">
                    <a:moveTo>
                      <a:pt x="0" y="0"/>
                    </a:moveTo>
                    <a:cubicBezTo>
                      <a:pt x="1" y="7"/>
                      <a:pt x="4" y="11"/>
                      <a:pt x="10" y="1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3" name="Freeform 250"/>
              <p:cNvSpPr>
                <a:spLocks/>
              </p:cNvSpPr>
              <p:nvPr/>
            </p:nvSpPr>
            <p:spPr bwMode="auto">
              <a:xfrm>
                <a:off x="1933" y="2645"/>
                <a:ext cx="5" cy="16"/>
              </a:xfrm>
              <a:custGeom>
                <a:avLst/>
                <a:gdLst>
                  <a:gd name="T0" fmla="*/ 33 w 2"/>
                  <a:gd name="T1" fmla="*/ 0 h 6"/>
                  <a:gd name="T2" fmla="*/ 0 w 2"/>
                  <a:gd name="T3" fmla="*/ 115 h 6"/>
                  <a:gd name="T4" fmla="*/ 0 60000 65536"/>
                  <a:gd name="T5" fmla="*/ 0 60000 65536"/>
                </a:gdLst>
                <a:ahLst/>
                <a:cxnLst>
                  <a:cxn ang="T4">
                    <a:pos x="T0" y="T1"/>
                  </a:cxn>
                  <a:cxn ang="T5">
                    <a:pos x="T2" y="T3"/>
                  </a:cxn>
                </a:cxnLst>
                <a:rect l="0" t="0" r="r" b="b"/>
                <a:pathLst>
                  <a:path w="2" h="6">
                    <a:moveTo>
                      <a:pt x="2" y="0"/>
                    </a:moveTo>
                    <a:cubicBezTo>
                      <a:pt x="1" y="2"/>
                      <a:pt x="1"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4" name="Freeform 251"/>
              <p:cNvSpPr>
                <a:spLocks/>
              </p:cNvSpPr>
              <p:nvPr/>
            </p:nvSpPr>
            <p:spPr bwMode="auto">
              <a:xfrm>
                <a:off x="1986" y="2744"/>
                <a:ext cx="20" cy="29"/>
              </a:xfrm>
              <a:custGeom>
                <a:avLst/>
                <a:gdLst>
                  <a:gd name="T0" fmla="*/ 0 w 8"/>
                  <a:gd name="T1" fmla="*/ 200 h 11"/>
                  <a:gd name="T2" fmla="*/ 125 w 8"/>
                  <a:gd name="T3" fmla="*/ 0 h 11"/>
                  <a:gd name="T4" fmla="*/ 0 60000 65536"/>
                  <a:gd name="T5" fmla="*/ 0 60000 65536"/>
                </a:gdLst>
                <a:ahLst/>
                <a:cxnLst>
                  <a:cxn ang="T4">
                    <a:pos x="T0" y="T1"/>
                  </a:cxn>
                  <a:cxn ang="T5">
                    <a:pos x="T2" y="T3"/>
                  </a:cxn>
                </a:cxnLst>
                <a:rect l="0" t="0" r="r" b="b"/>
                <a:pathLst>
                  <a:path w="8" h="11">
                    <a:moveTo>
                      <a:pt x="0" y="11"/>
                    </a:moveTo>
                    <a:cubicBezTo>
                      <a:pt x="4" y="8"/>
                      <a:pt x="8" y="4"/>
                      <a:pt x="8"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5" name="Freeform 252"/>
              <p:cNvSpPr>
                <a:spLocks/>
              </p:cNvSpPr>
              <p:nvPr/>
            </p:nvSpPr>
            <p:spPr bwMode="auto">
              <a:xfrm>
                <a:off x="1998" y="2763"/>
                <a:ext cx="10" cy="16"/>
              </a:xfrm>
              <a:custGeom>
                <a:avLst/>
                <a:gdLst>
                  <a:gd name="T0" fmla="*/ 0 w 4"/>
                  <a:gd name="T1" fmla="*/ 0 h 6"/>
                  <a:gd name="T2" fmla="*/ 63 w 4"/>
                  <a:gd name="T3" fmla="*/ 115 h 6"/>
                  <a:gd name="T4" fmla="*/ 0 60000 65536"/>
                  <a:gd name="T5" fmla="*/ 0 60000 65536"/>
                </a:gdLst>
                <a:ahLst/>
                <a:cxnLst>
                  <a:cxn ang="T4">
                    <a:pos x="T0" y="T1"/>
                  </a:cxn>
                  <a:cxn ang="T5">
                    <a:pos x="T2" y="T3"/>
                  </a:cxn>
                </a:cxnLst>
                <a:rect l="0" t="0" r="r" b="b"/>
                <a:pathLst>
                  <a:path w="4" h="6">
                    <a:moveTo>
                      <a:pt x="0" y="0"/>
                    </a:moveTo>
                    <a:cubicBezTo>
                      <a:pt x="1" y="2"/>
                      <a:pt x="2" y="4"/>
                      <a:pt x="4"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6" name="Freeform 253"/>
              <p:cNvSpPr>
                <a:spLocks/>
              </p:cNvSpPr>
              <p:nvPr/>
            </p:nvSpPr>
            <p:spPr bwMode="auto">
              <a:xfrm>
                <a:off x="1951" y="2837"/>
                <a:ext cx="17" cy="30"/>
              </a:xfrm>
              <a:custGeom>
                <a:avLst/>
                <a:gdLst>
                  <a:gd name="T0" fmla="*/ 0 w 7"/>
                  <a:gd name="T1" fmla="*/ 0 h 11"/>
                  <a:gd name="T2" fmla="*/ 100 w 7"/>
                  <a:gd name="T3" fmla="*/ 224 h 11"/>
                  <a:gd name="T4" fmla="*/ 0 60000 65536"/>
                  <a:gd name="T5" fmla="*/ 0 60000 65536"/>
                </a:gdLst>
                <a:ahLst/>
                <a:cxnLst>
                  <a:cxn ang="T4">
                    <a:pos x="T0" y="T1"/>
                  </a:cxn>
                  <a:cxn ang="T5">
                    <a:pos x="T2" y="T3"/>
                  </a:cxn>
                </a:cxnLst>
                <a:rect l="0" t="0" r="r" b="b"/>
                <a:pathLst>
                  <a:path w="7" h="11">
                    <a:moveTo>
                      <a:pt x="0" y="0"/>
                    </a:moveTo>
                    <a:cubicBezTo>
                      <a:pt x="0" y="5"/>
                      <a:pt x="2" y="9"/>
                      <a:pt x="7"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7" name="Freeform 254"/>
              <p:cNvSpPr>
                <a:spLocks/>
              </p:cNvSpPr>
              <p:nvPr/>
            </p:nvSpPr>
            <p:spPr bwMode="auto">
              <a:xfrm>
                <a:off x="1946" y="2856"/>
                <a:ext cx="10" cy="19"/>
              </a:xfrm>
              <a:custGeom>
                <a:avLst/>
                <a:gdLst>
                  <a:gd name="T0" fmla="*/ 63 w 4"/>
                  <a:gd name="T1" fmla="*/ 0 h 7"/>
                  <a:gd name="T2" fmla="*/ 0 w 4"/>
                  <a:gd name="T3" fmla="*/ 141 h 7"/>
                  <a:gd name="T4" fmla="*/ 0 60000 65536"/>
                  <a:gd name="T5" fmla="*/ 0 60000 65536"/>
                </a:gdLst>
                <a:ahLst/>
                <a:cxnLst>
                  <a:cxn ang="T4">
                    <a:pos x="T0" y="T1"/>
                  </a:cxn>
                  <a:cxn ang="T5">
                    <a:pos x="T2" y="T3"/>
                  </a:cxn>
                </a:cxnLst>
                <a:rect l="0" t="0" r="r" b="b"/>
                <a:pathLst>
                  <a:path w="4" h="7">
                    <a:moveTo>
                      <a:pt x="4" y="0"/>
                    </a:moveTo>
                    <a:cubicBezTo>
                      <a:pt x="2" y="2"/>
                      <a:pt x="1" y="5"/>
                      <a:pt x="0"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8" name="Freeform 255"/>
              <p:cNvSpPr>
                <a:spLocks/>
              </p:cNvSpPr>
              <p:nvPr/>
            </p:nvSpPr>
            <p:spPr bwMode="auto">
              <a:xfrm>
                <a:off x="2056" y="2837"/>
                <a:ext cx="10" cy="51"/>
              </a:xfrm>
              <a:custGeom>
                <a:avLst/>
                <a:gdLst>
                  <a:gd name="T0" fmla="*/ 63 w 4"/>
                  <a:gd name="T1" fmla="*/ 0 h 19"/>
                  <a:gd name="T2" fmla="*/ 0 w 4"/>
                  <a:gd name="T3" fmla="*/ 368 h 19"/>
                  <a:gd name="T4" fmla="*/ 0 60000 65536"/>
                  <a:gd name="T5" fmla="*/ 0 60000 65536"/>
                </a:gdLst>
                <a:ahLst/>
                <a:cxnLst>
                  <a:cxn ang="T4">
                    <a:pos x="T0" y="T1"/>
                  </a:cxn>
                  <a:cxn ang="T5">
                    <a:pos x="T2" y="T3"/>
                  </a:cxn>
                </a:cxnLst>
                <a:rect l="0" t="0" r="r" b="b"/>
                <a:pathLst>
                  <a:path w="4" h="19">
                    <a:moveTo>
                      <a:pt x="4" y="0"/>
                    </a:moveTo>
                    <a:cubicBezTo>
                      <a:pt x="4" y="7"/>
                      <a:pt x="4" y="14"/>
                      <a:pt x="0"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9" name="Freeform 256"/>
              <p:cNvSpPr>
                <a:spLocks/>
              </p:cNvSpPr>
              <p:nvPr/>
            </p:nvSpPr>
            <p:spPr bwMode="auto">
              <a:xfrm>
                <a:off x="2063" y="2869"/>
                <a:ext cx="18" cy="8"/>
              </a:xfrm>
              <a:custGeom>
                <a:avLst/>
                <a:gdLst>
                  <a:gd name="T0" fmla="*/ 0 w 7"/>
                  <a:gd name="T1" fmla="*/ 0 h 3"/>
                  <a:gd name="T2" fmla="*/ 118 w 7"/>
                  <a:gd name="T3" fmla="*/ 56 h 3"/>
                  <a:gd name="T4" fmla="*/ 0 60000 65536"/>
                  <a:gd name="T5" fmla="*/ 0 60000 65536"/>
                </a:gdLst>
                <a:ahLst/>
                <a:cxnLst>
                  <a:cxn ang="T4">
                    <a:pos x="T0" y="T1"/>
                  </a:cxn>
                  <a:cxn ang="T5">
                    <a:pos x="T2" y="T3"/>
                  </a:cxn>
                </a:cxnLst>
                <a:rect l="0" t="0" r="r" b="b"/>
                <a:pathLst>
                  <a:path w="7" h="3">
                    <a:moveTo>
                      <a:pt x="0" y="0"/>
                    </a:moveTo>
                    <a:cubicBezTo>
                      <a:pt x="3" y="0"/>
                      <a:pt x="5" y="1"/>
                      <a:pt x="7" y="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0" name="Freeform 257"/>
              <p:cNvSpPr>
                <a:spLocks/>
              </p:cNvSpPr>
              <p:nvPr/>
            </p:nvSpPr>
            <p:spPr bwMode="auto">
              <a:xfrm>
                <a:off x="1986" y="2933"/>
                <a:ext cx="40" cy="32"/>
              </a:xfrm>
              <a:custGeom>
                <a:avLst/>
                <a:gdLst>
                  <a:gd name="T0" fmla="*/ 0 w 16"/>
                  <a:gd name="T1" fmla="*/ 149 h 12"/>
                  <a:gd name="T2" fmla="*/ 250 w 16"/>
                  <a:gd name="T3" fmla="*/ 0 h 12"/>
                  <a:gd name="T4" fmla="*/ 0 60000 65536"/>
                  <a:gd name="T5" fmla="*/ 0 60000 65536"/>
                </a:gdLst>
                <a:ahLst/>
                <a:cxnLst>
                  <a:cxn ang="T4">
                    <a:pos x="T0" y="T1"/>
                  </a:cxn>
                  <a:cxn ang="T5">
                    <a:pos x="T2" y="T3"/>
                  </a:cxn>
                </a:cxnLst>
                <a:rect l="0" t="0" r="r" b="b"/>
                <a:pathLst>
                  <a:path w="16" h="12">
                    <a:moveTo>
                      <a:pt x="0" y="8"/>
                    </a:moveTo>
                    <a:cubicBezTo>
                      <a:pt x="5" y="12"/>
                      <a:pt x="15" y="5"/>
                      <a:pt x="16"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1" name="Freeform 258"/>
              <p:cNvSpPr>
                <a:spLocks/>
              </p:cNvSpPr>
              <p:nvPr/>
            </p:nvSpPr>
            <p:spPr bwMode="auto">
              <a:xfrm>
                <a:off x="2013" y="2955"/>
                <a:ext cx="10" cy="8"/>
              </a:xfrm>
              <a:custGeom>
                <a:avLst/>
                <a:gdLst>
                  <a:gd name="T0" fmla="*/ 0 w 4"/>
                  <a:gd name="T1" fmla="*/ 0 h 3"/>
                  <a:gd name="T2" fmla="*/ 63 w 4"/>
                  <a:gd name="T3" fmla="*/ 56 h 3"/>
                  <a:gd name="T4" fmla="*/ 0 60000 65536"/>
                  <a:gd name="T5" fmla="*/ 0 60000 65536"/>
                </a:gdLst>
                <a:ahLst/>
                <a:cxnLst>
                  <a:cxn ang="T4">
                    <a:pos x="T0" y="T1"/>
                  </a:cxn>
                  <a:cxn ang="T5">
                    <a:pos x="T2" y="T3"/>
                  </a:cxn>
                </a:cxnLst>
                <a:rect l="0" t="0" r="r" b="b"/>
                <a:pathLst>
                  <a:path w="4" h="3">
                    <a:moveTo>
                      <a:pt x="0" y="0"/>
                    </a:moveTo>
                    <a:cubicBezTo>
                      <a:pt x="2" y="0"/>
                      <a:pt x="3" y="2"/>
                      <a:pt x="4" y="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2" name="Freeform 259"/>
              <p:cNvSpPr>
                <a:spLocks/>
              </p:cNvSpPr>
              <p:nvPr/>
            </p:nvSpPr>
            <p:spPr bwMode="auto">
              <a:xfrm>
                <a:off x="2006" y="2192"/>
                <a:ext cx="15" cy="35"/>
              </a:xfrm>
              <a:custGeom>
                <a:avLst/>
                <a:gdLst>
                  <a:gd name="T0" fmla="*/ 20 w 6"/>
                  <a:gd name="T1" fmla="*/ 0 h 13"/>
                  <a:gd name="T2" fmla="*/ 95 w 6"/>
                  <a:gd name="T3" fmla="*/ 253 h 13"/>
                  <a:gd name="T4" fmla="*/ 0 60000 65536"/>
                  <a:gd name="T5" fmla="*/ 0 60000 65536"/>
                </a:gdLst>
                <a:ahLst/>
                <a:cxnLst>
                  <a:cxn ang="T4">
                    <a:pos x="T0" y="T1"/>
                  </a:cxn>
                  <a:cxn ang="T5">
                    <a:pos x="T2" y="T3"/>
                  </a:cxn>
                </a:cxnLst>
                <a:rect l="0" t="0" r="r" b="b"/>
                <a:pathLst>
                  <a:path w="6" h="13">
                    <a:moveTo>
                      <a:pt x="1" y="0"/>
                    </a:moveTo>
                    <a:cubicBezTo>
                      <a:pt x="0" y="5"/>
                      <a:pt x="2" y="10"/>
                      <a:pt x="6"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3" name="Freeform 260"/>
              <p:cNvSpPr>
                <a:spLocks/>
              </p:cNvSpPr>
              <p:nvPr/>
            </p:nvSpPr>
            <p:spPr bwMode="auto">
              <a:xfrm>
                <a:off x="2003" y="2219"/>
                <a:ext cx="10" cy="5"/>
              </a:xfrm>
              <a:custGeom>
                <a:avLst/>
                <a:gdLst>
                  <a:gd name="T0" fmla="*/ 63 w 4"/>
                  <a:gd name="T1" fmla="*/ 0 h 2"/>
                  <a:gd name="T2" fmla="*/ 0 w 4"/>
                  <a:gd name="T3" fmla="*/ 33 h 2"/>
                  <a:gd name="T4" fmla="*/ 0 60000 65536"/>
                  <a:gd name="T5" fmla="*/ 0 60000 65536"/>
                </a:gdLst>
                <a:ahLst/>
                <a:cxnLst>
                  <a:cxn ang="T4">
                    <a:pos x="T0" y="T1"/>
                  </a:cxn>
                  <a:cxn ang="T5">
                    <a:pos x="T2" y="T3"/>
                  </a:cxn>
                </a:cxnLst>
                <a:rect l="0" t="0" r="r" b="b"/>
                <a:pathLst>
                  <a:path w="4" h="2">
                    <a:moveTo>
                      <a:pt x="4" y="0"/>
                    </a:moveTo>
                    <a:cubicBezTo>
                      <a:pt x="2" y="0"/>
                      <a:pt x="1" y="1"/>
                      <a:pt x="0"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4" name="Freeform 261"/>
              <p:cNvSpPr>
                <a:spLocks/>
              </p:cNvSpPr>
              <p:nvPr/>
            </p:nvSpPr>
            <p:spPr bwMode="auto">
              <a:xfrm>
                <a:off x="2088" y="2416"/>
                <a:ext cx="10" cy="29"/>
              </a:xfrm>
              <a:custGeom>
                <a:avLst/>
                <a:gdLst>
                  <a:gd name="T0" fmla="*/ 0 w 4"/>
                  <a:gd name="T1" fmla="*/ 0 h 11"/>
                  <a:gd name="T2" fmla="*/ 63 w 4"/>
                  <a:gd name="T3" fmla="*/ 200 h 11"/>
                  <a:gd name="T4" fmla="*/ 0 60000 65536"/>
                  <a:gd name="T5" fmla="*/ 0 60000 65536"/>
                </a:gdLst>
                <a:ahLst/>
                <a:cxnLst>
                  <a:cxn ang="T4">
                    <a:pos x="T0" y="T1"/>
                  </a:cxn>
                  <a:cxn ang="T5">
                    <a:pos x="T2" y="T3"/>
                  </a:cxn>
                </a:cxnLst>
                <a:rect l="0" t="0" r="r" b="b"/>
                <a:pathLst>
                  <a:path w="4" h="11">
                    <a:moveTo>
                      <a:pt x="0" y="0"/>
                    </a:moveTo>
                    <a:cubicBezTo>
                      <a:pt x="2" y="4"/>
                      <a:pt x="3" y="7"/>
                      <a:pt x="4"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5" name="Freeform 262"/>
              <p:cNvSpPr>
                <a:spLocks/>
              </p:cNvSpPr>
              <p:nvPr/>
            </p:nvSpPr>
            <p:spPr bwMode="auto">
              <a:xfrm>
                <a:off x="2096" y="2427"/>
                <a:ext cx="10" cy="8"/>
              </a:xfrm>
              <a:custGeom>
                <a:avLst/>
                <a:gdLst>
                  <a:gd name="T0" fmla="*/ 0 w 4"/>
                  <a:gd name="T1" fmla="*/ 56 h 3"/>
                  <a:gd name="T2" fmla="*/ 63 w 4"/>
                  <a:gd name="T3" fmla="*/ 0 h 3"/>
                  <a:gd name="T4" fmla="*/ 0 60000 65536"/>
                  <a:gd name="T5" fmla="*/ 0 60000 65536"/>
                </a:gdLst>
                <a:ahLst/>
                <a:cxnLst>
                  <a:cxn ang="T4">
                    <a:pos x="T0" y="T1"/>
                  </a:cxn>
                  <a:cxn ang="T5">
                    <a:pos x="T2" y="T3"/>
                  </a:cxn>
                </a:cxnLst>
                <a:rect l="0" t="0" r="r" b="b"/>
                <a:pathLst>
                  <a:path w="4" h="3">
                    <a:moveTo>
                      <a:pt x="0" y="3"/>
                    </a:moveTo>
                    <a:cubicBezTo>
                      <a:pt x="1" y="1"/>
                      <a:pt x="2" y="0"/>
                      <a:pt x="4"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 name="Freeform 263"/>
              <p:cNvSpPr>
                <a:spLocks/>
              </p:cNvSpPr>
              <p:nvPr/>
            </p:nvSpPr>
            <p:spPr bwMode="auto">
              <a:xfrm>
                <a:off x="2366" y="2483"/>
                <a:ext cx="13" cy="34"/>
              </a:xfrm>
              <a:custGeom>
                <a:avLst/>
                <a:gdLst>
                  <a:gd name="T0" fmla="*/ 0 w 5"/>
                  <a:gd name="T1" fmla="*/ 0 h 13"/>
                  <a:gd name="T2" fmla="*/ 88 w 5"/>
                  <a:gd name="T3" fmla="*/ 233 h 13"/>
                  <a:gd name="T4" fmla="*/ 0 60000 65536"/>
                  <a:gd name="T5" fmla="*/ 0 60000 65536"/>
                </a:gdLst>
                <a:ahLst/>
                <a:cxnLst>
                  <a:cxn ang="T4">
                    <a:pos x="T0" y="T1"/>
                  </a:cxn>
                  <a:cxn ang="T5">
                    <a:pos x="T2" y="T3"/>
                  </a:cxn>
                </a:cxnLst>
                <a:rect l="0" t="0" r="r" b="b"/>
                <a:pathLst>
                  <a:path w="5" h="13">
                    <a:moveTo>
                      <a:pt x="0" y="0"/>
                    </a:moveTo>
                    <a:cubicBezTo>
                      <a:pt x="2" y="4"/>
                      <a:pt x="5" y="8"/>
                      <a:pt x="5"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 name="Freeform 264"/>
              <p:cNvSpPr>
                <a:spLocks/>
              </p:cNvSpPr>
              <p:nvPr/>
            </p:nvSpPr>
            <p:spPr bwMode="auto">
              <a:xfrm>
                <a:off x="2381" y="2491"/>
                <a:ext cx="18" cy="13"/>
              </a:xfrm>
              <a:custGeom>
                <a:avLst/>
                <a:gdLst>
                  <a:gd name="T0" fmla="*/ 0 w 7"/>
                  <a:gd name="T1" fmla="*/ 88 h 5"/>
                  <a:gd name="T2" fmla="*/ 118 w 7"/>
                  <a:gd name="T3" fmla="*/ 21 h 5"/>
                  <a:gd name="T4" fmla="*/ 0 60000 65536"/>
                  <a:gd name="T5" fmla="*/ 0 60000 65536"/>
                </a:gdLst>
                <a:ahLst/>
                <a:cxnLst>
                  <a:cxn ang="T4">
                    <a:pos x="T0" y="T1"/>
                  </a:cxn>
                  <a:cxn ang="T5">
                    <a:pos x="T2" y="T3"/>
                  </a:cxn>
                </a:cxnLst>
                <a:rect l="0" t="0" r="r" b="b"/>
                <a:pathLst>
                  <a:path w="7" h="5">
                    <a:moveTo>
                      <a:pt x="0" y="5"/>
                    </a:moveTo>
                    <a:cubicBezTo>
                      <a:pt x="1" y="1"/>
                      <a:pt x="3" y="0"/>
                      <a:pt x="7"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8" name="Freeform 265"/>
              <p:cNvSpPr>
                <a:spLocks/>
              </p:cNvSpPr>
              <p:nvPr/>
            </p:nvSpPr>
            <p:spPr bwMode="auto">
              <a:xfrm>
                <a:off x="2376" y="1517"/>
                <a:ext cx="28" cy="51"/>
              </a:xfrm>
              <a:custGeom>
                <a:avLst/>
                <a:gdLst>
                  <a:gd name="T0" fmla="*/ 0 w 11"/>
                  <a:gd name="T1" fmla="*/ 0 h 19"/>
                  <a:gd name="T2" fmla="*/ 181 w 11"/>
                  <a:gd name="T3" fmla="*/ 368 h 19"/>
                  <a:gd name="T4" fmla="*/ 0 60000 65536"/>
                  <a:gd name="T5" fmla="*/ 0 60000 65536"/>
                </a:gdLst>
                <a:ahLst/>
                <a:cxnLst>
                  <a:cxn ang="T4">
                    <a:pos x="T0" y="T1"/>
                  </a:cxn>
                  <a:cxn ang="T5">
                    <a:pos x="T2" y="T3"/>
                  </a:cxn>
                </a:cxnLst>
                <a:rect l="0" t="0" r="r" b="b"/>
                <a:pathLst>
                  <a:path w="11" h="19">
                    <a:moveTo>
                      <a:pt x="0" y="0"/>
                    </a:moveTo>
                    <a:cubicBezTo>
                      <a:pt x="0" y="8"/>
                      <a:pt x="3" y="15"/>
                      <a:pt x="11"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9" name="Freeform 266"/>
              <p:cNvSpPr>
                <a:spLocks/>
              </p:cNvSpPr>
              <p:nvPr/>
            </p:nvSpPr>
            <p:spPr bwMode="auto">
              <a:xfrm>
                <a:off x="2369" y="1549"/>
                <a:ext cx="17" cy="14"/>
              </a:xfrm>
              <a:custGeom>
                <a:avLst/>
                <a:gdLst>
                  <a:gd name="T0" fmla="*/ 100 w 7"/>
                  <a:gd name="T1" fmla="*/ 0 h 5"/>
                  <a:gd name="T2" fmla="*/ 0 w 7"/>
                  <a:gd name="T3" fmla="*/ 109 h 5"/>
                  <a:gd name="T4" fmla="*/ 0 60000 65536"/>
                  <a:gd name="T5" fmla="*/ 0 60000 65536"/>
                </a:gdLst>
                <a:ahLst/>
                <a:cxnLst>
                  <a:cxn ang="T4">
                    <a:pos x="T0" y="T1"/>
                  </a:cxn>
                  <a:cxn ang="T5">
                    <a:pos x="T2" y="T3"/>
                  </a:cxn>
                </a:cxnLst>
                <a:rect l="0" t="0" r="r" b="b"/>
                <a:pathLst>
                  <a:path w="7" h="5">
                    <a:moveTo>
                      <a:pt x="7" y="0"/>
                    </a:moveTo>
                    <a:cubicBezTo>
                      <a:pt x="3" y="0"/>
                      <a:pt x="1" y="1"/>
                      <a:pt x="0" y="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0" name="Freeform 267"/>
              <p:cNvSpPr>
                <a:spLocks/>
              </p:cNvSpPr>
              <p:nvPr/>
            </p:nvSpPr>
            <p:spPr bwMode="auto">
              <a:xfrm>
                <a:off x="3561" y="1904"/>
                <a:ext cx="35" cy="85"/>
              </a:xfrm>
              <a:custGeom>
                <a:avLst/>
                <a:gdLst>
                  <a:gd name="T0" fmla="*/ 220 w 14"/>
                  <a:gd name="T1" fmla="*/ 0 h 32"/>
                  <a:gd name="T2" fmla="*/ 0 w 14"/>
                  <a:gd name="T3" fmla="*/ 600 h 32"/>
                  <a:gd name="T4" fmla="*/ 0 60000 65536"/>
                  <a:gd name="T5" fmla="*/ 0 60000 65536"/>
                </a:gdLst>
                <a:ahLst/>
                <a:cxnLst>
                  <a:cxn ang="T4">
                    <a:pos x="T0" y="T1"/>
                  </a:cxn>
                  <a:cxn ang="T5">
                    <a:pos x="T2" y="T3"/>
                  </a:cxn>
                </a:cxnLst>
                <a:rect l="0" t="0" r="r" b="b"/>
                <a:pathLst>
                  <a:path w="14" h="32">
                    <a:moveTo>
                      <a:pt x="14" y="0"/>
                    </a:moveTo>
                    <a:cubicBezTo>
                      <a:pt x="14" y="12"/>
                      <a:pt x="11" y="26"/>
                      <a:pt x="0" y="3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1" name="Freeform 268"/>
              <p:cNvSpPr>
                <a:spLocks/>
              </p:cNvSpPr>
              <p:nvPr/>
            </p:nvSpPr>
            <p:spPr bwMode="auto">
              <a:xfrm>
                <a:off x="3586" y="1965"/>
                <a:ext cx="33" cy="3"/>
              </a:xfrm>
              <a:custGeom>
                <a:avLst/>
                <a:gdLst>
                  <a:gd name="T0" fmla="*/ 0 w 13"/>
                  <a:gd name="T1" fmla="*/ 0 h 1"/>
                  <a:gd name="T2" fmla="*/ 213 w 13"/>
                  <a:gd name="T3" fmla="*/ 27 h 1"/>
                  <a:gd name="T4" fmla="*/ 0 60000 65536"/>
                  <a:gd name="T5" fmla="*/ 0 60000 65536"/>
                </a:gdLst>
                <a:ahLst/>
                <a:cxnLst>
                  <a:cxn ang="T4">
                    <a:pos x="T0" y="T1"/>
                  </a:cxn>
                  <a:cxn ang="T5">
                    <a:pos x="T2" y="T3"/>
                  </a:cxn>
                </a:cxnLst>
                <a:rect l="0" t="0" r="r" b="b"/>
                <a:pathLst>
                  <a:path w="13" h="1">
                    <a:moveTo>
                      <a:pt x="0" y="0"/>
                    </a:moveTo>
                    <a:cubicBezTo>
                      <a:pt x="4" y="0"/>
                      <a:pt x="9" y="0"/>
                      <a:pt x="13"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2" name="Freeform 269"/>
              <p:cNvSpPr>
                <a:spLocks/>
              </p:cNvSpPr>
              <p:nvPr/>
            </p:nvSpPr>
            <p:spPr bwMode="auto">
              <a:xfrm>
                <a:off x="3546" y="1728"/>
                <a:ext cx="35" cy="64"/>
              </a:xfrm>
              <a:custGeom>
                <a:avLst/>
                <a:gdLst>
                  <a:gd name="T0" fmla="*/ 208 w 14"/>
                  <a:gd name="T1" fmla="*/ 0 h 24"/>
                  <a:gd name="T2" fmla="*/ 0 w 14"/>
                  <a:gd name="T3" fmla="*/ 456 h 24"/>
                  <a:gd name="T4" fmla="*/ 0 60000 65536"/>
                  <a:gd name="T5" fmla="*/ 0 60000 65536"/>
                </a:gdLst>
                <a:ahLst/>
                <a:cxnLst>
                  <a:cxn ang="T4">
                    <a:pos x="T0" y="T1"/>
                  </a:cxn>
                  <a:cxn ang="T5">
                    <a:pos x="T2" y="T3"/>
                  </a:cxn>
                </a:cxnLst>
                <a:rect l="0" t="0" r="r" b="b"/>
                <a:pathLst>
                  <a:path w="14" h="24">
                    <a:moveTo>
                      <a:pt x="13" y="0"/>
                    </a:moveTo>
                    <a:cubicBezTo>
                      <a:pt x="14" y="10"/>
                      <a:pt x="7" y="17"/>
                      <a:pt x="0" y="2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3" name="Freeform 270"/>
              <p:cNvSpPr>
                <a:spLocks/>
              </p:cNvSpPr>
              <p:nvPr/>
            </p:nvSpPr>
            <p:spPr bwMode="auto">
              <a:xfrm>
                <a:off x="3566" y="1771"/>
                <a:ext cx="23" cy="16"/>
              </a:xfrm>
              <a:custGeom>
                <a:avLst/>
                <a:gdLst>
                  <a:gd name="T0" fmla="*/ 151 w 9"/>
                  <a:gd name="T1" fmla="*/ 115 h 6"/>
                  <a:gd name="T2" fmla="*/ 0 w 9"/>
                  <a:gd name="T3" fmla="*/ 0 h 6"/>
                  <a:gd name="T4" fmla="*/ 0 60000 65536"/>
                  <a:gd name="T5" fmla="*/ 0 60000 65536"/>
                </a:gdLst>
                <a:ahLst/>
                <a:cxnLst>
                  <a:cxn ang="T4">
                    <a:pos x="T0" y="T1"/>
                  </a:cxn>
                  <a:cxn ang="T5">
                    <a:pos x="T2" y="T3"/>
                  </a:cxn>
                </a:cxnLst>
                <a:rect l="0" t="0" r="r" b="b"/>
                <a:pathLst>
                  <a:path w="9" h="6">
                    <a:moveTo>
                      <a:pt x="9" y="6"/>
                    </a:moveTo>
                    <a:cubicBezTo>
                      <a:pt x="7" y="3"/>
                      <a:pt x="3" y="1"/>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4" name="Freeform 271"/>
              <p:cNvSpPr>
                <a:spLocks/>
              </p:cNvSpPr>
              <p:nvPr/>
            </p:nvSpPr>
            <p:spPr bwMode="auto">
              <a:xfrm>
                <a:off x="3401" y="1504"/>
                <a:ext cx="10" cy="72"/>
              </a:xfrm>
              <a:custGeom>
                <a:avLst/>
                <a:gdLst>
                  <a:gd name="T0" fmla="*/ 63 w 4"/>
                  <a:gd name="T1" fmla="*/ 0 h 27"/>
                  <a:gd name="T2" fmla="*/ 63 w 4"/>
                  <a:gd name="T3" fmla="*/ 512 h 27"/>
                  <a:gd name="T4" fmla="*/ 0 60000 65536"/>
                  <a:gd name="T5" fmla="*/ 0 60000 65536"/>
                </a:gdLst>
                <a:ahLst/>
                <a:cxnLst>
                  <a:cxn ang="T4">
                    <a:pos x="T0" y="T1"/>
                  </a:cxn>
                  <a:cxn ang="T5">
                    <a:pos x="T2" y="T3"/>
                  </a:cxn>
                </a:cxnLst>
                <a:rect l="0" t="0" r="r" b="b"/>
                <a:pathLst>
                  <a:path w="4" h="27">
                    <a:moveTo>
                      <a:pt x="4" y="0"/>
                    </a:moveTo>
                    <a:cubicBezTo>
                      <a:pt x="0" y="9"/>
                      <a:pt x="3" y="18"/>
                      <a:pt x="4" y="2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5" name="Freeform 272"/>
              <p:cNvSpPr>
                <a:spLocks/>
              </p:cNvSpPr>
              <p:nvPr/>
            </p:nvSpPr>
            <p:spPr bwMode="auto">
              <a:xfrm>
                <a:off x="3371" y="1541"/>
                <a:ext cx="35" cy="6"/>
              </a:xfrm>
              <a:custGeom>
                <a:avLst/>
                <a:gdLst>
                  <a:gd name="T0" fmla="*/ 220 w 14"/>
                  <a:gd name="T1" fmla="*/ 54 h 2"/>
                  <a:gd name="T2" fmla="*/ 0 w 14"/>
                  <a:gd name="T3" fmla="*/ 0 h 2"/>
                  <a:gd name="T4" fmla="*/ 0 60000 65536"/>
                  <a:gd name="T5" fmla="*/ 0 60000 65536"/>
                </a:gdLst>
                <a:ahLst/>
                <a:cxnLst>
                  <a:cxn ang="T4">
                    <a:pos x="T0" y="T1"/>
                  </a:cxn>
                  <a:cxn ang="T5">
                    <a:pos x="T2" y="T3"/>
                  </a:cxn>
                </a:cxnLst>
                <a:rect l="0" t="0" r="r" b="b"/>
                <a:pathLst>
                  <a:path w="14" h="2">
                    <a:moveTo>
                      <a:pt x="14" y="2"/>
                    </a:moveTo>
                    <a:cubicBezTo>
                      <a:pt x="9" y="1"/>
                      <a:pt x="5"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6" name="Freeform 273"/>
              <p:cNvSpPr>
                <a:spLocks/>
              </p:cNvSpPr>
              <p:nvPr/>
            </p:nvSpPr>
            <p:spPr bwMode="auto">
              <a:xfrm>
                <a:off x="3116" y="1456"/>
                <a:ext cx="13" cy="61"/>
              </a:xfrm>
              <a:custGeom>
                <a:avLst/>
                <a:gdLst>
                  <a:gd name="T0" fmla="*/ 0 w 5"/>
                  <a:gd name="T1" fmla="*/ 0 h 23"/>
                  <a:gd name="T2" fmla="*/ 88 w 5"/>
                  <a:gd name="T3" fmla="*/ 430 h 23"/>
                  <a:gd name="T4" fmla="*/ 0 60000 65536"/>
                  <a:gd name="T5" fmla="*/ 0 60000 65536"/>
                </a:gdLst>
                <a:ahLst/>
                <a:cxnLst>
                  <a:cxn ang="T4">
                    <a:pos x="T0" y="T1"/>
                  </a:cxn>
                  <a:cxn ang="T5">
                    <a:pos x="T2" y="T3"/>
                  </a:cxn>
                </a:cxnLst>
                <a:rect l="0" t="0" r="r" b="b"/>
                <a:pathLst>
                  <a:path w="5" h="23">
                    <a:moveTo>
                      <a:pt x="0" y="0"/>
                    </a:moveTo>
                    <a:cubicBezTo>
                      <a:pt x="0" y="8"/>
                      <a:pt x="1" y="16"/>
                      <a:pt x="5" y="2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7" name="Freeform 274"/>
              <p:cNvSpPr>
                <a:spLocks/>
              </p:cNvSpPr>
              <p:nvPr/>
            </p:nvSpPr>
            <p:spPr bwMode="auto">
              <a:xfrm>
                <a:off x="3086" y="1488"/>
                <a:ext cx="33" cy="16"/>
              </a:xfrm>
              <a:custGeom>
                <a:avLst/>
                <a:gdLst>
                  <a:gd name="T0" fmla="*/ 213 w 13"/>
                  <a:gd name="T1" fmla="*/ 0 h 6"/>
                  <a:gd name="T2" fmla="*/ 0 w 13"/>
                  <a:gd name="T3" fmla="*/ 115 h 6"/>
                  <a:gd name="T4" fmla="*/ 0 60000 65536"/>
                  <a:gd name="T5" fmla="*/ 0 60000 65536"/>
                </a:gdLst>
                <a:ahLst/>
                <a:cxnLst>
                  <a:cxn ang="T4">
                    <a:pos x="T0" y="T1"/>
                  </a:cxn>
                  <a:cxn ang="T5">
                    <a:pos x="T2" y="T3"/>
                  </a:cxn>
                </a:cxnLst>
                <a:rect l="0" t="0" r="r" b="b"/>
                <a:pathLst>
                  <a:path w="13" h="6">
                    <a:moveTo>
                      <a:pt x="13" y="0"/>
                    </a:moveTo>
                    <a:cubicBezTo>
                      <a:pt x="8" y="1"/>
                      <a:pt x="4" y="3"/>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8" name="Freeform 275"/>
              <p:cNvSpPr>
                <a:spLocks/>
              </p:cNvSpPr>
              <p:nvPr/>
            </p:nvSpPr>
            <p:spPr bwMode="auto">
              <a:xfrm>
                <a:off x="3229" y="1552"/>
                <a:ext cx="15" cy="64"/>
              </a:xfrm>
              <a:custGeom>
                <a:avLst/>
                <a:gdLst>
                  <a:gd name="T0" fmla="*/ 83 w 6"/>
                  <a:gd name="T1" fmla="*/ 0 h 24"/>
                  <a:gd name="T2" fmla="*/ 0 w 6"/>
                  <a:gd name="T3" fmla="*/ 456 h 24"/>
                  <a:gd name="T4" fmla="*/ 0 60000 65536"/>
                  <a:gd name="T5" fmla="*/ 0 60000 65536"/>
                </a:gdLst>
                <a:ahLst/>
                <a:cxnLst>
                  <a:cxn ang="T4">
                    <a:pos x="T0" y="T1"/>
                  </a:cxn>
                  <a:cxn ang="T5">
                    <a:pos x="T2" y="T3"/>
                  </a:cxn>
                </a:cxnLst>
                <a:rect l="0" t="0" r="r" b="b"/>
                <a:pathLst>
                  <a:path w="6" h="24">
                    <a:moveTo>
                      <a:pt x="5" y="0"/>
                    </a:moveTo>
                    <a:cubicBezTo>
                      <a:pt x="6" y="9"/>
                      <a:pt x="6" y="18"/>
                      <a:pt x="0" y="2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9" name="Freeform 276"/>
              <p:cNvSpPr>
                <a:spLocks/>
              </p:cNvSpPr>
              <p:nvPr/>
            </p:nvSpPr>
            <p:spPr bwMode="auto">
              <a:xfrm>
                <a:off x="3241" y="1587"/>
                <a:ext cx="25" cy="5"/>
              </a:xfrm>
              <a:custGeom>
                <a:avLst/>
                <a:gdLst>
                  <a:gd name="T0" fmla="*/ 0 w 10"/>
                  <a:gd name="T1" fmla="*/ 20 h 2"/>
                  <a:gd name="T2" fmla="*/ 158 w 10"/>
                  <a:gd name="T3" fmla="*/ 33 h 2"/>
                  <a:gd name="T4" fmla="*/ 0 60000 65536"/>
                  <a:gd name="T5" fmla="*/ 0 60000 65536"/>
                </a:gdLst>
                <a:ahLst/>
                <a:cxnLst>
                  <a:cxn ang="T4">
                    <a:pos x="T0" y="T1"/>
                  </a:cxn>
                  <a:cxn ang="T5">
                    <a:pos x="T2" y="T3"/>
                  </a:cxn>
                </a:cxnLst>
                <a:rect l="0" t="0" r="r" b="b"/>
                <a:pathLst>
                  <a:path w="10" h="2">
                    <a:moveTo>
                      <a:pt x="0" y="1"/>
                    </a:moveTo>
                    <a:cubicBezTo>
                      <a:pt x="4" y="0"/>
                      <a:pt x="7" y="1"/>
                      <a:pt x="10"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0" name="Freeform 277"/>
              <p:cNvSpPr>
                <a:spLocks/>
              </p:cNvSpPr>
              <p:nvPr/>
            </p:nvSpPr>
            <p:spPr bwMode="auto">
              <a:xfrm>
                <a:off x="3316" y="1731"/>
                <a:ext cx="20" cy="77"/>
              </a:xfrm>
              <a:custGeom>
                <a:avLst/>
                <a:gdLst>
                  <a:gd name="T0" fmla="*/ 125 w 8"/>
                  <a:gd name="T1" fmla="*/ 0 h 29"/>
                  <a:gd name="T2" fmla="*/ 63 w 8"/>
                  <a:gd name="T3" fmla="*/ 542 h 29"/>
                  <a:gd name="T4" fmla="*/ 0 60000 65536"/>
                  <a:gd name="T5" fmla="*/ 0 60000 65536"/>
                </a:gdLst>
                <a:ahLst/>
                <a:cxnLst>
                  <a:cxn ang="T4">
                    <a:pos x="T0" y="T1"/>
                  </a:cxn>
                  <a:cxn ang="T5">
                    <a:pos x="T2" y="T3"/>
                  </a:cxn>
                </a:cxnLst>
                <a:rect l="0" t="0" r="r" b="b"/>
                <a:pathLst>
                  <a:path w="8" h="29">
                    <a:moveTo>
                      <a:pt x="8" y="0"/>
                    </a:moveTo>
                    <a:cubicBezTo>
                      <a:pt x="0" y="7"/>
                      <a:pt x="2" y="20"/>
                      <a:pt x="4" y="2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1" name="Freeform 278"/>
              <p:cNvSpPr>
                <a:spLocks/>
              </p:cNvSpPr>
              <p:nvPr/>
            </p:nvSpPr>
            <p:spPr bwMode="auto">
              <a:xfrm>
                <a:off x="3291" y="1773"/>
                <a:ext cx="28" cy="1"/>
              </a:xfrm>
              <a:custGeom>
                <a:avLst/>
                <a:gdLst>
                  <a:gd name="T0" fmla="*/ 181 w 11"/>
                  <a:gd name="T1" fmla="*/ 0 h 1"/>
                  <a:gd name="T2" fmla="*/ 0 w 11"/>
                  <a:gd name="T3" fmla="*/ 0 h 1"/>
                  <a:gd name="T4" fmla="*/ 0 60000 65536"/>
                  <a:gd name="T5" fmla="*/ 0 60000 65536"/>
                </a:gdLst>
                <a:ahLst/>
                <a:cxnLst>
                  <a:cxn ang="T4">
                    <a:pos x="T0" y="T1"/>
                  </a:cxn>
                  <a:cxn ang="T5">
                    <a:pos x="T2" y="T3"/>
                  </a:cxn>
                </a:cxnLst>
                <a:rect l="0" t="0" r="r" b="b"/>
                <a:pathLst>
                  <a:path w="11" h="1">
                    <a:moveTo>
                      <a:pt x="11" y="0"/>
                    </a:moveTo>
                    <a:cubicBezTo>
                      <a:pt x="7" y="0"/>
                      <a:pt x="4"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2" name="Freeform 279"/>
              <p:cNvSpPr>
                <a:spLocks/>
              </p:cNvSpPr>
              <p:nvPr/>
            </p:nvSpPr>
            <p:spPr bwMode="auto">
              <a:xfrm>
                <a:off x="3129" y="1667"/>
                <a:ext cx="37" cy="66"/>
              </a:xfrm>
              <a:custGeom>
                <a:avLst/>
                <a:gdLst>
                  <a:gd name="T0" fmla="*/ 195 w 15"/>
                  <a:gd name="T1" fmla="*/ 0 h 25"/>
                  <a:gd name="T2" fmla="*/ 0 w 15"/>
                  <a:gd name="T3" fmla="*/ 459 h 25"/>
                  <a:gd name="T4" fmla="*/ 0 60000 65536"/>
                  <a:gd name="T5" fmla="*/ 0 60000 65536"/>
                </a:gdLst>
                <a:ahLst/>
                <a:cxnLst>
                  <a:cxn ang="T4">
                    <a:pos x="T0" y="T1"/>
                  </a:cxn>
                  <a:cxn ang="T5">
                    <a:pos x="T2" y="T3"/>
                  </a:cxn>
                </a:cxnLst>
                <a:rect l="0" t="0" r="r" b="b"/>
                <a:pathLst>
                  <a:path w="15" h="25">
                    <a:moveTo>
                      <a:pt x="13" y="0"/>
                    </a:moveTo>
                    <a:cubicBezTo>
                      <a:pt x="15" y="11"/>
                      <a:pt x="9" y="20"/>
                      <a:pt x="0" y="2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3" name="Freeform 280"/>
              <p:cNvSpPr>
                <a:spLocks/>
              </p:cNvSpPr>
              <p:nvPr/>
            </p:nvSpPr>
            <p:spPr bwMode="auto">
              <a:xfrm>
                <a:off x="3151" y="1720"/>
                <a:ext cx="20" cy="19"/>
              </a:xfrm>
              <a:custGeom>
                <a:avLst/>
                <a:gdLst>
                  <a:gd name="T0" fmla="*/ 0 w 8"/>
                  <a:gd name="T1" fmla="*/ 0 h 7"/>
                  <a:gd name="T2" fmla="*/ 125 w 8"/>
                  <a:gd name="T3" fmla="*/ 141 h 7"/>
                  <a:gd name="T4" fmla="*/ 0 60000 65536"/>
                  <a:gd name="T5" fmla="*/ 0 60000 65536"/>
                </a:gdLst>
                <a:ahLst/>
                <a:cxnLst>
                  <a:cxn ang="T4">
                    <a:pos x="T0" y="T1"/>
                  </a:cxn>
                  <a:cxn ang="T5">
                    <a:pos x="T2" y="T3"/>
                  </a:cxn>
                </a:cxnLst>
                <a:rect l="0" t="0" r="r" b="b"/>
                <a:pathLst>
                  <a:path w="8" h="7">
                    <a:moveTo>
                      <a:pt x="0" y="0"/>
                    </a:moveTo>
                    <a:cubicBezTo>
                      <a:pt x="3" y="2"/>
                      <a:pt x="6" y="4"/>
                      <a:pt x="8"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4" name="Freeform 281"/>
              <p:cNvSpPr>
                <a:spLocks/>
              </p:cNvSpPr>
              <p:nvPr/>
            </p:nvSpPr>
            <p:spPr bwMode="auto">
              <a:xfrm>
                <a:off x="3649" y="2061"/>
                <a:ext cx="27" cy="48"/>
              </a:xfrm>
              <a:custGeom>
                <a:avLst/>
                <a:gdLst>
                  <a:gd name="T0" fmla="*/ 150 w 11"/>
                  <a:gd name="T1" fmla="*/ 0 h 18"/>
                  <a:gd name="T2" fmla="*/ 0 w 11"/>
                  <a:gd name="T3" fmla="*/ 341 h 18"/>
                  <a:gd name="T4" fmla="*/ 0 60000 65536"/>
                  <a:gd name="T5" fmla="*/ 0 60000 65536"/>
                </a:gdLst>
                <a:ahLst/>
                <a:cxnLst>
                  <a:cxn ang="T4">
                    <a:pos x="T0" y="T1"/>
                  </a:cxn>
                  <a:cxn ang="T5">
                    <a:pos x="T2" y="T3"/>
                  </a:cxn>
                </a:cxnLst>
                <a:rect l="0" t="0" r="r" b="b"/>
                <a:pathLst>
                  <a:path w="11" h="18">
                    <a:moveTo>
                      <a:pt x="10" y="0"/>
                    </a:moveTo>
                    <a:cubicBezTo>
                      <a:pt x="11" y="8"/>
                      <a:pt x="6" y="14"/>
                      <a:pt x="0"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5" name="Freeform 282"/>
              <p:cNvSpPr>
                <a:spLocks/>
              </p:cNvSpPr>
              <p:nvPr/>
            </p:nvSpPr>
            <p:spPr bwMode="auto">
              <a:xfrm>
                <a:off x="3661" y="2096"/>
                <a:ext cx="15" cy="8"/>
              </a:xfrm>
              <a:custGeom>
                <a:avLst/>
                <a:gdLst>
                  <a:gd name="T0" fmla="*/ 95 w 6"/>
                  <a:gd name="T1" fmla="*/ 56 h 3"/>
                  <a:gd name="T2" fmla="*/ 0 w 6"/>
                  <a:gd name="T3" fmla="*/ 0 h 3"/>
                  <a:gd name="T4" fmla="*/ 0 60000 65536"/>
                  <a:gd name="T5" fmla="*/ 0 60000 65536"/>
                </a:gdLst>
                <a:ahLst/>
                <a:cxnLst>
                  <a:cxn ang="T4">
                    <a:pos x="T0" y="T1"/>
                  </a:cxn>
                  <a:cxn ang="T5">
                    <a:pos x="T2" y="T3"/>
                  </a:cxn>
                </a:cxnLst>
                <a:rect l="0" t="0" r="r" b="b"/>
                <a:pathLst>
                  <a:path w="6" h="3">
                    <a:moveTo>
                      <a:pt x="6" y="3"/>
                    </a:moveTo>
                    <a:cubicBezTo>
                      <a:pt x="5" y="0"/>
                      <a:pt x="2"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6" name="Freeform 283"/>
              <p:cNvSpPr>
                <a:spLocks/>
              </p:cNvSpPr>
              <p:nvPr/>
            </p:nvSpPr>
            <p:spPr bwMode="auto">
              <a:xfrm>
                <a:off x="3416" y="1880"/>
                <a:ext cx="10" cy="67"/>
              </a:xfrm>
              <a:custGeom>
                <a:avLst/>
                <a:gdLst>
                  <a:gd name="T0" fmla="*/ 63 w 4"/>
                  <a:gd name="T1" fmla="*/ 0 h 25"/>
                  <a:gd name="T2" fmla="*/ 33 w 4"/>
                  <a:gd name="T3" fmla="*/ 482 h 25"/>
                  <a:gd name="T4" fmla="*/ 0 60000 65536"/>
                  <a:gd name="T5" fmla="*/ 0 60000 65536"/>
                </a:gdLst>
                <a:ahLst/>
                <a:cxnLst>
                  <a:cxn ang="T4">
                    <a:pos x="T0" y="T1"/>
                  </a:cxn>
                  <a:cxn ang="T5">
                    <a:pos x="T2" y="T3"/>
                  </a:cxn>
                </a:cxnLst>
                <a:rect l="0" t="0" r="r" b="b"/>
                <a:pathLst>
                  <a:path w="4" h="25">
                    <a:moveTo>
                      <a:pt x="4" y="0"/>
                    </a:moveTo>
                    <a:cubicBezTo>
                      <a:pt x="0" y="6"/>
                      <a:pt x="0" y="18"/>
                      <a:pt x="2" y="2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 name="Freeform 284"/>
              <p:cNvSpPr>
                <a:spLocks/>
              </p:cNvSpPr>
              <p:nvPr/>
            </p:nvSpPr>
            <p:spPr bwMode="auto">
              <a:xfrm>
                <a:off x="3391" y="1920"/>
                <a:ext cx="25" cy="3"/>
              </a:xfrm>
              <a:custGeom>
                <a:avLst/>
                <a:gdLst>
                  <a:gd name="T0" fmla="*/ 158 w 10"/>
                  <a:gd name="T1" fmla="*/ 27 h 1"/>
                  <a:gd name="T2" fmla="*/ 0 w 10"/>
                  <a:gd name="T3" fmla="*/ 27 h 1"/>
                  <a:gd name="T4" fmla="*/ 0 60000 65536"/>
                  <a:gd name="T5" fmla="*/ 0 60000 65536"/>
                </a:gdLst>
                <a:ahLst/>
                <a:cxnLst>
                  <a:cxn ang="T4">
                    <a:pos x="T0" y="T1"/>
                  </a:cxn>
                  <a:cxn ang="T5">
                    <a:pos x="T2" y="T3"/>
                  </a:cxn>
                </a:cxnLst>
                <a:rect l="0" t="0" r="r" b="b"/>
                <a:pathLst>
                  <a:path w="10" h="1">
                    <a:moveTo>
                      <a:pt x="10" y="1"/>
                    </a:moveTo>
                    <a:cubicBezTo>
                      <a:pt x="7" y="0"/>
                      <a:pt x="3" y="0"/>
                      <a:pt x="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8" name="Freeform 285"/>
              <p:cNvSpPr>
                <a:spLocks/>
              </p:cNvSpPr>
              <p:nvPr/>
            </p:nvSpPr>
            <p:spPr bwMode="auto">
              <a:xfrm>
                <a:off x="3329" y="2091"/>
                <a:ext cx="52" cy="24"/>
              </a:xfrm>
              <a:custGeom>
                <a:avLst/>
                <a:gdLst>
                  <a:gd name="T0" fmla="*/ 319 w 21"/>
                  <a:gd name="T1" fmla="*/ 136 h 9"/>
                  <a:gd name="T2" fmla="*/ 0 w 21"/>
                  <a:gd name="T3" fmla="*/ 0 h 9"/>
                  <a:gd name="T4" fmla="*/ 0 60000 65536"/>
                  <a:gd name="T5" fmla="*/ 0 60000 65536"/>
                </a:gdLst>
                <a:ahLst/>
                <a:cxnLst>
                  <a:cxn ang="T4">
                    <a:pos x="T0" y="T1"/>
                  </a:cxn>
                  <a:cxn ang="T5">
                    <a:pos x="T2" y="T3"/>
                  </a:cxn>
                </a:cxnLst>
                <a:rect l="0" t="0" r="r" b="b"/>
                <a:pathLst>
                  <a:path w="21" h="9">
                    <a:moveTo>
                      <a:pt x="21" y="7"/>
                    </a:moveTo>
                    <a:cubicBezTo>
                      <a:pt x="14" y="9"/>
                      <a:pt x="6" y="4"/>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9" name="Freeform 286"/>
              <p:cNvSpPr>
                <a:spLocks/>
              </p:cNvSpPr>
              <p:nvPr/>
            </p:nvSpPr>
            <p:spPr bwMode="auto">
              <a:xfrm>
                <a:off x="3344" y="2107"/>
                <a:ext cx="5" cy="21"/>
              </a:xfrm>
              <a:custGeom>
                <a:avLst/>
                <a:gdLst>
                  <a:gd name="T0" fmla="*/ 33 w 2"/>
                  <a:gd name="T1" fmla="*/ 0 h 8"/>
                  <a:gd name="T2" fmla="*/ 0 w 2"/>
                  <a:gd name="T3" fmla="*/ 144 h 8"/>
                  <a:gd name="T4" fmla="*/ 0 60000 65536"/>
                  <a:gd name="T5" fmla="*/ 0 60000 65536"/>
                </a:gdLst>
                <a:ahLst/>
                <a:cxnLst>
                  <a:cxn ang="T4">
                    <a:pos x="T0" y="T1"/>
                  </a:cxn>
                  <a:cxn ang="T5">
                    <a:pos x="T2" y="T3"/>
                  </a:cxn>
                </a:cxnLst>
                <a:rect l="0" t="0" r="r" b="b"/>
                <a:pathLst>
                  <a:path w="2" h="8">
                    <a:moveTo>
                      <a:pt x="2" y="0"/>
                    </a:moveTo>
                    <a:cubicBezTo>
                      <a:pt x="2" y="3"/>
                      <a:pt x="1" y="6"/>
                      <a:pt x="0"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0" name="Freeform 287"/>
              <p:cNvSpPr>
                <a:spLocks/>
              </p:cNvSpPr>
              <p:nvPr/>
            </p:nvSpPr>
            <p:spPr bwMode="auto">
              <a:xfrm>
                <a:off x="3486" y="2069"/>
                <a:ext cx="5" cy="51"/>
              </a:xfrm>
              <a:custGeom>
                <a:avLst/>
                <a:gdLst>
                  <a:gd name="T0" fmla="*/ 0 w 2"/>
                  <a:gd name="T1" fmla="*/ 0 h 19"/>
                  <a:gd name="T2" fmla="*/ 0 w 2"/>
                  <a:gd name="T3" fmla="*/ 368 h 19"/>
                  <a:gd name="T4" fmla="*/ 0 60000 65536"/>
                  <a:gd name="T5" fmla="*/ 0 60000 65536"/>
                </a:gdLst>
                <a:ahLst/>
                <a:cxnLst>
                  <a:cxn ang="T4">
                    <a:pos x="T0" y="T1"/>
                  </a:cxn>
                  <a:cxn ang="T5">
                    <a:pos x="T2" y="T3"/>
                  </a:cxn>
                </a:cxnLst>
                <a:rect l="0" t="0" r="r" b="b"/>
                <a:pathLst>
                  <a:path w="2" h="19">
                    <a:moveTo>
                      <a:pt x="0" y="0"/>
                    </a:moveTo>
                    <a:cubicBezTo>
                      <a:pt x="2" y="6"/>
                      <a:pt x="2" y="13"/>
                      <a:pt x="0"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1" name="Freeform 288"/>
              <p:cNvSpPr>
                <a:spLocks/>
              </p:cNvSpPr>
              <p:nvPr/>
            </p:nvSpPr>
            <p:spPr bwMode="auto">
              <a:xfrm>
                <a:off x="3491" y="2107"/>
                <a:ext cx="15" cy="1"/>
              </a:xfrm>
              <a:custGeom>
                <a:avLst/>
                <a:gdLst>
                  <a:gd name="T0" fmla="*/ 0 w 6"/>
                  <a:gd name="T1" fmla="*/ 0 h 1"/>
                  <a:gd name="T2" fmla="*/ 95 w 6"/>
                  <a:gd name="T3" fmla="*/ 0 h 1"/>
                  <a:gd name="T4" fmla="*/ 0 60000 65536"/>
                  <a:gd name="T5" fmla="*/ 0 60000 65536"/>
                </a:gdLst>
                <a:ahLst/>
                <a:cxnLst>
                  <a:cxn ang="T4">
                    <a:pos x="T0" y="T1"/>
                  </a:cxn>
                  <a:cxn ang="T5">
                    <a:pos x="T2" y="T3"/>
                  </a:cxn>
                </a:cxnLst>
                <a:rect l="0" t="0" r="r" b="b"/>
                <a:pathLst>
                  <a:path w="6" h="1">
                    <a:moveTo>
                      <a:pt x="0" y="0"/>
                    </a:moveTo>
                    <a:cubicBezTo>
                      <a:pt x="2" y="0"/>
                      <a:pt x="4" y="0"/>
                      <a:pt x="6"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2" name="Freeform 289"/>
              <p:cNvSpPr>
                <a:spLocks/>
              </p:cNvSpPr>
              <p:nvPr/>
            </p:nvSpPr>
            <p:spPr bwMode="auto">
              <a:xfrm>
                <a:off x="3259" y="1893"/>
                <a:ext cx="12" cy="62"/>
              </a:xfrm>
              <a:custGeom>
                <a:avLst/>
                <a:gdLst>
                  <a:gd name="T0" fmla="*/ 58 w 5"/>
                  <a:gd name="T1" fmla="*/ 0 h 23"/>
                  <a:gd name="T2" fmla="*/ 70 w 5"/>
                  <a:gd name="T3" fmla="*/ 450 h 23"/>
                  <a:gd name="T4" fmla="*/ 0 60000 65536"/>
                  <a:gd name="T5" fmla="*/ 0 60000 65536"/>
                </a:gdLst>
                <a:ahLst/>
                <a:cxnLst>
                  <a:cxn ang="T4">
                    <a:pos x="T0" y="T1"/>
                  </a:cxn>
                  <a:cxn ang="T5">
                    <a:pos x="T2" y="T3"/>
                  </a:cxn>
                </a:cxnLst>
                <a:rect l="0" t="0" r="r" b="b"/>
                <a:pathLst>
                  <a:path w="5" h="23">
                    <a:moveTo>
                      <a:pt x="4" y="0"/>
                    </a:moveTo>
                    <a:cubicBezTo>
                      <a:pt x="0" y="7"/>
                      <a:pt x="0" y="16"/>
                      <a:pt x="5" y="2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3" name="Freeform 290"/>
              <p:cNvSpPr>
                <a:spLocks/>
              </p:cNvSpPr>
              <p:nvPr/>
            </p:nvSpPr>
            <p:spPr bwMode="auto">
              <a:xfrm>
                <a:off x="3236" y="1925"/>
                <a:ext cx="25" cy="6"/>
              </a:xfrm>
              <a:custGeom>
                <a:avLst/>
                <a:gdLst>
                  <a:gd name="T0" fmla="*/ 158 w 10"/>
                  <a:gd name="T1" fmla="*/ 54 h 2"/>
                  <a:gd name="T2" fmla="*/ 0 w 10"/>
                  <a:gd name="T3" fmla="*/ 27 h 2"/>
                  <a:gd name="T4" fmla="*/ 0 60000 65536"/>
                  <a:gd name="T5" fmla="*/ 0 60000 65536"/>
                </a:gdLst>
                <a:ahLst/>
                <a:cxnLst>
                  <a:cxn ang="T4">
                    <a:pos x="T0" y="T1"/>
                  </a:cxn>
                  <a:cxn ang="T5">
                    <a:pos x="T2" y="T3"/>
                  </a:cxn>
                </a:cxnLst>
                <a:rect l="0" t="0" r="r" b="b"/>
                <a:pathLst>
                  <a:path w="10" h="2">
                    <a:moveTo>
                      <a:pt x="10" y="2"/>
                    </a:moveTo>
                    <a:cubicBezTo>
                      <a:pt x="6" y="1"/>
                      <a:pt x="3" y="0"/>
                      <a:pt x="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 name="Freeform 291"/>
              <p:cNvSpPr>
                <a:spLocks/>
              </p:cNvSpPr>
              <p:nvPr/>
            </p:nvSpPr>
            <p:spPr bwMode="auto">
              <a:xfrm>
                <a:off x="3231" y="1395"/>
                <a:ext cx="13" cy="61"/>
              </a:xfrm>
              <a:custGeom>
                <a:avLst/>
                <a:gdLst>
                  <a:gd name="T0" fmla="*/ 68 w 5"/>
                  <a:gd name="T1" fmla="*/ 0 h 23"/>
                  <a:gd name="T2" fmla="*/ 88 w 5"/>
                  <a:gd name="T3" fmla="*/ 430 h 23"/>
                  <a:gd name="T4" fmla="*/ 0 60000 65536"/>
                  <a:gd name="T5" fmla="*/ 0 60000 65536"/>
                </a:gdLst>
                <a:ahLst/>
                <a:cxnLst>
                  <a:cxn ang="T4">
                    <a:pos x="T0" y="T1"/>
                  </a:cxn>
                  <a:cxn ang="T5">
                    <a:pos x="T2" y="T3"/>
                  </a:cxn>
                </a:cxnLst>
                <a:rect l="0" t="0" r="r" b="b"/>
                <a:pathLst>
                  <a:path w="5" h="23">
                    <a:moveTo>
                      <a:pt x="4" y="0"/>
                    </a:moveTo>
                    <a:cubicBezTo>
                      <a:pt x="0" y="7"/>
                      <a:pt x="0" y="17"/>
                      <a:pt x="5" y="2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5" name="Freeform 292"/>
              <p:cNvSpPr>
                <a:spLocks/>
              </p:cNvSpPr>
              <p:nvPr/>
            </p:nvSpPr>
            <p:spPr bwMode="auto">
              <a:xfrm>
                <a:off x="3209" y="1429"/>
                <a:ext cx="25" cy="3"/>
              </a:xfrm>
              <a:custGeom>
                <a:avLst/>
                <a:gdLst>
                  <a:gd name="T0" fmla="*/ 158 w 10"/>
                  <a:gd name="T1" fmla="*/ 27 h 1"/>
                  <a:gd name="T2" fmla="*/ 0 w 10"/>
                  <a:gd name="T3" fmla="*/ 0 h 1"/>
                  <a:gd name="T4" fmla="*/ 0 60000 65536"/>
                  <a:gd name="T5" fmla="*/ 0 60000 65536"/>
                </a:gdLst>
                <a:ahLst/>
                <a:cxnLst>
                  <a:cxn ang="T4">
                    <a:pos x="T0" y="T1"/>
                  </a:cxn>
                  <a:cxn ang="T5">
                    <a:pos x="T2" y="T3"/>
                  </a:cxn>
                </a:cxnLst>
                <a:rect l="0" t="0" r="r" b="b"/>
                <a:pathLst>
                  <a:path w="10" h="1">
                    <a:moveTo>
                      <a:pt x="10" y="1"/>
                    </a:moveTo>
                    <a:cubicBezTo>
                      <a:pt x="7" y="0"/>
                      <a:pt x="3"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 name="Freeform 293"/>
              <p:cNvSpPr>
                <a:spLocks/>
              </p:cNvSpPr>
              <p:nvPr/>
            </p:nvSpPr>
            <p:spPr bwMode="auto">
              <a:xfrm>
                <a:off x="3114" y="1840"/>
                <a:ext cx="37" cy="24"/>
              </a:xfrm>
              <a:custGeom>
                <a:avLst/>
                <a:gdLst>
                  <a:gd name="T0" fmla="*/ 224 w 15"/>
                  <a:gd name="T1" fmla="*/ 149 h 9"/>
                  <a:gd name="T2" fmla="*/ 0 w 15"/>
                  <a:gd name="T3" fmla="*/ 0 h 9"/>
                  <a:gd name="T4" fmla="*/ 0 60000 65536"/>
                  <a:gd name="T5" fmla="*/ 0 60000 65536"/>
                </a:gdLst>
                <a:ahLst/>
                <a:cxnLst>
                  <a:cxn ang="T4">
                    <a:pos x="T0" y="T1"/>
                  </a:cxn>
                  <a:cxn ang="T5">
                    <a:pos x="T2" y="T3"/>
                  </a:cxn>
                </a:cxnLst>
                <a:rect l="0" t="0" r="r" b="b"/>
                <a:pathLst>
                  <a:path w="15" h="9">
                    <a:moveTo>
                      <a:pt x="15" y="8"/>
                    </a:moveTo>
                    <a:cubicBezTo>
                      <a:pt x="9" y="9"/>
                      <a:pt x="2" y="7"/>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 name="Freeform 294"/>
              <p:cNvSpPr>
                <a:spLocks/>
              </p:cNvSpPr>
              <p:nvPr/>
            </p:nvSpPr>
            <p:spPr bwMode="auto">
              <a:xfrm>
                <a:off x="3119" y="1859"/>
                <a:ext cx="7" cy="24"/>
              </a:xfrm>
              <a:custGeom>
                <a:avLst/>
                <a:gdLst>
                  <a:gd name="T0" fmla="*/ 37 w 3"/>
                  <a:gd name="T1" fmla="*/ 0 h 9"/>
                  <a:gd name="T2" fmla="*/ 0 w 3"/>
                  <a:gd name="T3" fmla="*/ 171 h 9"/>
                  <a:gd name="T4" fmla="*/ 0 60000 65536"/>
                  <a:gd name="T5" fmla="*/ 0 60000 65536"/>
                </a:gdLst>
                <a:ahLst/>
                <a:cxnLst>
                  <a:cxn ang="T4">
                    <a:pos x="T0" y="T1"/>
                  </a:cxn>
                  <a:cxn ang="T5">
                    <a:pos x="T2" y="T3"/>
                  </a:cxn>
                </a:cxnLst>
                <a:rect l="0" t="0" r="r" b="b"/>
                <a:pathLst>
                  <a:path w="3" h="9">
                    <a:moveTo>
                      <a:pt x="3" y="0"/>
                    </a:moveTo>
                    <a:cubicBezTo>
                      <a:pt x="3" y="3"/>
                      <a:pt x="1" y="6"/>
                      <a:pt x="0" y="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 name="Freeform 295"/>
              <p:cNvSpPr>
                <a:spLocks/>
              </p:cNvSpPr>
              <p:nvPr/>
            </p:nvSpPr>
            <p:spPr bwMode="auto">
              <a:xfrm>
                <a:off x="3121" y="2048"/>
                <a:ext cx="50" cy="13"/>
              </a:xfrm>
              <a:custGeom>
                <a:avLst/>
                <a:gdLst>
                  <a:gd name="T0" fmla="*/ 313 w 20"/>
                  <a:gd name="T1" fmla="*/ 21 h 5"/>
                  <a:gd name="T2" fmla="*/ 0 w 20"/>
                  <a:gd name="T3" fmla="*/ 0 h 5"/>
                  <a:gd name="T4" fmla="*/ 0 60000 65536"/>
                  <a:gd name="T5" fmla="*/ 0 60000 65536"/>
                </a:gdLst>
                <a:ahLst/>
                <a:cxnLst>
                  <a:cxn ang="T4">
                    <a:pos x="T0" y="T1"/>
                  </a:cxn>
                  <a:cxn ang="T5">
                    <a:pos x="T2" y="T3"/>
                  </a:cxn>
                </a:cxnLst>
                <a:rect l="0" t="0" r="r" b="b"/>
                <a:pathLst>
                  <a:path w="20" h="5">
                    <a:moveTo>
                      <a:pt x="20" y="1"/>
                    </a:moveTo>
                    <a:cubicBezTo>
                      <a:pt x="14" y="5"/>
                      <a:pt x="6" y="2"/>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9" name="Freeform 296"/>
              <p:cNvSpPr>
                <a:spLocks/>
              </p:cNvSpPr>
              <p:nvPr/>
            </p:nvSpPr>
            <p:spPr bwMode="auto">
              <a:xfrm>
                <a:off x="3144" y="2056"/>
                <a:ext cx="2" cy="24"/>
              </a:xfrm>
              <a:custGeom>
                <a:avLst/>
                <a:gdLst>
                  <a:gd name="T0" fmla="*/ 8 w 1"/>
                  <a:gd name="T1" fmla="*/ 0 h 9"/>
                  <a:gd name="T2" fmla="*/ 0 w 1"/>
                  <a:gd name="T3" fmla="*/ 171 h 9"/>
                  <a:gd name="T4" fmla="*/ 0 60000 65536"/>
                  <a:gd name="T5" fmla="*/ 0 60000 65536"/>
                </a:gdLst>
                <a:ahLst/>
                <a:cxnLst>
                  <a:cxn ang="T4">
                    <a:pos x="T0" y="T1"/>
                  </a:cxn>
                  <a:cxn ang="T5">
                    <a:pos x="T2" y="T3"/>
                  </a:cxn>
                </a:cxnLst>
                <a:rect l="0" t="0" r="r" b="b"/>
                <a:pathLst>
                  <a:path w="1" h="9">
                    <a:moveTo>
                      <a:pt x="1" y="0"/>
                    </a:moveTo>
                    <a:cubicBezTo>
                      <a:pt x="0" y="3"/>
                      <a:pt x="0" y="6"/>
                      <a:pt x="0" y="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 name="Freeform 297"/>
              <p:cNvSpPr>
                <a:spLocks/>
              </p:cNvSpPr>
              <p:nvPr/>
            </p:nvSpPr>
            <p:spPr bwMode="auto">
              <a:xfrm>
                <a:off x="3054" y="1917"/>
                <a:ext cx="5" cy="48"/>
              </a:xfrm>
              <a:custGeom>
                <a:avLst/>
                <a:gdLst>
                  <a:gd name="T0" fmla="*/ 20 w 2"/>
                  <a:gd name="T1" fmla="*/ 0 h 18"/>
                  <a:gd name="T2" fmla="*/ 33 w 2"/>
                  <a:gd name="T3" fmla="*/ 341 h 18"/>
                  <a:gd name="T4" fmla="*/ 0 60000 65536"/>
                  <a:gd name="T5" fmla="*/ 0 60000 65536"/>
                </a:gdLst>
                <a:ahLst/>
                <a:cxnLst>
                  <a:cxn ang="T4">
                    <a:pos x="T0" y="T1"/>
                  </a:cxn>
                  <a:cxn ang="T5">
                    <a:pos x="T2" y="T3"/>
                  </a:cxn>
                </a:cxnLst>
                <a:rect l="0" t="0" r="r" b="b"/>
                <a:pathLst>
                  <a:path w="2" h="18">
                    <a:moveTo>
                      <a:pt x="1" y="0"/>
                    </a:moveTo>
                    <a:cubicBezTo>
                      <a:pt x="0" y="6"/>
                      <a:pt x="1" y="12"/>
                      <a:pt x="2"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1" name="Freeform 298"/>
              <p:cNvSpPr>
                <a:spLocks/>
              </p:cNvSpPr>
              <p:nvPr/>
            </p:nvSpPr>
            <p:spPr bwMode="auto">
              <a:xfrm>
                <a:off x="3034" y="1949"/>
                <a:ext cx="20" cy="1"/>
              </a:xfrm>
              <a:custGeom>
                <a:avLst/>
                <a:gdLst>
                  <a:gd name="T0" fmla="*/ 125 w 8"/>
                  <a:gd name="T1" fmla="*/ 0 h 1"/>
                  <a:gd name="T2" fmla="*/ 0 w 8"/>
                  <a:gd name="T3" fmla="*/ 0 h 1"/>
                  <a:gd name="T4" fmla="*/ 0 60000 65536"/>
                  <a:gd name="T5" fmla="*/ 0 60000 65536"/>
                </a:gdLst>
                <a:ahLst/>
                <a:cxnLst>
                  <a:cxn ang="T4">
                    <a:pos x="T0" y="T1"/>
                  </a:cxn>
                  <a:cxn ang="T5">
                    <a:pos x="T2" y="T3"/>
                  </a:cxn>
                </a:cxnLst>
                <a:rect l="0" t="0" r="r" b="b"/>
                <a:pathLst>
                  <a:path w="8" h="1">
                    <a:moveTo>
                      <a:pt x="8" y="0"/>
                    </a:moveTo>
                    <a:cubicBezTo>
                      <a:pt x="5" y="0"/>
                      <a:pt x="3"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 name="Freeform 299"/>
              <p:cNvSpPr>
                <a:spLocks/>
              </p:cNvSpPr>
              <p:nvPr/>
            </p:nvSpPr>
            <p:spPr bwMode="auto">
              <a:xfrm>
                <a:off x="3069" y="2107"/>
                <a:ext cx="20" cy="42"/>
              </a:xfrm>
              <a:custGeom>
                <a:avLst/>
                <a:gdLst>
                  <a:gd name="T0" fmla="*/ 20 w 8"/>
                  <a:gd name="T1" fmla="*/ 0 h 16"/>
                  <a:gd name="T2" fmla="*/ 125 w 8"/>
                  <a:gd name="T3" fmla="*/ 289 h 16"/>
                  <a:gd name="T4" fmla="*/ 0 60000 65536"/>
                  <a:gd name="T5" fmla="*/ 0 60000 65536"/>
                </a:gdLst>
                <a:ahLst/>
                <a:cxnLst>
                  <a:cxn ang="T4">
                    <a:pos x="T0" y="T1"/>
                  </a:cxn>
                  <a:cxn ang="T5">
                    <a:pos x="T2" y="T3"/>
                  </a:cxn>
                </a:cxnLst>
                <a:rect l="0" t="0" r="r" b="b"/>
                <a:pathLst>
                  <a:path w="8" h="16">
                    <a:moveTo>
                      <a:pt x="1" y="0"/>
                    </a:moveTo>
                    <a:cubicBezTo>
                      <a:pt x="0" y="5"/>
                      <a:pt x="3" y="13"/>
                      <a:pt x="8" y="1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3" name="Freeform 300"/>
              <p:cNvSpPr>
                <a:spLocks/>
              </p:cNvSpPr>
              <p:nvPr/>
            </p:nvSpPr>
            <p:spPr bwMode="auto">
              <a:xfrm>
                <a:off x="3061" y="2139"/>
                <a:ext cx="15" cy="10"/>
              </a:xfrm>
              <a:custGeom>
                <a:avLst/>
                <a:gdLst>
                  <a:gd name="T0" fmla="*/ 95 w 6"/>
                  <a:gd name="T1" fmla="*/ 0 h 4"/>
                  <a:gd name="T2" fmla="*/ 0 w 6"/>
                  <a:gd name="T3" fmla="*/ 63 h 4"/>
                  <a:gd name="T4" fmla="*/ 0 60000 65536"/>
                  <a:gd name="T5" fmla="*/ 0 60000 65536"/>
                </a:gdLst>
                <a:ahLst/>
                <a:cxnLst>
                  <a:cxn ang="T4">
                    <a:pos x="T0" y="T1"/>
                  </a:cxn>
                  <a:cxn ang="T5">
                    <a:pos x="T2" y="T3"/>
                  </a:cxn>
                </a:cxnLst>
                <a:rect l="0" t="0" r="r" b="b"/>
                <a:pathLst>
                  <a:path w="6" h="4">
                    <a:moveTo>
                      <a:pt x="6" y="0"/>
                    </a:moveTo>
                    <a:cubicBezTo>
                      <a:pt x="4" y="1"/>
                      <a:pt x="2" y="3"/>
                      <a:pt x="0"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4" name="Freeform 301"/>
              <p:cNvSpPr>
                <a:spLocks/>
              </p:cNvSpPr>
              <p:nvPr/>
            </p:nvSpPr>
            <p:spPr bwMode="auto">
              <a:xfrm>
                <a:off x="3211" y="2155"/>
                <a:ext cx="40" cy="13"/>
              </a:xfrm>
              <a:custGeom>
                <a:avLst/>
                <a:gdLst>
                  <a:gd name="T0" fmla="*/ 250 w 16"/>
                  <a:gd name="T1" fmla="*/ 34 h 5"/>
                  <a:gd name="T2" fmla="*/ 0 w 16"/>
                  <a:gd name="T3" fmla="*/ 0 h 5"/>
                  <a:gd name="T4" fmla="*/ 0 60000 65536"/>
                  <a:gd name="T5" fmla="*/ 0 60000 65536"/>
                </a:gdLst>
                <a:ahLst/>
                <a:cxnLst>
                  <a:cxn ang="T4">
                    <a:pos x="T0" y="T1"/>
                  </a:cxn>
                  <a:cxn ang="T5">
                    <a:pos x="T2" y="T3"/>
                  </a:cxn>
                </a:cxnLst>
                <a:rect l="0" t="0" r="r" b="b"/>
                <a:pathLst>
                  <a:path w="16" h="5">
                    <a:moveTo>
                      <a:pt x="16" y="2"/>
                    </a:moveTo>
                    <a:cubicBezTo>
                      <a:pt x="12" y="5"/>
                      <a:pt x="5" y="1"/>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5" name="Freeform 302"/>
              <p:cNvSpPr>
                <a:spLocks/>
              </p:cNvSpPr>
              <p:nvPr/>
            </p:nvSpPr>
            <p:spPr bwMode="auto">
              <a:xfrm>
                <a:off x="3229" y="2165"/>
                <a:ext cx="1" cy="16"/>
              </a:xfrm>
              <a:custGeom>
                <a:avLst/>
                <a:gdLst>
                  <a:gd name="T0" fmla="*/ 0 w 1"/>
                  <a:gd name="T1" fmla="*/ 0 h 6"/>
                  <a:gd name="T2" fmla="*/ 0 w 1"/>
                  <a:gd name="T3" fmla="*/ 115 h 6"/>
                  <a:gd name="T4" fmla="*/ 0 60000 65536"/>
                  <a:gd name="T5" fmla="*/ 0 60000 65536"/>
                </a:gdLst>
                <a:ahLst/>
                <a:cxnLst>
                  <a:cxn ang="T4">
                    <a:pos x="T0" y="T1"/>
                  </a:cxn>
                  <a:cxn ang="T5">
                    <a:pos x="T2" y="T3"/>
                  </a:cxn>
                </a:cxnLst>
                <a:rect l="0" t="0" r="r" b="b"/>
                <a:pathLst>
                  <a:path w="1" h="6">
                    <a:moveTo>
                      <a:pt x="0" y="0"/>
                    </a:moveTo>
                    <a:cubicBezTo>
                      <a:pt x="0" y="2"/>
                      <a:pt x="0"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6" name="Freeform 303"/>
              <p:cNvSpPr>
                <a:spLocks/>
              </p:cNvSpPr>
              <p:nvPr/>
            </p:nvSpPr>
            <p:spPr bwMode="auto">
              <a:xfrm>
                <a:off x="3611" y="2237"/>
                <a:ext cx="53" cy="14"/>
              </a:xfrm>
              <a:custGeom>
                <a:avLst/>
                <a:gdLst>
                  <a:gd name="T0" fmla="*/ 338 w 21"/>
                  <a:gd name="T1" fmla="*/ 109 h 5"/>
                  <a:gd name="T2" fmla="*/ 0 w 21"/>
                  <a:gd name="T3" fmla="*/ 22 h 5"/>
                  <a:gd name="T4" fmla="*/ 0 60000 65536"/>
                  <a:gd name="T5" fmla="*/ 0 60000 65536"/>
                </a:gdLst>
                <a:ahLst/>
                <a:cxnLst>
                  <a:cxn ang="T4">
                    <a:pos x="T0" y="T1"/>
                  </a:cxn>
                  <a:cxn ang="T5">
                    <a:pos x="T2" y="T3"/>
                  </a:cxn>
                </a:cxnLst>
                <a:rect l="0" t="0" r="r" b="b"/>
                <a:pathLst>
                  <a:path w="21" h="5">
                    <a:moveTo>
                      <a:pt x="21" y="5"/>
                    </a:moveTo>
                    <a:cubicBezTo>
                      <a:pt x="15" y="0"/>
                      <a:pt x="7" y="0"/>
                      <a:pt x="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 name="Freeform 304"/>
              <p:cNvSpPr>
                <a:spLocks/>
              </p:cNvSpPr>
              <p:nvPr/>
            </p:nvSpPr>
            <p:spPr bwMode="auto">
              <a:xfrm>
                <a:off x="3636" y="2224"/>
                <a:ext cx="5" cy="16"/>
              </a:xfrm>
              <a:custGeom>
                <a:avLst/>
                <a:gdLst>
                  <a:gd name="T0" fmla="*/ 33 w 2"/>
                  <a:gd name="T1" fmla="*/ 0 h 6"/>
                  <a:gd name="T2" fmla="*/ 0 w 2"/>
                  <a:gd name="T3" fmla="*/ 115 h 6"/>
                  <a:gd name="T4" fmla="*/ 0 60000 65536"/>
                  <a:gd name="T5" fmla="*/ 0 60000 65536"/>
                </a:gdLst>
                <a:ahLst/>
                <a:cxnLst>
                  <a:cxn ang="T4">
                    <a:pos x="T0" y="T1"/>
                  </a:cxn>
                  <a:cxn ang="T5">
                    <a:pos x="T2" y="T3"/>
                  </a:cxn>
                </a:cxnLst>
                <a:rect l="0" t="0" r="r" b="b"/>
                <a:pathLst>
                  <a:path w="2" h="6">
                    <a:moveTo>
                      <a:pt x="2" y="0"/>
                    </a:moveTo>
                    <a:cubicBezTo>
                      <a:pt x="1" y="2"/>
                      <a:pt x="0"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8" name="Freeform 305"/>
              <p:cNvSpPr>
                <a:spLocks/>
              </p:cNvSpPr>
              <p:nvPr/>
            </p:nvSpPr>
            <p:spPr bwMode="auto">
              <a:xfrm>
                <a:off x="3636" y="1864"/>
                <a:ext cx="55" cy="13"/>
              </a:xfrm>
              <a:custGeom>
                <a:avLst/>
                <a:gdLst>
                  <a:gd name="T0" fmla="*/ 345 w 22"/>
                  <a:gd name="T1" fmla="*/ 88 h 5"/>
                  <a:gd name="T2" fmla="*/ 0 w 22"/>
                  <a:gd name="T3" fmla="*/ 21 h 5"/>
                  <a:gd name="T4" fmla="*/ 0 60000 65536"/>
                  <a:gd name="T5" fmla="*/ 0 60000 65536"/>
                </a:gdLst>
                <a:ahLst/>
                <a:cxnLst>
                  <a:cxn ang="T4">
                    <a:pos x="T0" y="T1"/>
                  </a:cxn>
                  <a:cxn ang="T5">
                    <a:pos x="T2" y="T3"/>
                  </a:cxn>
                </a:cxnLst>
                <a:rect l="0" t="0" r="r" b="b"/>
                <a:pathLst>
                  <a:path w="22" h="5">
                    <a:moveTo>
                      <a:pt x="22" y="5"/>
                    </a:moveTo>
                    <a:cubicBezTo>
                      <a:pt x="16" y="0"/>
                      <a:pt x="7" y="0"/>
                      <a:pt x="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9" name="Freeform 306"/>
              <p:cNvSpPr>
                <a:spLocks/>
              </p:cNvSpPr>
              <p:nvPr/>
            </p:nvSpPr>
            <p:spPr bwMode="auto">
              <a:xfrm>
                <a:off x="3664" y="1851"/>
                <a:ext cx="5" cy="16"/>
              </a:xfrm>
              <a:custGeom>
                <a:avLst/>
                <a:gdLst>
                  <a:gd name="T0" fmla="*/ 33 w 2"/>
                  <a:gd name="T1" fmla="*/ 0 h 6"/>
                  <a:gd name="T2" fmla="*/ 0 w 2"/>
                  <a:gd name="T3" fmla="*/ 115 h 6"/>
                  <a:gd name="T4" fmla="*/ 0 60000 65536"/>
                  <a:gd name="T5" fmla="*/ 0 60000 65536"/>
                </a:gdLst>
                <a:ahLst/>
                <a:cxnLst>
                  <a:cxn ang="T4">
                    <a:pos x="T0" y="T1"/>
                  </a:cxn>
                  <a:cxn ang="T5">
                    <a:pos x="T2" y="T3"/>
                  </a:cxn>
                </a:cxnLst>
                <a:rect l="0" t="0" r="r" b="b"/>
                <a:pathLst>
                  <a:path w="2" h="6">
                    <a:moveTo>
                      <a:pt x="2" y="0"/>
                    </a:moveTo>
                    <a:cubicBezTo>
                      <a:pt x="1" y="2"/>
                      <a:pt x="0"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0" name="Freeform 307"/>
              <p:cNvSpPr>
                <a:spLocks/>
              </p:cNvSpPr>
              <p:nvPr/>
            </p:nvSpPr>
            <p:spPr bwMode="auto">
              <a:xfrm>
                <a:off x="3356" y="2235"/>
                <a:ext cx="8" cy="40"/>
              </a:xfrm>
              <a:custGeom>
                <a:avLst/>
                <a:gdLst>
                  <a:gd name="T0" fmla="*/ 56 w 3"/>
                  <a:gd name="T1" fmla="*/ 0 h 15"/>
                  <a:gd name="T2" fmla="*/ 56 w 3"/>
                  <a:gd name="T3" fmla="*/ 285 h 15"/>
                  <a:gd name="T4" fmla="*/ 0 60000 65536"/>
                  <a:gd name="T5" fmla="*/ 0 60000 65536"/>
                </a:gdLst>
                <a:ahLst/>
                <a:cxnLst>
                  <a:cxn ang="T4">
                    <a:pos x="T0" y="T1"/>
                  </a:cxn>
                  <a:cxn ang="T5">
                    <a:pos x="T2" y="T3"/>
                  </a:cxn>
                </a:cxnLst>
                <a:rect l="0" t="0" r="r" b="b"/>
                <a:pathLst>
                  <a:path w="3" h="15">
                    <a:moveTo>
                      <a:pt x="3" y="0"/>
                    </a:moveTo>
                    <a:cubicBezTo>
                      <a:pt x="0" y="4"/>
                      <a:pt x="0" y="11"/>
                      <a:pt x="3" y="1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1" name="Freeform 308"/>
              <p:cNvSpPr>
                <a:spLocks/>
              </p:cNvSpPr>
              <p:nvPr/>
            </p:nvSpPr>
            <p:spPr bwMode="auto">
              <a:xfrm>
                <a:off x="3331" y="2259"/>
                <a:ext cx="28" cy="2"/>
              </a:xfrm>
              <a:custGeom>
                <a:avLst/>
                <a:gdLst>
                  <a:gd name="T0" fmla="*/ 181 w 11"/>
                  <a:gd name="T1" fmla="*/ 8 h 1"/>
                  <a:gd name="T2" fmla="*/ 0 w 11"/>
                  <a:gd name="T3" fmla="*/ 0 h 1"/>
                  <a:gd name="T4" fmla="*/ 0 60000 65536"/>
                  <a:gd name="T5" fmla="*/ 0 60000 65536"/>
                </a:gdLst>
                <a:ahLst/>
                <a:cxnLst>
                  <a:cxn ang="T4">
                    <a:pos x="T0" y="T1"/>
                  </a:cxn>
                  <a:cxn ang="T5">
                    <a:pos x="T2" y="T3"/>
                  </a:cxn>
                </a:cxnLst>
                <a:rect l="0" t="0" r="r" b="b"/>
                <a:pathLst>
                  <a:path w="11" h="1">
                    <a:moveTo>
                      <a:pt x="11" y="1"/>
                    </a:moveTo>
                    <a:cubicBezTo>
                      <a:pt x="7" y="0"/>
                      <a:pt x="3"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2" name="Freeform 309"/>
              <p:cNvSpPr>
                <a:spLocks/>
              </p:cNvSpPr>
              <p:nvPr/>
            </p:nvSpPr>
            <p:spPr bwMode="auto">
              <a:xfrm>
                <a:off x="3196" y="2307"/>
                <a:ext cx="50" cy="24"/>
              </a:xfrm>
              <a:custGeom>
                <a:avLst/>
                <a:gdLst>
                  <a:gd name="T0" fmla="*/ 313 w 20"/>
                  <a:gd name="T1" fmla="*/ 0 h 9"/>
                  <a:gd name="T2" fmla="*/ 0 w 20"/>
                  <a:gd name="T3" fmla="*/ 171 h 9"/>
                  <a:gd name="T4" fmla="*/ 0 60000 65536"/>
                  <a:gd name="T5" fmla="*/ 0 60000 65536"/>
                </a:gdLst>
                <a:ahLst/>
                <a:cxnLst>
                  <a:cxn ang="T4">
                    <a:pos x="T0" y="T1"/>
                  </a:cxn>
                  <a:cxn ang="T5">
                    <a:pos x="T2" y="T3"/>
                  </a:cxn>
                </a:cxnLst>
                <a:rect l="0" t="0" r="r" b="b"/>
                <a:pathLst>
                  <a:path w="20" h="9">
                    <a:moveTo>
                      <a:pt x="20" y="0"/>
                    </a:moveTo>
                    <a:cubicBezTo>
                      <a:pt x="13" y="0"/>
                      <a:pt x="5" y="3"/>
                      <a:pt x="0" y="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3" name="Freeform 310"/>
              <p:cNvSpPr>
                <a:spLocks/>
              </p:cNvSpPr>
              <p:nvPr/>
            </p:nvSpPr>
            <p:spPr bwMode="auto">
              <a:xfrm>
                <a:off x="3191" y="2301"/>
                <a:ext cx="18" cy="16"/>
              </a:xfrm>
              <a:custGeom>
                <a:avLst/>
                <a:gdLst>
                  <a:gd name="T0" fmla="*/ 118 w 7"/>
                  <a:gd name="T1" fmla="*/ 115 h 6"/>
                  <a:gd name="T2" fmla="*/ 0 w 7"/>
                  <a:gd name="T3" fmla="*/ 0 h 6"/>
                  <a:gd name="T4" fmla="*/ 0 60000 65536"/>
                  <a:gd name="T5" fmla="*/ 0 60000 65536"/>
                </a:gdLst>
                <a:ahLst/>
                <a:cxnLst>
                  <a:cxn ang="T4">
                    <a:pos x="T0" y="T1"/>
                  </a:cxn>
                  <a:cxn ang="T5">
                    <a:pos x="T2" y="T3"/>
                  </a:cxn>
                </a:cxnLst>
                <a:rect l="0" t="0" r="r" b="b"/>
                <a:pathLst>
                  <a:path w="7" h="6">
                    <a:moveTo>
                      <a:pt x="7" y="6"/>
                    </a:moveTo>
                    <a:cubicBezTo>
                      <a:pt x="6" y="3"/>
                      <a:pt x="3" y="2"/>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4" name="Freeform 311"/>
              <p:cNvSpPr>
                <a:spLocks/>
              </p:cNvSpPr>
              <p:nvPr/>
            </p:nvSpPr>
            <p:spPr bwMode="auto">
              <a:xfrm>
                <a:off x="3089" y="2256"/>
                <a:ext cx="7" cy="35"/>
              </a:xfrm>
              <a:custGeom>
                <a:avLst/>
                <a:gdLst>
                  <a:gd name="T0" fmla="*/ 37 w 3"/>
                  <a:gd name="T1" fmla="*/ 0 h 13"/>
                  <a:gd name="T2" fmla="*/ 12 w 3"/>
                  <a:gd name="T3" fmla="*/ 253 h 13"/>
                  <a:gd name="T4" fmla="*/ 0 60000 65536"/>
                  <a:gd name="T5" fmla="*/ 0 60000 65536"/>
                </a:gdLst>
                <a:ahLst/>
                <a:cxnLst>
                  <a:cxn ang="T4">
                    <a:pos x="T0" y="T1"/>
                  </a:cxn>
                  <a:cxn ang="T5">
                    <a:pos x="T2" y="T3"/>
                  </a:cxn>
                </a:cxnLst>
                <a:rect l="0" t="0" r="r" b="b"/>
                <a:pathLst>
                  <a:path w="3" h="13">
                    <a:moveTo>
                      <a:pt x="3" y="0"/>
                    </a:moveTo>
                    <a:cubicBezTo>
                      <a:pt x="1" y="4"/>
                      <a:pt x="0" y="8"/>
                      <a:pt x="1"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5" name="Freeform 312"/>
              <p:cNvSpPr>
                <a:spLocks/>
              </p:cNvSpPr>
              <p:nvPr/>
            </p:nvSpPr>
            <p:spPr bwMode="auto">
              <a:xfrm>
                <a:off x="3066" y="2269"/>
                <a:ext cx="20" cy="8"/>
              </a:xfrm>
              <a:custGeom>
                <a:avLst/>
                <a:gdLst>
                  <a:gd name="T0" fmla="*/ 125 w 8"/>
                  <a:gd name="T1" fmla="*/ 56 h 3"/>
                  <a:gd name="T2" fmla="*/ 0 w 8"/>
                  <a:gd name="T3" fmla="*/ 21 h 3"/>
                  <a:gd name="T4" fmla="*/ 0 60000 65536"/>
                  <a:gd name="T5" fmla="*/ 0 60000 65536"/>
                </a:gdLst>
                <a:ahLst/>
                <a:cxnLst>
                  <a:cxn ang="T4">
                    <a:pos x="T0" y="T1"/>
                  </a:cxn>
                  <a:cxn ang="T5">
                    <a:pos x="T2" y="T3"/>
                  </a:cxn>
                </a:cxnLst>
                <a:rect l="0" t="0" r="r" b="b"/>
                <a:pathLst>
                  <a:path w="8" h="3">
                    <a:moveTo>
                      <a:pt x="8" y="3"/>
                    </a:moveTo>
                    <a:cubicBezTo>
                      <a:pt x="6" y="1"/>
                      <a:pt x="3" y="0"/>
                      <a:pt x="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6" name="Freeform 313"/>
              <p:cNvSpPr>
                <a:spLocks/>
              </p:cNvSpPr>
              <p:nvPr/>
            </p:nvSpPr>
            <p:spPr bwMode="auto">
              <a:xfrm>
                <a:off x="3284" y="2395"/>
                <a:ext cx="17" cy="32"/>
              </a:xfrm>
              <a:custGeom>
                <a:avLst/>
                <a:gdLst>
                  <a:gd name="T0" fmla="*/ 100 w 7"/>
                  <a:gd name="T1" fmla="*/ 0 h 12"/>
                  <a:gd name="T2" fmla="*/ 0 w 7"/>
                  <a:gd name="T3" fmla="*/ 227 h 12"/>
                  <a:gd name="T4" fmla="*/ 0 60000 65536"/>
                  <a:gd name="T5" fmla="*/ 0 60000 65536"/>
                </a:gdLst>
                <a:ahLst/>
                <a:cxnLst>
                  <a:cxn ang="T4">
                    <a:pos x="T0" y="T1"/>
                  </a:cxn>
                  <a:cxn ang="T5">
                    <a:pos x="T2" y="T3"/>
                  </a:cxn>
                </a:cxnLst>
                <a:rect l="0" t="0" r="r" b="b"/>
                <a:pathLst>
                  <a:path w="7" h="12">
                    <a:moveTo>
                      <a:pt x="7" y="0"/>
                    </a:moveTo>
                    <a:cubicBezTo>
                      <a:pt x="6" y="5"/>
                      <a:pt x="5" y="10"/>
                      <a:pt x="0" y="1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7" name="Freeform 314"/>
              <p:cNvSpPr>
                <a:spLocks/>
              </p:cNvSpPr>
              <p:nvPr/>
            </p:nvSpPr>
            <p:spPr bwMode="auto">
              <a:xfrm>
                <a:off x="3294" y="2421"/>
                <a:ext cx="17" cy="11"/>
              </a:xfrm>
              <a:custGeom>
                <a:avLst/>
                <a:gdLst>
                  <a:gd name="T0" fmla="*/ 0 w 7"/>
                  <a:gd name="T1" fmla="*/ 0 h 4"/>
                  <a:gd name="T2" fmla="*/ 100 w 7"/>
                  <a:gd name="T3" fmla="*/ 83 h 4"/>
                  <a:gd name="T4" fmla="*/ 0 60000 65536"/>
                  <a:gd name="T5" fmla="*/ 0 60000 65536"/>
                </a:gdLst>
                <a:ahLst/>
                <a:cxnLst>
                  <a:cxn ang="T4">
                    <a:pos x="T0" y="T1"/>
                  </a:cxn>
                  <a:cxn ang="T5">
                    <a:pos x="T2" y="T3"/>
                  </a:cxn>
                </a:cxnLst>
                <a:rect l="0" t="0" r="r" b="b"/>
                <a:pathLst>
                  <a:path w="7" h="4">
                    <a:moveTo>
                      <a:pt x="0" y="0"/>
                    </a:moveTo>
                    <a:cubicBezTo>
                      <a:pt x="3" y="0"/>
                      <a:pt x="5" y="1"/>
                      <a:pt x="7"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8" name="Freeform 315"/>
              <p:cNvSpPr>
                <a:spLocks/>
              </p:cNvSpPr>
              <p:nvPr/>
            </p:nvSpPr>
            <p:spPr bwMode="auto">
              <a:xfrm>
                <a:off x="3496" y="2221"/>
                <a:ext cx="30" cy="32"/>
              </a:xfrm>
              <a:custGeom>
                <a:avLst/>
                <a:gdLst>
                  <a:gd name="T0" fmla="*/ 188 w 12"/>
                  <a:gd name="T1" fmla="*/ 0 h 12"/>
                  <a:gd name="T2" fmla="*/ 0 w 12"/>
                  <a:gd name="T3" fmla="*/ 227 h 12"/>
                  <a:gd name="T4" fmla="*/ 0 60000 65536"/>
                  <a:gd name="T5" fmla="*/ 0 60000 65536"/>
                </a:gdLst>
                <a:ahLst/>
                <a:cxnLst>
                  <a:cxn ang="T4">
                    <a:pos x="T0" y="T1"/>
                  </a:cxn>
                  <a:cxn ang="T5">
                    <a:pos x="T2" y="T3"/>
                  </a:cxn>
                </a:cxnLst>
                <a:rect l="0" t="0" r="r" b="b"/>
                <a:pathLst>
                  <a:path w="12" h="12">
                    <a:moveTo>
                      <a:pt x="12" y="0"/>
                    </a:moveTo>
                    <a:cubicBezTo>
                      <a:pt x="11" y="7"/>
                      <a:pt x="6" y="11"/>
                      <a:pt x="0" y="1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9" name="Freeform 316"/>
              <p:cNvSpPr>
                <a:spLocks/>
              </p:cNvSpPr>
              <p:nvPr/>
            </p:nvSpPr>
            <p:spPr bwMode="auto">
              <a:xfrm>
                <a:off x="3514" y="2245"/>
                <a:ext cx="12" cy="19"/>
              </a:xfrm>
              <a:custGeom>
                <a:avLst/>
                <a:gdLst>
                  <a:gd name="T0" fmla="*/ 0 w 5"/>
                  <a:gd name="T1" fmla="*/ 0 h 7"/>
                  <a:gd name="T2" fmla="*/ 70 w 5"/>
                  <a:gd name="T3" fmla="*/ 141 h 7"/>
                  <a:gd name="T4" fmla="*/ 0 60000 65536"/>
                  <a:gd name="T5" fmla="*/ 0 60000 65536"/>
                </a:gdLst>
                <a:ahLst/>
                <a:cxnLst>
                  <a:cxn ang="T4">
                    <a:pos x="T0" y="T1"/>
                  </a:cxn>
                  <a:cxn ang="T5">
                    <a:pos x="T2" y="T3"/>
                  </a:cxn>
                </a:cxnLst>
                <a:rect l="0" t="0" r="r" b="b"/>
                <a:pathLst>
                  <a:path w="5" h="7">
                    <a:moveTo>
                      <a:pt x="0" y="0"/>
                    </a:moveTo>
                    <a:cubicBezTo>
                      <a:pt x="2" y="2"/>
                      <a:pt x="4" y="4"/>
                      <a:pt x="5"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0" name="Freeform 317"/>
              <p:cNvSpPr>
                <a:spLocks/>
              </p:cNvSpPr>
              <p:nvPr/>
            </p:nvSpPr>
            <p:spPr bwMode="auto">
              <a:xfrm>
                <a:off x="3746" y="2325"/>
                <a:ext cx="20" cy="48"/>
              </a:xfrm>
              <a:custGeom>
                <a:avLst/>
                <a:gdLst>
                  <a:gd name="T0" fmla="*/ 113 w 8"/>
                  <a:gd name="T1" fmla="*/ 0 h 18"/>
                  <a:gd name="T2" fmla="*/ 0 w 8"/>
                  <a:gd name="T3" fmla="*/ 341 h 18"/>
                  <a:gd name="T4" fmla="*/ 0 60000 65536"/>
                  <a:gd name="T5" fmla="*/ 0 60000 65536"/>
                </a:gdLst>
                <a:ahLst/>
                <a:cxnLst>
                  <a:cxn ang="T4">
                    <a:pos x="T0" y="T1"/>
                  </a:cxn>
                  <a:cxn ang="T5">
                    <a:pos x="T2" y="T3"/>
                  </a:cxn>
                </a:cxnLst>
                <a:rect l="0" t="0" r="r" b="b"/>
                <a:pathLst>
                  <a:path w="8" h="18">
                    <a:moveTo>
                      <a:pt x="7" y="0"/>
                    </a:moveTo>
                    <a:cubicBezTo>
                      <a:pt x="8" y="7"/>
                      <a:pt x="4" y="14"/>
                      <a:pt x="0"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1" name="Freeform 318"/>
              <p:cNvSpPr>
                <a:spLocks/>
              </p:cNvSpPr>
              <p:nvPr/>
            </p:nvSpPr>
            <p:spPr bwMode="auto">
              <a:xfrm>
                <a:off x="3756" y="2363"/>
                <a:ext cx="10" cy="10"/>
              </a:xfrm>
              <a:custGeom>
                <a:avLst/>
                <a:gdLst>
                  <a:gd name="T0" fmla="*/ 0 w 4"/>
                  <a:gd name="T1" fmla="*/ 0 h 4"/>
                  <a:gd name="T2" fmla="*/ 63 w 4"/>
                  <a:gd name="T3" fmla="*/ 63 h 4"/>
                  <a:gd name="T4" fmla="*/ 0 60000 65536"/>
                  <a:gd name="T5" fmla="*/ 0 60000 65536"/>
                </a:gdLst>
                <a:ahLst/>
                <a:cxnLst>
                  <a:cxn ang="T4">
                    <a:pos x="T0" y="T1"/>
                  </a:cxn>
                  <a:cxn ang="T5">
                    <a:pos x="T2" y="T3"/>
                  </a:cxn>
                </a:cxnLst>
                <a:rect l="0" t="0" r="r" b="b"/>
                <a:pathLst>
                  <a:path w="4" h="4">
                    <a:moveTo>
                      <a:pt x="0" y="0"/>
                    </a:moveTo>
                    <a:cubicBezTo>
                      <a:pt x="1" y="1"/>
                      <a:pt x="3" y="2"/>
                      <a:pt x="4"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2" name="Freeform 319"/>
              <p:cNvSpPr>
                <a:spLocks/>
              </p:cNvSpPr>
              <p:nvPr/>
            </p:nvSpPr>
            <p:spPr bwMode="auto">
              <a:xfrm>
                <a:off x="3586" y="2339"/>
                <a:ext cx="35" cy="24"/>
              </a:xfrm>
              <a:custGeom>
                <a:avLst/>
                <a:gdLst>
                  <a:gd name="T0" fmla="*/ 220 w 14"/>
                  <a:gd name="T1" fmla="*/ 136 h 9"/>
                  <a:gd name="T2" fmla="*/ 0 w 14"/>
                  <a:gd name="T3" fmla="*/ 0 h 9"/>
                  <a:gd name="T4" fmla="*/ 0 60000 65536"/>
                  <a:gd name="T5" fmla="*/ 0 60000 65536"/>
                </a:gdLst>
                <a:ahLst/>
                <a:cxnLst>
                  <a:cxn ang="T4">
                    <a:pos x="T0" y="T1"/>
                  </a:cxn>
                  <a:cxn ang="T5">
                    <a:pos x="T2" y="T3"/>
                  </a:cxn>
                </a:cxnLst>
                <a:rect l="0" t="0" r="r" b="b"/>
                <a:pathLst>
                  <a:path w="14" h="9">
                    <a:moveTo>
                      <a:pt x="14" y="7"/>
                    </a:moveTo>
                    <a:cubicBezTo>
                      <a:pt x="9" y="9"/>
                      <a:pt x="2" y="4"/>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3" name="Freeform 320"/>
              <p:cNvSpPr>
                <a:spLocks/>
              </p:cNvSpPr>
              <p:nvPr/>
            </p:nvSpPr>
            <p:spPr bwMode="auto">
              <a:xfrm>
                <a:off x="3591" y="2360"/>
                <a:ext cx="13" cy="21"/>
              </a:xfrm>
              <a:custGeom>
                <a:avLst/>
                <a:gdLst>
                  <a:gd name="T0" fmla="*/ 88 w 5"/>
                  <a:gd name="T1" fmla="*/ 0 h 8"/>
                  <a:gd name="T2" fmla="*/ 0 w 5"/>
                  <a:gd name="T3" fmla="*/ 144 h 8"/>
                  <a:gd name="T4" fmla="*/ 0 60000 65536"/>
                  <a:gd name="T5" fmla="*/ 0 60000 65536"/>
                </a:gdLst>
                <a:ahLst/>
                <a:cxnLst>
                  <a:cxn ang="T4">
                    <a:pos x="T0" y="T1"/>
                  </a:cxn>
                  <a:cxn ang="T5">
                    <a:pos x="T2" y="T3"/>
                  </a:cxn>
                </a:cxnLst>
                <a:rect l="0" t="0" r="r" b="b"/>
                <a:pathLst>
                  <a:path w="5" h="8">
                    <a:moveTo>
                      <a:pt x="5" y="0"/>
                    </a:moveTo>
                    <a:cubicBezTo>
                      <a:pt x="3" y="3"/>
                      <a:pt x="2" y="5"/>
                      <a:pt x="0"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4" name="Freeform 321"/>
              <p:cNvSpPr>
                <a:spLocks/>
              </p:cNvSpPr>
              <p:nvPr/>
            </p:nvSpPr>
            <p:spPr bwMode="auto">
              <a:xfrm>
                <a:off x="3426" y="2341"/>
                <a:ext cx="25" cy="35"/>
              </a:xfrm>
              <a:custGeom>
                <a:avLst/>
                <a:gdLst>
                  <a:gd name="T0" fmla="*/ 0 w 10"/>
                  <a:gd name="T1" fmla="*/ 0 h 13"/>
                  <a:gd name="T2" fmla="*/ 158 w 10"/>
                  <a:gd name="T3" fmla="*/ 253 h 13"/>
                  <a:gd name="T4" fmla="*/ 0 60000 65536"/>
                  <a:gd name="T5" fmla="*/ 0 60000 65536"/>
                </a:gdLst>
                <a:ahLst/>
                <a:cxnLst>
                  <a:cxn ang="T4">
                    <a:pos x="T0" y="T1"/>
                  </a:cxn>
                  <a:cxn ang="T5">
                    <a:pos x="T2" y="T3"/>
                  </a:cxn>
                </a:cxnLst>
                <a:rect l="0" t="0" r="r" b="b"/>
                <a:pathLst>
                  <a:path w="10" h="13">
                    <a:moveTo>
                      <a:pt x="0" y="0"/>
                    </a:moveTo>
                    <a:cubicBezTo>
                      <a:pt x="0" y="7"/>
                      <a:pt x="5" y="10"/>
                      <a:pt x="10"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5" name="Freeform 322"/>
              <p:cNvSpPr>
                <a:spLocks/>
              </p:cNvSpPr>
              <p:nvPr/>
            </p:nvSpPr>
            <p:spPr bwMode="auto">
              <a:xfrm>
                <a:off x="3426" y="2371"/>
                <a:ext cx="10" cy="16"/>
              </a:xfrm>
              <a:custGeom>
                <a:avLst/>
                <a:gdLst>
                  <a:gd name="T0" fmla="*/ 63 w 4"/>
                  <a:gd name="T1" fmla="*/ 0 h 6"/>
                  <a:gd name="T2" fmla="*/ 0 w 4"/>
                  <a:gd name="T3" fmla="*/ 115 h 6"/>
                  <a:gd name="T4" fmla="*/ 0 60000 65536"/>
                  <a:gd name="T5" fmla="*/ 0 60000 65536"/>
                </a:gdLst>
                <a:ahLst/>
                <a:cxnLst>
                  <a:cxn ang="T4">
                    <a:pos x="T0" y="T1"/>
                  </a:cxn>
                  <a:cxn ang="T5">
                    <a:pos x="T2" y="T3"/>
                  </a:cxn>
                </a:cxnLst>
                <a:rect l="0" t="0" r="r" b="b"/>
                <a:pathLst>
                  <a:path w="4" h="6">
                    <a:moveTo>
                      <a:pt x="4" y="0"/>
                    </a:moveTo>
                    <a:cubicBezTo>
                      <a:pt x="3" y="2"/>
                      <a:pt x="1"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6" name="Freeform 323"/>
              <p:cNvSpPr>
                <a:spLocks/>
              </p:cNvSpPr>
              <p:nvPr/>
            </p:nvSpPr>
            <p:spPr bwMode="auto">
              <a:xfrm>
                <a:off x="3554" y="2493"/>
                <a:ext cx="12" cy="30"/>
              </a:xfrm>
              <a:custGeom>
                <a:avLst/>
                <a:gdLst>
                  <a:gd name="T0" fmla="*/ 12 w 5"/>
                  <a:gd name="T1" fmla="*/ 0 h 11"/>
                  <a:gd name="T2" fmla="*/ 70 w 5"/>
                  <a:gd name="T3" fmla="*/ 224 h 11"/>
                  <a:gd name="T4" fmla="*/ 0 60000 65536"/>
                  <a:gd name="T5" fmla="*/ 0 60000 65536"/>
                </a:gdLst>
                <a:ahLst/>
                <a:cxnLst>
                  <a:cxn ang="T4">
                    <a:pos x="T0" y="T1"/>
                  </a:cxn>
                  <a:cxn ang="T5">
                    <a:pos x="T2" y="T3"/>
                  </a:cxn>
                </a:cxnLst>
                <a:rect l="0" t="0" r="r" b="b"/>
                <a:pathLst>
                  <a:path w="5" h="11">
                    <a:moveTo>
                      <a:pt x="1" y="0"/>
                    </a:moveTo>
                    <a:cubicBezTo>
                      <a:pt x="0" y="4"/>
                      <a:pt x="2" y="9"/>
                      <a:pt x="5"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7" name="Freeform 324"/>
              <p:cNvSpPr>
                <a:spLocks/>
              </p:cNvSpPr>
              <p:nvPr/>
            </p:nvSpPr>
            <p:spPr bwMode="auto">
              <a:xfrm>
                <a:off x="3536" y="2517"/>
                <a:ext cx="20" cy="11"/>
              </a:xfrm>
              <a:custGeom>
                <a:avLst/>
                <a:gdLst>
                  <a:gd name="T0" fmla="*/ 125 w 8"/>
                  <a:gd name="T1" fmla="*/ 0 h 4"/>
                  <a:gd name="T2" fmla="*/ 0 w 8"/>
                  <a:gd name="T3" fmla="*/ 83 h 4"/>
                  <a:gd name="T4" fmla="*/ 0 60000 65536"/>
                  <a:gd name="T5" fmla="*/ 0 60000 65536"/>
                </a:gdLst>
                <a:ahLst/>
                <a:cxnLst>
                  <a:cxn ang="T4">
                    <a:pos x="T0" y="T1"/>
                  </a:cxn>
                  <a:cxn ang="T5">
                    <a:pos x="T2" y="T3"/>
                  </a:cxn>
                </a:cxnLst>
                <a:rect l="0" t="0" r="r" b="b"/>
                <a:pathLst>
                  <a:path w="8" h="4">
                    <a:moveTo>
                      <a:pt x="8" y="0"/>
                    </a:moveTo>
                    <a:cubicBezTo>
                      <a:pt x="5" y="0"/>
                      <a:pt x="2" y="1"/>
                      <a:pt x="0" y="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8" name="Freeform 325"/>
              <p:cNvSpPr>
                <a:spLocks/>
              </p:cNvSpPr>
              <p:nvPr/>
            </p:nvSpPr>
            <p:spPr bwMode="auto">
              <a:xfrm>
                <a:off x="3279" y="2547"/>
                <a:ext cx="22" cy="48"/>
              </a:xfrm>
              <a:custGeom>
                <a:avLst/>
                <a:gdLst>
                  <a:gd name="T0" fmla="*/ 120 w 9"/>
                  <a:gd name="T1" fmla="*/ 0 h 18"/>
                  <a:gd name="T2" fmla="*/ 0 w 9"/>
                  <a:gd name="T3" fmla="*/ 341 h 18"/>
                  <a:gd name="T4" fmla="*/ 0 60000 65536"/>
                  <a:gd name="T5" fmla="*/ 0 60000 65536"/>
                </a:gdLst>
                <a:ahLst/>
                <a:cxnLst>
                  <a:cxn ang="T4">
                    <a:pos x="T0" y="T1"/>
                  </a:cxn>
                  <a:cxn ang="T5">
                    <a:pos x="T2" y="T3"/>
                  </a:cxn>
                </a:cxnLst>
                <a:rect l="0" t="0" r="r" b="b"/>
                <a:pathLst>
                  <a:path w="9" h="18">
                    <a:moveTo>
                      <a:pt x="8" y="0"/>
                    </a:moveTo>
                    <a:cubicBezTo>
                      <a:pt x="9" y="7"/>
                      <a:pt x="6" y="14"/>
                      <a:pt x="0" y="1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9" name="Freeform 326"/>
              <p:cNvSpPr>
                <a:spLocks/>
              </p:cNvSpPr>
              <p:nvPr/>
            </p:nvSpPr>
            <p:spPr bwMode="auto">
              <a:xfrm>
                <a:off x="3294" y="2581"/>
                <a:ext cx="15" cy="6"/>
              </a:xfrm>
              <a:custGeom>
                <a:avLst/>
                <a:gdLst>
                  <a:gd name="T0" fmla="*/ 0 w 6"/>
                  <a:gd name="T1" fmla="*/ 0 h 2"/>
                  <a:gd name="T2" fmla="*/ 95 w 6"/>
                  <a:gd name="T3" fmla="*/ 54 h 2"/>
                  <a:gd name="T4" fmla="*/ 0 60000 65536"/>
                  <a:gd name="T5" fmla="*/ 0 60000 65536"/>
                </a:gdLst>
                <a:ahLst/>
                <a:cxnLst>
                  <a:cxn ang="T4">
                    <a:pos x="T0" y="T1"/>
                  </a:cxn>
                  <a:cxn ang="T5">
                    <a:pos x="T2" y="T3"/>
                  </a:cxn>
                </a:cxnLst>
                <a:rect l="0" t="0" r="r" b="b"/>
                <a:pathLst>
                  <a:path w="6" h="2">
                    <a:moveTo>
                      <a:pt x="0" y="0"/>
                    </a:moveTo>
                    <a:cubicBezTo>
                      <a:pt x="2" y="1"/>
                      <a:pt x="4" y="1"/>
                      <a:pt x="6"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0" name="Freeform 327"/>
              <p:cNvSpPr>
                <a:spLocks/>
              </p:cNvSpPr>
              <p:nvPr/>
            </p:nvSpPr>
            <p:spPr bwMode="auto">
              <a:xfrm>
                <a:off x="3224" y="2469"/>
                <a:ext cx="5" cy="22"/>
              </a:xfrm>
              <a:custGeom>
                <a:avLst/>
                <a:gdLst>
                  <a:gd name="T0" fmla="*/ 33 w 2"/>
                  <a:gd name="T1" fmla="*/ 0 h 8"/>
                  <a:gd name="T2" fmla="*/ 0 w 2"/>
                  <a:gd name="T3" fmla="*/ 168 h 8"/>
                  <a:gd name="T4" fmla="*/ 0 60000 65536"/>
                  <a:gd name="T5" fmla="*/ 0 60000 65536"/>
                </a:gdLst>
                <a:ahLst/>
                <a:cxnLst>
                  <a:cxn ang="T4">
                    <a:pos x="T0" y="T1"/>
                  </a:cxn>
                  <a:cxn ang="T5">
                    <a:pos x="T2" y="T3"/>
                  </a:cxn>
                </a:cxnLst>
                <a:rect l="0" t="0" r="r" b="b"/>
                <a:pathLst>
                  <a:path w="2" h="8">
                    <a:moveTo>
                      <a:pt x="2" y="0"/>
                    </a:moveTo>
                    <a:cubicBezTo>
                      <a:pt x="0" y="2"/>
                      <a:pt x="0" y="5"/>
                      <a:pt x="0"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1" name="Freeform 328"/>
              <p:cNvSpPr>
                <a:spLocks/>
              </p:cNvSpPr>
              <p:nvPr/>
            </p:nvSpPr>
            <p:spPr bwMode="auto">
              <a:xfrm>
                <a:off x="3211" y="2469"/>
                <a:ext cx="10" cy="11"/>
              </a:xfrm>
              <a:custGeom>
                <a:avLst/>
                <a:gdLst>
                  <a:gd name="T0" fmla="*/ 63 w 4"/>
                  <a:gd name="T1" fmla="*/ 83 h 4"/>
                  <a:gd name="T2" fmla="*/ 0 w 4"/>
                  <a:gd name="T3" fmla="*/ 0 h 4"/>
                  <a:gd name="T4" fmla="*/ 0 60000 65536"/>
                  <a:gd name="T5" fmla="*/ 0 60000 65536"/>
                </a:gdLst>
                <a:ahLst/>
                <a:cxnLst>
                  <a:cxn ang="T4">
                    <a:pos x="T0" y="T1"/>
                  </a:cxn>
                  <a:cxn ang="T5">
                    <a:pos x="T2" y="T3"/>
                  </a:cxn>
                </a:cxnLst>
                <a:rect l="0" t="0" r="r" b="b"/>
                <a:pathLst>
                  <a:path w="4" h="4">
                    <a:moveTo>
                      <a:pt x="4" y="4"/>
                    </a:moveTo>
                    <a:cubicBezTo>
                      <a:pt x="3" y="2"/>
                      <a:pt x="2" y="1"/>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2" name="Freeform 329"/>
              <p:cNvSpPr>
                <a:spLocks/>
              </p:cNvSpPr>
              <p:nvPr/>
            </p:nvSpPr>
            <p:spPr bwMode="auto">
              <a:xfrm>
                <a:off x="3691" y="2509"/>
                <a:ext cx="30" cy="30"/>
              </a:xfrm>
              <a:custGeom>
                <a:avLst/>
                <a:gdLst>
                  <a:gd name="T0" fmla="*/ 188 w 12"/>
                  <a:gd name="T1" fmla="*/ 0 h 11"/>
                  <a:gd name="T2" fmla="*/ 0 w 12"/>
                  <a:gd name="T3" fmla="*/ 224 h 11"/>
                  <a:gd name="T4" fmla="*/ 0 60000 65536"/>
                  <a:gd name="T5" fmla="*/ 0 60000 65536"/>
                </a:gdLst>
                <a:ahLst/>
                <a:cxnLst>
                  <a:cxn ang="T4">
                    <a:pos x="T0" y="T1"/>
                  </a:cxn>
                  <a:cxn ang="T5">
                    <a:pos x="T2" y="T3"/>
                  </a:cxn>
                </a:cxnLst>
                <a:rect l="0" t="0" r="r" b="b"/>
                <a:pathLst>
                  <a:path w="12" h="11">
                    <a:moveTo>
                      <a:pt x="12" y="0"/>
                    </a:moveTo>
                    <a:cubicBezTo>
                      <a:pt x="10" y="6"/>
                      <a:pt x="5" y="9"/>
                      <a:pt x="0"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3" name="Freeform 330"/>
              <p:cNvSpPr>
                <a:spLocks/>
              </p:cNvSpPr>
              <p:nvPr/>
            </p:nvSpPr>
            <p:spPr bwMode="auto">
              <a:xfrm>
                <a:off x="3709" y="2531"/>
                <a:ext cx="12" cy="18"/>
              </a:xfrm>
              <a:custGeom>
                <a:avLst/>
                <a:gdLst>
                  <a:gd name="T0" fmla="*/ 0 w 5"/>
                  <a:gd name="T1" fmla="*/ 0 h 7"/>
                  <a:gd name="T2" fmla="*/ 70 w 5"/>
                  <a:gd name="T3" fmla="*/ 118 h 7"/>
                  <a:gd name="T4" fmla="*/ 0 60000 65536"/>
                  <a:gd name="T5" fmla="*/ 0 60000 65536"/>
                </a:gdLst>
                <a:ahLst/>
                <a:cxnLst>
                  <a:cxn ang="T4">
                    <a:pos x="T0" y="T1"/>
                  </a:cxn>
                  <a:cxn ang="T5">
                    <a:pos x="T2" y="T3"/>
                  </a:cxn>
                </a:cxnLst>
                <a:rect l="0" t="0" r="r" b="b"/>
                <a:pathLst>
                  <a:path w="5" h="7">
                    <a:moveTo>
                      <a:pt x="0" y="0"/>
                    </a:moveTo>
                    <a:cubicBezTo>
                      <a:pt x="2" y="2"/>
                      <a:pt x="4" y="4"/>
                      <a:pt x="5"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4" name="Freeform 331"/>
              <p:cNvSpPr>
                <a:spLocks/>
              </p:cNvSpPr>
              <p:nvPr/>
            </p:nvSpPr>
            <p:spPr bwMode="auto">
              <a:xfrm>
                <a:off x="3594" y="2627"/>
                <a:ext cx="42" cy="29"/>
              </a:xfrm>
              <a:custGeom>
                <a:avLst/>
                <a:gdLst>
                  <a:gd name="T0" fmla="*/ 257 w 17"/>
                  <a:gd name="T1" fmla="*/ 200 h 11"/>
                  <a:gd name="T2" fmla="*/ 0 w 17"/>
                  <a:gd name="T3" fmla="*/ 0 h 11"/>
                  <a:gd name="T4" fmla="*/ 0 60000 65536"/>
                  <a:gd name="T5" fmla="*/ 0 60000 65536"/>
                </a:gdLst>
                <a:ahLst/>
                <a:cxnLst>
                  <a:cxn ang="T4">
                    <a:pos x="T0" y="T1"/>
                  </a:cxn>
                  <a:cxn ang="T5">
                    <a:pos x="T2" y="T3"/>
                  </a:cxn>
                </a:cxnLst>
                <a:rect l="0" t="0" r="r" b="b"/>
                <a:pathLst>
                  <a:path w="17" h="11">
                    <a:moveTo>
                      <a:pt x="17" y="11"/>
                    </a:moveTo>
                    <a:cubicBezTo>
                      <a:pt x="11" y="10"/>
                      <a:pt x="1" y="7"/>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5" name="Freeform 332"/>
              <p:cNvSpPr>
                <a:spLocks/>
              </p:cNvSpPr>
              <p:nvPr/>
            </p:nvSpPr>
            <p:spPr bwMode="auto">
              <a:xfrm>
                <a:off x="3601" y="2651"/>
                <a:ext cx="10" cy="16"/>
              </a:xfrm>
              <a:custGeom>
                <a:avLst/>
                <a:gdLst>
                  <a:gd name="T0" fmla="*/ 63 w 4"/>
                  <a:gd name="T1" fmla="*/ 0 h 6"/>
                  <a:gd name="T2" fmla="*/ 0 w 4"/>
                  <a:gd name="T3" fmla="*/ 115 h 6"/>
                  <a:gd name="T4" fmla="*/ 0 60000 65536"/>
                  <a:gd name="T5" fmla="*/ 0 60000 65536"/>
                </a:gdLst>
                <a:ahLst/>
                <a:cxnLst>
                  <a:cxn ang="T4">
                    <a:pos x="T0" y="T1"/>
                  </a:cxn>
                  <a:cxn ang="T5">
                    <a:pos x="T2" y="T3"/>
                  </a:cxn>
                </a:cxnLst>
                <a:rect l="0" t="0" r="r" b="b"/>
                <a:pathLst>
                  <a:path w="4" h="6">
                    <a:moveTo>
                      <a:pt x="4" y="0"/>
                    </a:moveTo>
                    <a:cubicBezTo>
                      <a:pt x="3" y="2"/>
                      <a:pt x="1"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6" name="Freeform 333"/>
              <p:cNvSpPr>
                <a:spLocks/>
              </p:cNvSpPr>
              <p:nvPr/>
            </p:nvSpPr>
            <p:spPr bwMode="auto">
              <a:xfrm>
                <a:off x="3434" y="2573"/>
                <a:ext cx="20" cy="40"/>
              </a:xfrm>
              <a:custGeom>
                <a:avLst/>
                <a:gdLst>
                  <a:gd name="T0" fmla="*/ 20 w 8"/>
                  <a:gd name="T1" fmla="*/ 0 h 15"/>
                  <a:gd name="T2" fmla="*/ 125 w 8"/>
                  <a:gd name="T3" fmla="*/ 285 h 15"/>
                  <a:gd name="T4" fmla="*/ 0 60000 65536"/>
                  <a:gd name="T5" fmla="*/ 0 60000 65536"/>
                </a:gdLst>
                <a:ahLst/>
                <a:cxnLst>
                  <a:cxn ang="T4">
                    <a:pos x="T0" y="T1"/>
                  </a:cxn>
                  <a:cxn ang="T5">
                    <a:pos x="T2" y="T3"/>
                  </a:cxn>
                </a:cxnLst>
                <a:rect l="0" t="0" r="r" b="b"/>
                <a:pathLst>
                  <a:path w="8" h="15">
                    <a:moveTo>
                      <a:pt x="1" y="0"/>
                    </a:moveTo>
                    <a:cubicBezTo>
                      <a:pt x="0" y="5"/>
                      <a:pt x="4" y="11"/>
                      <a:pt x="8" y="1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7" name="Freeform 334"/>
              <p:cNvSpPr>
                <a:spLocks/>
              </p:cNvSpPr>
              <p:nvPr/>
            </p:nvSpPr>
            <p:spPr bwMode="auto">
              <a:xfrm>
                <a:off x="3421" y="2597"/>
                <a:ext cx="20" cy="14"/>
              </a:xfrm>
              <a:custGeom>
                <a:avLst/>
                <a:gdLst>
                  <a:gd name="T0" fmla="*/ 125 w 8"/>
                  <a:gd name="T1" fmla="*/ 0 h 5"/>
                  <a:gd name="T2" fmla="*/ 0 w 8"/>
                  <a:gd name="T3" fmla="*/ 109 h 5"/>
                  <a:gd name="T4" fmla="*/ 0 60000 65536"/>
                  <a:gd name="T5" fmla="*/ 0 60000 65536"/>
                </a:gdLst>
                <a:ahLst/>
                <a:cxnLst>
                  <a:cxn ang="T4">
                    <a:pos x="T0" y="T1"/>
                  </a:cxn>
                  <a:cxn ang="T5">
                    <a:pos x="T2" y="T3"/>
                  </a:cxn>
                </a:cxnLst>
                <a:rect l="0" t="0" r="r" b="b"/>
                <a:pathLst>
                  <a:path w="8" h="5">
                    <a:moveTo>
                      <a:pt x="8" y="0"/>
                    </a:moveTo>
                    <a:cubicBezTo>
                      <a:pt x="6" y="2"/>
                      <a:pt x="3" y="4"/>
                      <a:pt x="0" y="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8" name="Freeform 335"/>
              <p:cNvSpPr>
                <a:spLocks/>
              </p:cNvSpPr>
              <p:nvPr/>
            </p:nvSpPr>
            <p:spPr bwMode="auto">
              <a:xfrm>
                <a:off x="3471" y="2720"/>
                <a:ext cx="50" cy="35"/>
              </a:xfrm>
              <a:custGeom>
                <a:avLst/>
                <a:gdLst>
                  <a:gd name="T0" fmla="*/ 313 w 20"/>
                  <a:gd name="T1" fmla="*/ 253 h 13"/>
                  <a:gd name="T2" fmla="*/ 0 w 20"/>
                  <a:gd name="T3" fmla="*/ 0 h 13"/>
                  <a:gd name="T4" fmla="*/ 0 60000 65536"/>
                  <a:gd name="T5" fmla="*/ 0 60000 65536"/>
                </a:gdLst>
                <a:ahLst/>
                <a:cxnLst>
                  <a:cxn ang="T4">
                    <a:pos x="T0" y="T1"/>
                  </a:cxn>
                  <a:cxn ang="T5">
                    <a:pos x="T2" y="T3"/>
                  </a:cxn>
                </a:cxnLst>
                <a:rect l="0" t="0" r="r" b="b"/>
                <a:pathLst>
                  <a:path w="20" h="13">
                    <a:moveTo>
                      <a:pt x="20" y="13"/>
                    </a:moveTo>
                    <a:cubicBezTo>
                      <a:pt x="11" y="13"/>
                      <a:pt x="3" y="8"/>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9" name="Freeform 336"/>
              <p:cNvSpPr>
                <a:spLocks/>
              </p:cNvSpPr>
              <p:nvPr/>
            </p:nvSpPr>
            <p:spPr bwMode="auto">
              <a:xfrm>
                <a:off x="3484" y="2752"/>
                <a:ext cx="7" cy="16"/>
              </a:xfrm>
              <a:custGeom>
                <a:avLst/>
                <a:gdLst>
                  <a:gd name="T0" fmla="*/ 37 w 3"/>
                  <a:gd name="T1" fmla="*/ 0 h 6"/>
                  <a:gd name="T2" fmla="*/ 12 w 3"/>
                  <a:gd name="T3" fmla="*/ 115 h 6"/>
                  <a:gd name="T4" fmla="*/ 0 60000 65536"/>
                  <a:gd name="T5" fmla="*/ 0 60000 65536"/>
                </a:gdLst>
                <a:ahLst/>
                <a:cxnLst>
                  <a:cxn ang="T4">
                    <a:pos x="T0" y="T1"/>
                  </a:cxn>
                  <a:cxn ang="T5">
                    <a:pos x="T2" y="T3"/>
                  </a:cxn>
                </a:cxnLst>
                <a:rect l="0" t="0" r="r" b="b"/>
                <a:pathLst>
                  <a:path w="3" h="6">
                    <a:moveTo>
                      <a:pt x="3" y="0"/>
                    </a:moveTo>
                    <a:cubicBezTo>
                      <a:pt x="1" y="1"/>
                      <a:pt x="0" y="4"/>
                      <a:pt x="1"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0" name="Freeform 337"/>
              <p:cNvSpPr>
                <a:spLocks/>
              </p:cNvSpPr>
              <p:nvPr/>
            </p:nvSpPr>
            <p:spPr bwMode="auto">
              <a:xfrm>
                <a:off x="3304" y="2704"/>
                <a:ext cx="32" cy="24"/>
              </a:xfrm>
              <a:custGeom>
                <a:avLst/>
                <a:gdLst>
                  <a:gd name="T0" fmla="*/ 194 w 13"/>
                  <a:gd name="T1" fmla="*/ 0 h 9"/>
                  <a:gd name="T2" fmla="*/ 0 w 13"/>
                  <a:gd name="T3" fmla="*/ 149 h 9"/>
                  <a:gd name="T4" fmla="*/ 0 60000 65536"/>
                  <a:gd name="T5" fmla="*/ 0 60000 65536"/>
                </a:gdLst>
                <a:ahLst/>
                <a:cxnLst>
                  <a:cxn ang="T4">
                    <a:pos x="T0" y="T1"/>
                  </a:cxn>
                  <a:cxn ang="T5">
                    <a:pos x="T2" y="T3"/>
                  </a:cxn>
                </a:cxnLst>
                <a:rect l="0" t="0" r="r" b="b"/>
                <a:pathLst>
                  <a:path w="13" h="9">
                    <a:moveTo>
                      <a:pt x="13" y="0"/>
                    </a:moveTo>
                    <a:cubicBezTo>
                      <a:pt x="11" y="5"/>
                      <a:pt x="5" y="9"/>
                      <a:pt x="0"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1" name="Freeform 338"/>
              <p:cNvSpPr>
                <a:spLocks/>
              </p:cNvSpPr>
              <p:nvPr/>
            </p:nvSpPr>
            <p:spPr bwMode="auto">
              <a:xfrm>
                <a:off x="3321" y="2725"/>
                <a:ext cx="10" cy="16"/>
              </a:xfrm>
              <a:custGeom>
                <a:avLst/>
                <a:gdLst>
                  <a:gd name="T0" fmla="*/ 0 w 4"/>
                  <a:gd name="T1" fmla="*/ 0 h 6"/>
                  <a:gd name="T2" fmla="*/ 63 w 4"/>
                  <a:gd name="T3" fmla="*/ 115 h 6"/>
                  <a:gd name="T4" fmla="*/ 0 60000 65536"/>
                  <a:gd name="T5" fmla="*/ 0 60000 65536"/>
                </a:gdLst>
                <a:ahLst/>
                <a:cxnLst>
                  <a:cxn ang="T4">
                    <a:pos x="T0" y="T1"/>
                  </a:cxn>
                  <a:cxn ang="T5">
                    <a:pos x="T2" y="T3"/>
                  </a:cxn>
                </a:cxnLst>
                <a:rect l="0" t="0" r="r" b="b"/>
                <a:pathLst>
                  <a:path w="4" h="6">
                    <a:moveTo>
                      <a:pt x="0" y="0"/>
                    </a:moveTo>
                    <a:cubicBezTo>
                      <a:pt x="2" y="2"/>
                      <a:pt x="3" y="4"/>
                      <a:pt x="4"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2" name="Freeform 339"/>
              <p:cNvSpPr>
                <a:spLocks/>
              </p:cNvSpPr>
              <p:nvPr/>
            </p:nvSpPr>
            <p:spPr bwMode="auto">
              <a:xfrm>
                <a:off x="3346" y="2816"/>
                <a:ext cx="40" cy="24"/>
              </a:xfrm>
              <a:custGeom>
                <a:avLst/>
                <a:gdLst>
                  <a:gd name="T0" fmla="*/ 250 w 16"/>
                  <a:gd name="T1" fmla="*/ 171 h 9"/>
                  <a:gd name="T2" fmla="*/ 0 w 16"/>
                  <a:gd name="T3" fmla="*/ 0 h 9"/>
                  <a:gd name="T4" fmla="*/ 0 60000 65536"/>
                  <a:gd name="T5" fmla="*/ 0 60000 65536"/>
                </a:gdLst>
                <a:ahLst/>
                <a:cxnLst>
                  <a:cxn ang="T4">
                    <a:pos x="T0" y="T1"/>
                  </a:cxn>
                  <a:cxn ang="T5">
                    <a:pos x="T2" y="T3"/>
                  </a:cxn>
                </a:cxnLst>
                <a:rect l="0" t="0" r="r" b="b"/>
                <a:pathLst>
                  <a:path w="16" h="9">
                    <a:moveTo>
                      <a:pt x="16" y="9"/>
                    </a:moveTo>
                    <a:cubicBezTo>
                      <a:pt x="10" y="8"/>
                      <a:pt x="4" y="4"/>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3" name="Freeform 340"/>
              <p:cNvSpPr>
                <a:spLocks/>
              </p:cNvSpPr>
              <p:nvPr/>
            </p:nvSpPr>
            <p:spPr bwMode="auto">
              <a:xfrm>
                <a:off x="3356" y="2835"/>
                <a:ext cx="5" cy="21"/>
              </a:xfrm>
              <a:custGeom>
                <a:avLst/>
                <a:gdLst>
                  <a:gd name="T0" fmla="*/ 33 w 2"/>
                  <a:gd name="T1" fmla="*/ 0 h 8"/>
                  <a:gd name="T2" fmla="*/ 0 w 2"/>
                  <a:gd name="T3" fmla="*/ 144 h 8"/>
                  <a:gd name="T4" fmla="*/ 0 60000 65536"/>
                  <a:gd name="T5" fmla="*/ 0 60000 65536"/>
                </a:gdLst>
                <a:ahLst/>
                <a:cxnLst>
                  <a:cxn ang="T4">
                    <a:pos x="T0" y="T1"/>
                  </a:cxn>
                  <a:cxn ang="T5">
                    <a:pos x="T2" y="T3"/>
                  </a:cxn>
                </a:cxnLst>
                <a:rect l="0" t="0" r="r" b="b"/>
                <a:pathLst>
                  <a:path w="2" h="8">
                    <a:moveTo>
                      <a:pt x="2" y="0"/>
                    </a:moveTo>
                    <a:cubicBezTo>
                      <a:pt x="1" y="3"/>
                      <a:pt x="0" y="5"/>
                      <a:pt x="0"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4" name="Freeform 341"/>
              <p:cNvSpPr>
                <a:spLocks/>
              </p:cNvSpPr>
              <p:nvPr/>
            </p:nvSpPr>
            <p:spPr bwMode="auto">
              <a:xfrm>
                <a:off x="3579" y="2891"/>
                <a:ext cx="15" cy="26"/>
              </a:xfrm>
              <a:custGeom>
                <a:avLst/>
                <a:gdLst>
                  <a:gd name="T0" fmla="*/ 83 w 6"/>
                  <a:gd name="T1" fmla="*/ 0 h 10"/>
                  <a:gd name="T2" fmla="*/ 0 w 6"/>
                  <a:gd name="T3" fmla="*/ 177 h 10"/>
                  <a:gd name="T4" fmla="*/ 0 60000 65536"/>
                  <a:gd name="T5" fmla="*/ 0 60000 65536"/>
                </a:gdLst>
                <a:ahLst/>
                <a:cxnLst>
                  <a:cxn ang="T4">
                    <a:pos x="T0" y="T1"/>
                  </a:cxn>
                  <a:cxn ang="T5">
                    <a:pos x="T2" y="T3"/>
                  </a:cxn>
                </a:cxnLst>
                <a:rect l="0" t="0" r="r" b="b"/>
                <a:pathLst>
                  <a:path w="6" h="10">
                    <a:moveTo>
                      <a:pt x="5" y="0"/>
                    </a:moveTo>
                    <a:cubicBezTo>
                      <a:pt x="6" y="4"/>
                      <a:pt x="3" y="8"/>
                      <a:pt x="0" y="1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5" name="Freeform 342"/>
              <p:cNvSpPr>
                <a:spLocks/>
              </p:cNvSpPr>
              <p:nvPr/>
            </p:nvSpPr>
            <p:spPr bwMode="auto">
              <a:xfrm>
                <a:off x="3586" y="2909"/>
                <a:ext cx="10" cy="8"/>
              </a:xfrm>
              <a:custGeom>
                <a:avLst/>
                <a:gdLst>
                  <a:gd name="T0" fmla="*/ 0 w 4"/>
                  <a:gd name="T1" fmla="*/ 0 h 3"/>
                  <a:gd name="T2" fmla="*/ 63 w 4"/>
                  <a:gd name="T3" fmla="*/ 56 h 3"/>
                  <a:gd name="T4" fmla="*/ 0 60000 65536"/>
                  <a:gd name="T5" fmla="*/ 0 60000 65536"/>
                </a:gdLst>
                <a:ahLst/>
                <a:cxnLst>
                  <a:cxn ang="T4">
                    <a:pos x="T0" y="T1"/>
                  </a:cxn>
                  <a:cxn ang="T5">
                    <a:pos x="T2" y="T3"/>
                  </a:cxn>
                </a:cxnLst>
                <a:rect l="0" t="0" r="r" b="b"/>
                <a:pathLst>
                  <a:path w="4" h="3">
                    <a:moveTo>
                      <a:pt x="0" y="0"/>
                    </a:moveTo>
                    <a:cubicBezTo>
                      <a:pt x="2" y="0"/>
                      <a:pt x="3" y="2"/>
                      <a:pt x="4" y="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6" name="Freeform 343"/>
              <p:cNvSpPr>
                <a:spLocks/>
              </p:cNvSpPr>
              <p:nvPr/>
            </p:nvSpPr>
            <p:spPr bwMode="auto">
              <a:xfrm>
                <a:off x="3771" y="2635"/>
                <a:ext cx="25" cy="40"/>
              </a:xfrm>
              <a:custGeom>
                <a:avLst/>
                <a:gdLst>
                  <a:gd name="T0" fmla="*/ 158 w 10"/>
                  <a:gd name="T1" fmla="*/ 0 h 15"/>
                  <a:gd name="T2" fmla="*/ 0 w 10"/>
                  <a:gd name="T3" fmla="*/ 285 h 15"/>
                  <a:gd name="T4" fmla="*/ 0 60000 65536"/>
                  <a:gd name="T5" fmla="*/ 0 60000 65536"/>
                </a:gdLst>
                <a:ahLst/>
                <a:cxnLst>
                  <a:cxn ang="T4">
                    <a:pos x="T0" y="T1"/>
                  </a:cxn>
                  <a:cxn ang="T5">
                    <a:pos x="T2" y="T3"/>
                  </a:cxn>
                </a:cxnLst>
                <a:rect l="0" t="0" r="r" b="b"/>
                <a:pathLst>
                  <a:path w="10" h="15">
                    <a:moveTo>
                      <a:pt x="10" y="0"/>
                    </a:moveTo>
                    <a:cubicBezTo>
                      <a:pt x="9" y="7"/>
                      <a:pt x="6" y="11"/>
                      <a:pt x="0" y="1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7" name="Freeform 344"/>
              <p:cNvSpPr>
                <a:spLocks/>
              </p:cNvSpPr>
              <p:nvPr/>
            </p:nvSpPr>
            <p:spPr bwMode="auto">
              <a:xfrm>
                <a:off x="3789" y="2667"/>
                <a:ext cx="5" cy="16"/>
              </a:xfrm>
              <a:custGeom>
                <a:avLst/>
                <a:gdLst>
                  <a:gd name="T0" fmla="*/ 0 w 2"/>
                  <a:gd name="T1" fmla="*/ 0 h 6"/>
                  <a:gd name="T2" fmla="*/ 33 w 2"/>
                  <a:gd name="T3" fmla="*/ 115 h 6"/>
                  <a:gd name="T4" fmla="*/ 0 60000 65536"/>
                  <a:gd name="T5" fmla="*/ 0 60000 65536"/>
                </a:gdLst>
                <a:ahLst/>
                <a:cxnLst>
                  <a:cxn ang="T4">
                    <a:pos x="T0" y="T1"/>
                  </a:cxn>
                  <a:cxn ang="T5">
                    <a:pos x="T2" y="T3"/>
                  </a:cxn>
                </a:cxnLst>
                <a:rect l="0" t="0" r="r" b="b"/>
                <a:pathLst>
                  <a:path w="2" h="6">
                    <a:moveTo>
                      <a:pt x="0" y="0"/>
                    </a:moveTo>
                    <a:cubicBezTo>
                      <a:pt x="1" y="2"/>
                      <a:pt x="1" y="4"/>
                      <a:pt x="2"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8" name="Freeform 345"/>
              <p:cNvSpPr>
                <a:spLocks/>
              </p:cNvSpPr>
              <p:nvPr/>
            </p:nvSpPr>
            <p:spPr bwMode="auto">
              <a:xfrm>
                <a:off x="3744" y="2744"/>
                <a:ext cx="20" cy="29"/>
              </a:xfrm>
              <a:custGeom>
                <a:avLst/>
                <a:gdLst>
                  <a:gd name="T0" fmla="*/ 125 w 8"/>
                  <a:gd name="T1" fmla="*/ 200 h 11"/>
                  <a:gd name="T2" fmla="*/ 0 w 8"/>
                  <a:gd name="T3" fmla="*/ 0 h 11"/>
                  <a:gd name="T4" fmla="*/ 0 60000 65536"/>
                  <a:gd name="T5" fmla="*/ 0 60000 65536"/>
                </a:gdLst>
                <a:ahLst/>
                <a:cxnLst>
                  <a:cxn ang="T4">
                    <a:pos x="T0" y="T1"/>
                  </a:cxn>
                  <a:cxn ang="T5">
                    <a:pos x="T2" y="T3"/>
                  </a:cxn>
                </a:cxnLst>
                <a:rect l="0" t="0" r="r" b="b"/>
                <a:pathLst>
                  <a:path w="8" h="11">
                    <a:moveTo>
                      <a:pt x="8" y="11"/>
                    </a:moveTo>
                    <a:cubicBezTo>
                      <a:pt x="4" y="8"/>
                      <a:pt x="1" y="4"/>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9" name="Freeform 346"/>
              <p:cNvSpPr>
                <a:spLocks/>
              </p:cNvSpPr>
              <p:nvPr/>
            </p:nvSpPr>
            <p:spPr bwMode="auto">
              <a:xfrm>
                <a:off x="3741" y="2763"/>
                <a:ext cx="10" cy="16"/>
              </a:xfrm>
              <a:custGeom>
                <a:avLst/>
                <a:gdLst>
                  <a:gd name="T0" fmla="*/ 63 w 4"/>
                  <a:gd name="T1" fmla="*/ 0 h 6"/>
                  <a:gd name="T2" fmla="*/ 0 w 4"/>
                  <a:gd name="T3" fmla="*/ 115 h 6"/>
                  <a:gd name="T4" fmla="*/ 0 60000 65536"/>
                  <a:gd name="T5" fmla="*/ 0 60000 65536"/>
                </a:gdLst>
                <a:ahLst/>
                <a:cxnLst>
                  <a:cxn ang="T4">
                    <a:pos x="T0" y="T1"/>
                  </a:cxn>
                  <a:cxn ang="T5">
                    <a:pos x="T2" y="T3"/>
                  </a:cxn>
                </a:cxnLst>
                <a:rect l="0" t="0" r="r" b="b"/>
                <a:pathLst>
                  <a:path w="4" h="6">
                    <a:moveTo>
                      <a:pt x="4" y="0"/>
                    </a:moveTo>
                    <a:cubicBezTo>
                      <a:pt x="3" y="2"/>
                      <a:pt x="2" y="4"/>
                      <a:pt x="0"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0" name="Freeform 347"/>
              <p:cNvSpPr>
                <a:spLocks/>
              </p:cNvSpPr>
              <p:nvPr/>
            </p:nvSpPr>
            <p:spPr bwMode="auto">
              <a:xfrm>
                <a:off x="3781" y="2837"/>
                <a:ext cx="18" cy="30"/>
              </a:xfrm>
              <a:custGeom>
                <a:avLst/>
                <a:gdLst>
                  <a:gd name="T0" fmla="*/ 118 w 7"/>
                  <a:gd name="T1" fmla="*/ 0 h 11"/>
                  <a:gd name="T2" fmla="*/ 0 w 7"/>
                  <a:gd name="T3" fmla="*/ 224 h 11"/>
                  <a:gd name="T4" fmla="*/ 0 60000 65536"/>
                  <a:gd name="T5" fmla="*/ 0 60000 65536"/>
                </a:gdLst>
                <a:ahLst/>
                <a:cxnLst>
                  <a:cxn ang="T4">
                    <a:pos x="T0" y="T1"/>
                  </a:cxn>
                  <a:cxn ang="T5">
                    <a:pos x="T2" y="T3"/>
                  </a:cxn>
                </a:cxnLst>
                <a:rect l="0" t="0" r="r" b="b"/>
                <a:pathLst>
                  <a:path w="7" h="11">
                    <a:moveTo>
                      <a:pt x="7" y="0"/>
                    </a:moveTo>
                    <a:cubicBezTo>
                      <a:pt x="7" y="5"/>
                      <a:pt x="6" y="9"/>
                      <a:pt x="0"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1" name="Freeform 348"/>
              <p:cNvSpPr>
                <a:spLocks/>
              </p:cNvSpPr>
              <p:nvPr/>
            </p:nvSpPr>
            <p:spPr bwMode="auto">
              <a:xfrm>
                <a:off x="3796" y="2856"/>
                <a:ext cx="10" cy="19"/>
              </a:xfrm>
              <a:custGeom>
                <a:avLst/>
                <a:gdLst>
                  <a:gd name="T0" fmla="*/ 0 w 4"/>
                  <a:gd name="T1" fmla="*/ 0 h 7"/>
                  <a:gd name="T2" fmla="*/ 63 w 4"/>
                  <a:gd name="T3" fmla="*/ 141 h 7"/>
                  <a:gd name="T4" fmla="*/ 0 60000 65536"/>
                  <a:gd name="T5" fmla="*/ 0 60000 65536"/>
                </a:gdLst>
                <a:ahLst/>
                <a:cxnLst>
                  <a:cxn ang="T4">
                    <a:pos x="T0" y="T1"/>
                  </a:cxn>
                  <a:cxn ang="T5">
                    <a:pos x="T2" y="T3"/>
                  </a:cxn>
                </a:cxnLst>
                <a:rect l="0" t="0" r="r" b="b"/>
                <a:pathLst>
                  <a:path w="4" h="7">
                    <a:moveTo>
                      <a:pt x="0" y="0"/>
                    </a:moveTo>
                    <a:cubicBezTo>
                      <a:pt x="1" y="2"/>
                      <a:pt x="3" y="5"/>
                      <a:pt x="4" y="7"/>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2" name="Freeform 349"/>
              <p:cNvSpPr>
                <a:spLocks/>
              </p:cNvSpPr>
              <p:nvPr/>
            </p:nvSpPr>
            <p:spPr bwMode="auto">
              <a:xfrm>
                <a:off x="3684" y="2837"/>
                <a:ext cx="12" cy="51"/>
              </a:xfrm>
              <a:custGeom>
                <a:avLst/>
                <a:gdLst>
                  <a:gd name="T0" fmla="*/ 0 w 5"/>
                  <a:gd name="T1" fmla="*/ 0 h 19"/>
                  <a:gd name="T2" fmla="*/ 70 w 5"/>
                  <a:gd name="T3" fmla="*/ 368 h 19"/>
                  <a:gd name="T4" fmla="*/ 0 60000 65536"/>
                  <a:gd name="T5" fmla="*/ 0 60000 65536"/>
                </a:gdLst>
                <a:ahLst/>
                <a:cxnLst>
                  <a:cxn ang="T4">
                    <a:pos x="T0" y="T1"/>
                  </a:cxn>
                  <a:cxn ang="T5">
                    <a:pos x="T2" y="T3"/>
                  </a:cxn>
                </a:cxnLst>
                <a:rect l="0" t="0" r="r" b="b"/>
                <a:pathLst>
                  <a:path w="5" h="19">
                    <a:moveTo>
                      <a:pt x="0" y="0"/>
                    </a:moveTo>
                    <a:cubicBezTo>
                      <a:pt x="0" y="7"/>
                      <a:pt x="1" y="14"/>
                      <a:pt x="5"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3" name="Freeform 350"/>
              <p:cNvSpPr>
                <a:spLocks/>
              </p:cNvSpPr>
              <p:nvPr/>
            </p:nvSpPr>
            <p:spPr bwMode="auto">
              <a:xfrm>
                <a:off x="3671" y="2869"/>
                <a:ext cx="15" cy="8"/>
              </a:xfrm>
              <a:custGeom>
                <a:avLst/>
                <a:gdLst>
                  <a:gd name="T0" fmla="*/ 95 w 6"/>
                  <a:gd name="T1" fmla="*/ 0 h 3"/>
                  <a:gd name="T2" fmla="*/ 0 w 6"/>
                  <a:gd name="T3" fmla="*/ 56 h 3"/>
                  <a:gd name="T4" fmla="*/ 0 60000 65536"/>
                  <a:gd name="T5" fmla="*/ 0 60000 65536"/>
                </a:gdLst>
                <a:ahLst/>
                <a:cxnLst>
                  <a:cxn ang="T4">
                    <a:pos x="T0" y="T1"/>
                  </a:cxn>
                  <a:cxn ang="T5">
                    <a:pos x="T2" y="T3"/>
                  </a:cxn>
                </a:cxnLst>
                <a:rect l="0" t="0" r="r" b="b"/>
                <a:pathLst>
                  <a:path w="6" h="3">
                    <a:moveTo>
                      <a:pt x="6" y="0"/>
                    </a:moveTo>
                    <a:cubicBezTo>
                      <a:pt x="4" y="0"/>
                      <a:pt x="2" y="1"/>
                      <a:pt x="0" y="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4" name="Freeform 351"/>
              <p:cNvSpPr>
                <a:spLocks/>
              </p:cNvSpPr>
              <p:nvPr/>
            </p:nvSpPr>
            <p:spPr bwMode="auto">
              <a:xfrm>
                <a:off x="3724" y="2933"/>
                <a:ext cx="40" cy="32"/>
              </a:xfrm>
              <a:custGeom>
                <a:avLst/>
                <a:gdLst>
                  <a:gd name="T0" fmla="*/ 250 w 16"/>
                  <a:gd name="T1" fmla="*/ 149 h 12"/>
                  <a:gd name="T2" fmla="*/ 0 w 16"/>
                  <a:gd name="T3" fmla="*/ 0 h 12"/>
                  <a:gd name="T4" fmla="*/ 0 60000 65536"/>
                  <a:gd name="T5" fmla="*/ 0 60000 65536"/>
                </a:gdLst>
                <a:ahLst/>
                <a:cxnLst>
                  <a:cxn ang="T4">
                    <a:pos x="T0" y="T1"/>
                  </a:cxn>
                  <a:cxn ang="T5">
                    <a:pos x="T2" y="T3"/>
                  </a:cxn>
                </a:cxnLst>
                <a:rect l="0" t="0" r="r" b="b"/>
                <a:pathLst>
                  <a:path w="16" h="12">
                    <a:moveTo>
                      <a:pt x="16" y="8"/>
                    </a:moveTo>
                    <a:cubicBezTo>
                      <a:pt x="11" y="12"/>
                      <a:pt x="1" y="5"/>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5" name="Freeform 352"/>
              <p:cNvSpPr>
                <a:spLocks/>
              </p:cNvSpPr>
              <p:nvPr/>
            </p:nvSpPr>
            <p:spPr bwMode="auto">
              <a:xfrm>
                <a:off x="3726" y="2955"/>
                <a:ext cx="10" cy="8"/>
              </a:xfrm>
              <a:custGeom>
                <a:avLst/>
                <a:gdLst>
                  <a:gd name="T0" fmla="*/ 63 w 4"/>
                  <a:gd name="T1" fmla="*/ 0 h 3"/>
                  <a:gd name="T2" fmla="*/ 0 w 4"/>
                  <a:gd name="T3" fmla="*/ 56 h 3"/>
                  <a:gd name="T4" fmla="*/ 0 60000 65536"/>
                  <a:gd name="T5" fmla="*/ 0 60000 65536"/>
                </a:gdLst>
                <a:ahLst/>
                <a:cxnLst>
                  <a:cxn ang="T4">
                    <a:pos x="T0" y="T1"/>
                  </a:cxn>
                  <a:cxn ang="T5">
                    <a:pos x="T2" y="T3"/>
                  </a:cxn>
                </a:cxnLst>
                <a:rect l="0" t="0" r="r" b="b"/>
                <a:pathLst>
                  <a:path w="4" h="3">
                    <a:moveTo>
                      <a:pt x="4" y="0"/>
                    </a:moveTo>
                    <a:cubicBezTo>
                      <a:pt x="3" y="0"/>
                      <a:pt x="1" y="2"/>
                      <a:pt x="0" y="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6" name="Freeform 353"/>
              <p:cNvSpPr>
                <a:spLocks/>
              </p:cNvSpPr>
              <p:nvPr/>
            </p:nvSpPr>
            <p:spPr bwMode="auto">
              <a:xfrm>
                <a:off x="3761" y="2160"/>
                <a:ext cx="15" cy="35"/>
              </a:xfrm>
              <a:custGeom>
                <a:avLst/>
                <a:gdLst>
                  <a:gd name="T0" fmla="*/ 95 w 6"/>
                  <a:gd name="T1" fmla="*/ 0 h 13"/>
                  <a:gd name="T2" fmla="*/ 0 w 6"/>
                  <a:gd name="T3" fmla="*/ 253 h 13"/>
                  <a:gd name="T4" fmla="*/ 0 60000 65536"/>
                  <a:gd name="T5" fmla="*/ 0 60000 65536"/>
                </a:gdLst>
                <a:ahLst/>
                <a:cxnLst>
                  <a:cxn ang="T4">
                    <a:pos x="T0" y="T1"/>
                  </a:cxn>
                  <a:cxn ang="T5">
                    <a:pos x="T2" y="T3"/>
                  </a:cxn>
                </a:cxnLst>
                <a:rect l="0" t="0" r="r" b="b"/>
                <a:pathLst>
                  <a:path w="6" h="13">
                    <a:moveTo>
                      <a:pt x="6" y="0"/>
                    </a:moveTo>
                    <a:cubicBezTo>
                      <a:pt x="6" y="5"/>
                      <a:pt x="5" y="10"/>
                      <a:pt x="0"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7" name="Freeform 354"/>
              <p:cNvSpPr>
                <a:spLocks/>
              </p:cNvSpPr>
              <p:nvPr/>
            </p:nvSpPr>
            <p:spPr bwMode="auto">
              <a:xfrm>
                <a:off x="3771" y="2187"/>
                <a:ext cx="10" cy="5"/>
              </a:xfrm>
              <a:custGeom>
                <a:avLst/>
                <a:gdLst>
                  <a:gd name="T0" fmla="*/ 0 w 4"/>
                  <a:gd name="T1" fmla="*/ 0 h 2"/>
                  <a:gd name="T2" fmla="*/ 63 w 4"/>
                  <a:gd name="T3" fmla="*/ 33 h 2"/>
                  <a:gd name="T4" fmla="*/ 0 60000 65536"/>
                  <a:gd name="T5" fmla="*/ 0 60000 65536"/>
                </a:gdLst>
                <a:ahLst/>
                <a:cxnLst>
                  <a:cxn ang="T4">
                    <a:pos x="T0" y="T1"/>
                  </a:cxn>
                  <a:cxn ang="T5">
                    <a:pos x="T2" y="T3"/>
                  </a:cxn>
                </a:cxnLst>
                <a:rect l="0" t="0" r="r" b="b"/>
                <a:pathLst>
                  <a:path w="4" h="2">
                    <a:moveTo>
                      <a:pt x="0" y="0"/>
                    </a:moveTo>
                    <a:cubicBezTo>
                      <a:pt x="1" y="0"/>
                      <a:pt x="3" y="1"/>
                      <a:pt x="4"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8" name="Freeform 355"/>
              <p:cNvSpPr>
                <a:spLocks/>
              </p:cNvSpPr>
              <p:nvPr/>
            </p:nvSpPr>
            <p:spPr bwMode="auto">
              <a:xfrm>
                <a:off x="3651" y="2416"/>
                <a:ext cx="10" cy="29"/>
              </a:xfrm>
              <a:custGeom>
                <a:avLst/>
                <a:gdLst>
                  <a:gd name="T0" fmla="*/ 63 w 4"/>
                  <a:gd name="T1" fmla="*/ 0 h 11"/>
                  <a:gd name="T2" fmla="*/ 0 w 4"/>
                  <a:gd name="T3" fmla="*/ 200 h 11"/>
                  <a:gd name="T4" fmla="*/ 0 60000 65536"/>
                  <a:gd name="T5" fmla="*/ 0 60000 65536"/>
                </a:gdLst>
                <a:ahLst/>
                <a:cxnLst>
                  <a:cxn ang="T4">
                    <a:pos x="T0" y="T1"/>
                  </a:cxn>
                  <a:cxn ang="T5">
                    <a:pos x="T2" y="T3"/>
                  </a:cxn>
                </a:cxnLst>
                <a:rect l="0" t="0" r="r" b="b"/>
                <a:pathLst>
                  <a:path w="4" h="11">
                    <a:moveTo>
                      <a:pt x="4" y="0"/>
                    </a:moveTo>
                    <a:cubicBezTo>
                      <a:pt x="2" y="4"/>
                      <a:pt x="1" y="7"/>
                      <a:pt x="0"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9" name="Freeform 356"/>
              <p:cNvSpPr>
                <a:spLocks/>
              </p:cNvSpPr>
              <p:nvPr/>
            </p:nvSpPr>
            <p:spPr bwMode="auto">
              <a:xfrm>
                <a:off x="3644" y="2427"/>
                <a:ext cx="10" cy="8"/>
              </a:xfrm>
              <a:custGeom>
                <a:avLst/>
                <a:gdLst>
                  <a:gd name="T0" fmla="*/ 63 w 4"/>
                  <a:gd name="T1" fmla="*/ 56 h 3"/>
                  <a:gd name="T2" fmla="*/ 0 w 4"/>
                  <a:gd name="T3" fmla="*/ 0 h 3"/>
                  <a:gd name="T4" fmla="*/ 0 60000 65536"/>
                  <a:gd name="T5" fmla="*/ 0 60000 65536"/>
                </a:gdLst>
                <a:ahLst/>
                <a:cxnLst>
                  <a:cxn ang="T4">
                    <a:pos x="T0" y="T1"/>
                  </a:cxn>
                  <a:cxn ang="T5">
                    <a:pos x="T2" y="T3"/>
                  </a:cxn>
                </a:cxnLst>
                <a:rect l="0" t="0" r="r" b="b"/>
                <a:pathLst>
                  <a:path w="4" h="3">
                    <a:moveTo>
                      <a:pt x="4" y="3"/>
                    </a:moveTo>
                    <a:cubicBezTo>
                      <a:pt x="3" y="1"/>
                      <a:pt x="2" y="0"/>
                      <a:pt x="0"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0" name="Freeform 357"/>
              <p:cNvSpPr>
                <a:spLocks/>
              </p:cNvSpPr>
              <p:nvPr/>
            </p:nvSpPr>
            <p:spPr bwMode="auto">
              <a:xfrm>
                <a:off x="3391" y="2472"/>
                <a:ext cx="15" cy="35"/>
              </a:xfrm>
              <a:custGeom>
                <a:avLst/>
                <a:gdLst>
                  <a:gd name="T0" fmla="*/ 95 w 6"/>
                  <a:gd name="T1" fmla="*/ 0 h 13"/>
                  <a:gd name="T2" fmla="*/ 20 w 6"/>
                  <a:gd name="T3" fmla="*/ 253 h 13"/>
                  <a:gd name="T4" fmla="*/ 0 60000 65536"/>
                  <a:gd name="T5" fmla="*/ 0 60000 65536"/>
                </a:gdLst>
                <a:ahLst/>
                <a:cxnLst>
                  <a:cxn ang="T4">
                    <a:pos x="T0" y="T1"/>
                  </a:cxn>
                  <a:cxn ang="T5">
                    <a:pos x="T2" y="T3"/>
                  </a:cxn>
                </a:cxnLst>
                <a:rect l="0" t="0" r="r" b="b"/>
                <a:pathLst>
                  <a:path w="6" h="13">
                    <a:moveTo>
                      <a:pt x="6" y="0"/>
                    </a:moveTo>
                    <a:cubicBezTo>
                      <a:pt x="3" y="4"/>
                      <a:pt x="0" y="8"/>
                      <a:pt x="1" y="13"/>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1" name="Freeform 358"/>
              <p:cNvSpPr>
                <a:spLocks/>
              </p:cNvSpPr>
              <p:nvPr/>
            </p:nvSpPr>
            <p:spPr bwMode="auto">
              <a:xfrm>
                <a:off x="3374" y="2480"/>
                <a:ext cx="17" cy="13"/>
              </a:xfrm>
              <a:custGeom>
                <a:avLst/>
                <a:gdLst>
                  <a:gd name="T0" fmla="*/ 100 w 7"/>
                  <a:gd name="T1" fmla="*/ 88 h 5"/>
                  <a:gd name="T2" fmla="*/ 0 w 7"/>
                  <a:gd name="T3" fmla="*/ 21 h 5"/>
                  <a:gd name="T4" fmla="*/ 0 60000 65536"/>
                  <a:gd name="T5" fmla="*/ 0 60000 65536"/>
                </a:gdLst>
                <a:ahLst/>
                <a:cxnLst>
                  <a:cxn ang="T4">
                    <a:pos x="T0" y="T1"/>
                  </a:cxn>
                  <a:cxn ang="T5">
                    <a:pos x="T2" y="T3"/>
                  </a:cxn>
                </a:cxnLst>
                <a:rect l="0" t="0" r="r" b="b"/>
                <a:pathLst>
                  <a:path w="7" h="5">
                    <a:moveTo>
                      <a:pt x="7" y="5"/>
                    </a:moveTo>
                    <a:cubicBezTo>
                      <a:pt x="6" y="1"/>
                      <a:pt x="3" y="0"/>
                      <a:pt x="0"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2" name="Freeform 359"/>
              <p:cNvSpPr>
                <a:spLocks/>
              </p:cNvSpPr>
              <p:nvPr/>
            </p:nvSpPr>
            <p:spPr bwMode="auto">
              <a:xfrm>
                <a:off x="3411" y="1688"/>
                <a:ext cx="28" cy="51"/>
              </a:xfrm>
              <a:custGeom>
                <a:avLst/>
                <a:gdLst>
                  <a:gd name="T0" fmla="*/ 181 w 11"/>
                  <a:gd name="T1" fmla="*/ 0 h 19"/>
                  <a:gd name="T2" fmla="*/ 0 w 11"/>
                  <a:gd name="T3" fmla="*/ 368 h 19"/>
                  <a:gd name="T4" fmla="*/ 0 60000 65536"/>
                  <a:gd name="T5" fmla="*/ 0 60000 65536"/>
                </a:gdLst>
                <a:ahLst/>
                <a:cxnLst>
                  <a:cxn ang="T4">
                    <a:pos x="T0" y="T1"/>
                  </a:cxn>
                  <a:cxn ang="T5">
                    <a:pos x="T2" y="T3"/>
                  </a:cxn>
                </a:cxnLst>
                <a:rect l="0" t="0" r="r" b="b"/>
                <a:pathLst>
                  <a:path w="11" h="19">
                    <a:moveTo>
                      <a:pt x="11" y="0"/>
                    </a:moveTo>
                    <a:cubicBezTo>
                      <a:pt x="10" y="8"/>
                      <a:pt x="8" y="15"/>
                      <a:pt x="0"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3" name="Freeform 360"/>
              <p:cNvSpPr>
                <a:spLocks/>
              </p:cNvSpPr>
              <p:nvPr/>
            </p:nvSpPr>
            <p:spPr bwMode="auto">
              <a:xfrm>
                <a:off x="3429" y="1720"/>
                <a:ext cx="17" cy="13"/>
              </a:xfrm>
              <a:custGeom>
                <a:avLst/>
                <a:gdLst>
                  <a:gd name="T0" fmla="*/ 0 w 7"/>
                  <a:gd name="T1" fmla="*/ 0 h 5"/>
                  <a:gd name="T2" fmla="*/ 100 w 7"/>
                  <a:gd name="T3" fmla="*/ 88 h 5"/>
                  <a:gd name="T4" fmla="*/ 0 60000 65536"/>
                  <a:gd name="T5" fmla="*/ 0 60000 65536"/>
                </a:gdLst>
                <a:ahLst/>
                <a:cxnLst>
                  <a:cxn ang="T4">
                    <a:pos x="T0" y="T1"/>
                  </a:cxn>
                  <a:cxn ang="T5">
                    <a:pos x="T2" y="T3"/>
                  </a:cxn>
                </a:cxnLst>
                <a:rect l="0" t="0" r="r" b="b"/>
                <a:pathLst>
                  <a:path w="7" h="5">
                    <a:moveTo>
                      <a:pt x="0" y="0"/>
                    </a:moveTo>
                    <a:cubicBezTo>
                      <a:pt x="4" y="0"/>
                      <a:pt x="6" y="1"/>
                      <a:pt x="7" y="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4" name="Freeform 361"/>
              <p:cNvSpPr>
                <a:spLocks/>
              </p:cNvSpPr>
              <p:nvPr/>
            </p:nvSpPr>
            <p:spPr bwMode="auto">
              <a:xfrm>
                <a:off x="3131" y="2576"/>
                <a:ext cx="38" cy="43"/>
              </a:xfrm>
              <a:custGeom>
                <a:avLst/>
                <a:gdLst>
                  <a:gd name="T0" fmla="*/ 0 w 15"/>
                  <a:gd name="T1" fmla="*/ 0 h 16"/>
                  <a:gd name="T2" fmla="*/ 243 w 15"/>
                  <a:gd name="T3" fmla="*/ 312 h 16"/>
                  <a:gd name="T4" fmla="*/ 0 60000 65536"/>
                  <a:gd name="T5" fmla="*/ 0 60000 65536"/>
                </a:gdLst>
                <a:ahLst/>
                <a:cxnLst>
                  <a:cxn ang="T4">
                    <a:pos x="T0" y="T1"/>
                  </a:cxn>
                  <a:cxn ang="T5">
                    <a:pos x="T2" y="T3"/>
                  </a:cxn>
                </a:cxnLst>
                <a:rect l="0" t="0" r="r" b="b"/>
                <a:pathLst>
                  <a:path w="15" h="16">
                    <a:moveTo>
                      <a:pt x="0" y="0"/>
                    </a:moveTo>
                    <a:cubicBezTo>
                      <a:pt x="1" y="8"/>
                      <a:pt x="7" y="13"/>
                      <a:pt x="15" y="1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5" name="Freeform 362"/>
              <p:cNvSpPr>
                <a:spLocks/>
              </p:cNvSpPr>
              <p:nvPr/>
            </p:nvSpPr>
            <p:spPr bwMode="auto">
              <a:xfrm>
                <a:off x="3129" y="2603"/>
                <a:ext cx="15" cy="37"/>
              </a:xfrm>
              <a:custGeom>
                <a:avLst/>
                <a:gdLst>
                  <a:gd name="T0" fmla="*/ 95 w 6"/>
                  <a:gd name="T1" fmla="*/ 0 h 14"/>
                  <a:gd name="T2" fmla="*/ 0 w 6"/>
                  <a:gd name="T3" fmla="*/ 259 h 14"/>
                  <a:gd name="T4" fmla="*/ 0 60000 65536"/>
                  <a:gd name="T5" fmla="*/ 0 60000 65536"/>
                </a:gdLst>
                <a:ahLst/>
                <a:cxnLst>
                  <a:cxn ang="T4">
                    <a:pos x="T0" y="T1"/>
                  </a:cxn>
                  <a:cxn ang="T5">
                    <a:pos x="T2" y="T3"/>
                  </a:cxn>
                </a:cxnLst>
                <a:rect l="0" t="0" r="r" b="b"/>
                <a:pathLst>
                  <a:path w="6" h="14">
                    <a:moveTo>
                      <a:pt x="6" y="0"/>
                    </a:moveTo>
                    <a:cubicBezTo>
                      <a:pt x="2" y="4"/>
                      <a:pt x="0" y="9"/>
                      <a:pt x="0" y="14"/>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6" name="Freeform 363"/>
              <p:cNvSpPr>
                <a:spLocks/>
              </p:cNvSpPr>
              <p:nvPr/>
            </p:nvSpPr>
            <p:spPr bwMode="auto">
              <a:xfrm>
                <a:off x="3119" y="2763"/>
                <a:ext cx="32" cy="74"/>
              </a:xfrm>
              <a:custGeom>
                <a:avLst/>
                <a:gdLst>
                  <a:gd name="T0" fmla="*/ 12 w 13"/>
                  <a:gd name="T1" fmla="*/ 0 h 28"/>
                  <a:gd name="T2" fmla="*/ 194 w 13"/>
                  <a:gd name="T3" fmla="*/ 518 h 28"/>
                  <a:gd name="T4" fmla="*/ 0 60000 65536"/>
                  <a:gd name="T5" fmla="*/ 0 60000 65536"/>
                </a:gdLst>
                <a:ahLst/>
                <a:cxnLst>
                  <a:cxn ang="T4">
                    <a:pos x="T0" y="T1"/>
                  </a:cxn>
                  <a:cxn ang="T5">
                    <a:pos x="T2" y="T3"/>
                  </a:cxn>
                </a:cxnLst>
                <a:rect l="0" t="0" r="r" b="b"/>
                <a:pathLst>
                  <a:path w="13" h="28">
                    <a:moveTo>
                      <a:pt x="1" y="0"/>
                    </a:moveTo>
                    <a:cubicBezTo>
                      <a:pt x="0" y="10"/>
                      <a:pt x="4" y="21"/>
                      <a:pt x="13" y="2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7" name="Freeform 364"/>
              <p:cNvSpPr>
                <a:spLocks/>
              </p:cNvSpPr>
              <p:nvPr/>
            </p:nvSpPr>
            <p:spPr bwMode="auto">
              <a:xfrm>
                <a:off x="3101" y="2811"/>
                <a:ext cx="25" cy="29"/>
              </a:xfrm>
              <a:custGeom>
                <a:avLst/>
                <a:gdLst>
                  <a:gd name="T0" fmla="*/ 158 w 10"/>
                  <a:gd name="T1" fmla="*/ 0 h 11"/>
                  <a:gd name="T2" fmla="*/ 0 w 10"/>
                  <a:gd name="T3" fmla="*/ 200 h 11"/>
                  <a:gd name="T4" fmla="*/ 0 60000 65536"/>
                  <a:gd name="T5" fmla="*/ 0 60000 65536"/>
                </a:gdLst>
                <a:ahLst/>
                <a:cxnLst>
                  <a:cxn ang="T4">
                    <a:pos x="T0" y="T1"/>
                  </a:cxn>
                  <a:cxn ang="T5">
                    <a:pos x="T2" y="T3"/>
                  </a:cxn>
                </a:cxnLst>
                <a:rect l="0" t="0" r="r" b="b"/>
                <a:pathLst>
                  <a:path w="10" h="11">
                    <a:moveTo>
                      <a:pt x="10" y="0"/>
                    </a:moveTo>
                    <a:cubicBezTo>
                      <a:pt x="6" y="3"/>
                      <a:pt x="1" y="6"/>
                      <a:pt x="0"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8" name="Freeform 365"/>
              <p:cNvSpPr>
                <a:spLocks/>
              </p:cNvSpPr>
              <p:nvPr/>
            </p:nvSpPr>
            <p:spPr bwMode="auto">
              <a:xfrm>
                <a:off x="3156" y="2931"/>
                <a:ext cx="73" cy="37"/>
              </a:xfrm>
              <a:custGeom>
                <a:avLst/>
                <a:gdLst>
                  <a:gd name="T0" fmla="*/ 0 w 29"/>
                  <a:gd name="T1" fmla="*/ 132 h 14"/>
                  <a:gd name="T2" fmla="*/ 463 w 29"/>
                  <a:gd name="T3" fmla="*/ 0 h 14"/>
                  <a:gd name="T4" fmla="*/ 0 60000 65536"/>
                  <a:gd name="T5" fmla="*/ 0 60000 65536"/>
                </a:gdLst>
                <a:ahLst/>
                <a:cxnLst>
                  <a:cxn ang="T4">
                    <a:pos x="T0" y="T1"/>
                  </a:cxn>
                  <a:cxn ang="T5">
                    <a:pos x="T2" y="T3"/>
                  </a:cxn>
                </a:cxnLst>
                <a:rect l="0" t="0" r="r" b="b"/>
                <a:pathLst>
                  <a:path w="29" h="14">
                    <a:moveTo>
                      <a:pt x="0" y="7"/>
                    </a:moveTo>
                    <a:cubicBezTo>
                      <a:pt x="6" y="14"/>
                      <a:pt x="24" y="6"/>
                      <a:pt x="29"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 name="Freeform 366"/>
              <p:cNvSpPr>
                <a:spLocks/>
              </p:cNvSpPr>
              <p:nvPr/>
            </p:nvSpPr>
            <p:spPr bwMode="auto">
              <a:xfrm>
                <a:off x="3199" y="2955"/>
                <a:ext cx="22" cy="29"/>
              </a:xfrm>
              <a:custGeom>
                <a:avLst/>
                <a:gdLst>
                  <a:gd name="T0" fmla="*/ 0 w 9"/>
                  <a:gd name="T1" fmla="*/ 0 h 11"/>
                  <a:gd name="T2" fmla="*/ 132 w 9"/>
                  <a:gd name="T3" fmla="*/ 200 h 11"/>
                  <a:gd name="T4" fmla="*/ 0 60000 65536"/>
                  <a:gd name="T5" fmla="*/ 0 60000 65536"/>
                </a:gdLst>
                <a:ahLst/>
                <a:cxnLst>
                  <a:cxn ang="T4">
                    <a:pos x="T0" y="T1"/>
                  </a:cxn>
                  <a:cxn ang="T5">
                    <a:pos x="T2" y="T3"/>
                  </a:cxn>
                </a:cxnLst>
                <a:rect l="0" t="0" r="r" b="b"/>
                <a:pathLst>
                  <a:path w="9" h="11">
                    <a:moveTo>
                      <a:pt x="0" y="0"/>
                    </a:moveTo>
                    <a:cubicBezTo>
                      <a:pt x="3" y="3"/>
                      <a:pt x="7" y="6"/>
                      <a:pt x="9" y="1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0" name="Freeform 367"/>
              <p:cNvSpPr>
                <a:spLocks/>
              </p:cNvSpPr>
              <p:nvPr/>
            </p:nvSpPr>
            <p:spPr bwMode="auto">
              <a:xfrm>
                <a:off x="3386" y="2955"/>
                <a:ext cx="30" cy="50"/>
              </a:xfrm>
              <a:custGeom>
                <a:avLst/>
                <a:gdLst>
                  <a:gd name="T0" fmla="*/ 0 w 12"/>
                  <a:gd name="T1" fmla="*/ 0 h 19"/>
                  <a:gd name="T2" fmla="*/ 188 w 12"/>
                  <a:gd name="T3" fmla="*/ 347 h 19"/>
                  <a:gd name="T4" fmla="*/ 0 60000 65536"/>
                  <a:gd name="T5" fmla="*/ 0 60000 65536"/>
                </a:gdLst>
                <a:ahLst/>
                <a:cxnLst>
                  <a:cxn ang="T4">
                    <a:pos x="T0" y="T1"/>
                  </a:cxn>
                  <a:cxn ang="T5">
                    <a:pos x="T2" y="T3"/>
                  </a:cxn>
                </a:cxnLst>
                <a:rect l="0" t="0" r="r" b="b"/>
                <a:pathLst>
                  <a:path w="12" h="19">
                    <a:moveTo>
                      <a:pt x="0" y="0"/>
                    </a:moveTo>
                    <a:cubicBezTo>
                      <a:pt x="1" y="8"/>
                      <a:pt x="5" y="13"/>
                      <a:pt x="12" y="19"/>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1" name="Freeform 368"/>
              <p:cNvSpPr>
                <a:spLocks/>
              </p:cNvSpPr>
              <p:nvPr/>
            </p:nvSpPr>
            <p:spPr bwMode="auto">
              <a:xfrm>
                <a:off x="3369" y="2976"/>
                <a:ext cx="25" cy="5"/>
              </a:xfrm>
              <a:custGeom>
                <a:avLst/>
                <a:gdLst>
                  <a:gd name="T0" fmla="*/ 158 w 10"/>
                  <a:gd name="T1" fmla="*/ 20 h 2"/>
                  <a:gd name="T2" fmla="*/ 0 w 10"/>
                  <a:gd name="T3" fmla="*/ 33 h 2"/>
                  <a:gd name="T4" fmla="*/ 0 60000 65536"/>
                  <a:gd name="T5" fmla="*/ 0 60000 65536"/>
                </a:gdLst>
                <a:ahLst/>
                <a:cxnLst>
                  <a:cxn ang="T4">
                    <a:pos x="T0" y="T1"/>
                  </a:cxn>
                  <a:cxn ang="T5">
                    <a:pos x="T2" y="T3"/>
                  </a:cxn>
                </a:cxnLst>
                <a:rect l="0" t="0" r="r" b="b"/>
                <a:pathLst>
                  <a:path w="10" h="2">
                    <a:moveTo>
                      <a:pt x="10" y="1"/>
                    </a:moveTo>
                    <a:cubicBezTo>
                      <a:pt x="6" y="0"/>
                      <a:pt x="3" y="1"/>
                      <a:pt x="0" y="2"/>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2" name="Freeform 369"/>
              <p:cNvSpPr>
                <a:spLocks/>
              </p:cNvSpPr>
              <p:nvPr/>
            </p:nvSpPr>
            <p:spPr bwMode="auto">
              <a:xfrm>
                <a:off x="2419" y="2941"/>
                <a:ext cx="62" cy="35"/>
              </a:xfrm>
              <a:custGeom>
                <a:avLst/>
                <a:gdLst>
                  <a:gd name="T0" fmla="*/ 0 w 25"/>
                  <a:gd name="T1" fmla="*/ 137 h 13"/>
                  <a:gd name="T2" fmla="*/ 382 w 25"/>
                  <a:gd name="T3" fmla="*/ 0 h 13"/>
                  <a:gd name="T4" fmla="*/ 0 60000 65536"/>
                  <a:gd name="T5" fmla="*/ 0 60000 65536"/>
                </a:gdLst>
                <a:ahLst/>
                <a:cxnLst>
                  <a:cxn ang="T4">
                    <a:pos x="T0" y="T1"/>
                  </a:cxn>
                  <a:cxn ang="T5">
                    <a:pos x="T2" y="T3"/>
                  </a:cxn>
                </a:cxnLst>
                <a:rect l="0" t="0" r="r" b="b"/>
                <a:pathLst>
                  <a:path w="25" h="13">
                    <a:moveTo>
                      <a:pt x="0" y="7"/>
                    </a:moveTo>
                    <a:cubicBezTo>
                      <a:pt x="9" y="13"/>
                      <a:pt x="17" y="4"/>
                      <a:pt x="25"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3" name="Freeform 370"/>
              <p:cNvSpPr>
                <a:spLocks/>
              </p:cNvSpPr>
              <p:nvPr/>
            </p:nvSpPr>
            <p:spPr bwMode="auto">
              <a:xfrm>
                <a:off x="2459" y="2960"/>
                <a:ext cx="17" cy="13"/>
              </a:xfrm>
              <a:custGeom>
                <a:avLst/>
                <a:gdLst>
                  <a:gd name="T0" fmla="*/ 0 w 7"/>
                  <a:gd name="T1" fmla="*/ 0 h 5"/>
                  <a:gd name="T2" fmla="*/ 100 w 7"/>
                  <a:gd name="T3" fmla="*/ 88 h 5"/>
                  <a:gd name="T4" fmla="*/ 0 60000 65536"/>
                  <a:gd name="T5" fmla="*/ 0 60000 65536"/>
                </a:gdLst>
                <a:ahLst/>
                <a:cxnLst>
                  <a:cxn ang="T4">
                    <a:pos x="T0" y="T1"/>
                  </a:cxn>
                  <a:cxn ang="T5">
                    <a:pos x="T2" y="T3"/>
                  </a:cxn>
                </a:cxnLst>
                <a:rect l="0" t="0" r="r" b="b"/>
                <a:pathLst>
                  <a:path w="7" h="5">
                    <a:moveTo>
                      <a:pt x="0" y="0"/>
                    </a:moveTo>
                    <a:cubicBezTo>
                      <a:pt x="2" y="1"/>
                      <a:pt x="4" y="3"/>
                      <a:pt x="7" y="5"/>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4" name="Freeform 371"/>
              <p:cNvSpPr>
                <a:spLocks/>
              </p:cNvSpPr>
              <p:nvPr/>
            </p:nvSpPr>
            <p:spPr bwMode="auto">
              <a:xfrm>
                <a:off x="2611" y="2848"/>
                <a:ext cx="43" cy="59"/>
              </a:xfrm>
              <a:custGeom>
                <a:avLst/>
                <a:gdLst>
                  <a:gd name="T0" fmla="*/ 0 w 17"/>
                  <a:gd name="T1" fmla="*/ 424 h 22"/>
                  <a:gd name="T2" fmla="*/ 276 w 17"/>
                  <a:gd name="T3" fmla="*/ 0 h 22"/>
                  <a:gd name="T4" fmla="*/ 0 60000 65536"/>
                  <a:gd name="T5" fmla="*/ 0 60000 65536"/>
                </a:gdLst>
                <a:ahLst/>
                <a:cxnLst>
                  <a:cxn ang="T4">
                    <a:pos x="T0" y="T1"/>
                  </a:cxn>
                  <a:cxn ang="T5">
                    <a:pos x="T2" y="T3"/>
                  </a:cxn>
                </a:cxnLst>
                <a:rect l="0" t="0" r="r" b="b"/>
                <a:pathLst>
                  <a:path w="17" h="22">
                    <a:moveTo>
                      <a:pt x="0" y="22"/>
                    </a:moveTo>
                    <a:cubicBezTo>
                      <a:pt x="8" y="17"/>
                      <a:pt x="15" y="9"/>
                      <a:pt x="17" y="0"/>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5" name="Freeform 372"/>
              <p:cNvSpPr>
                <a:spLocks/>
              </p:cNvSpPr>
              <p:nvPr/>
            </p:nvSpPr>
            <p:spPr bwMode="auto">
              <a:xfrm>
                <a:off x="2644" y="2880"/>
                <a:ext cx="17" cy="16"/>
              </a:xfrm>
              <a:custGeom>
                <a:avLst/>
                <a:gdLst>
                  <a:gd name="T0" fmla="*/ 0 w 7"/>
                  <a:gd name="T1" fmla="*/ 0 h 6"/>
                  <a:gd name="T2" fmla="*/ 100 w 7"/>
                  <a:gd name="T3" fmla="*/ 115 h 6"/>
                  <a:gd name="T4" fmla="*/ 0 60000 65536"/>
                  <a:gd name="T5" fmla="*/ 0 60000 65536"/>
                </a:gdLst>
                <a:ahLst/>
                <a:cxnLst>
                  <a:cxn ang="T4">
                    <a:pos x="T0" y="T1"/>
                  </a:cxn>
                  <a:cxn ang="T5">
                    <a:pos x="T2" y="T3"/>
                  </a:cxn>
                </a:cxnLst>
                <a:rect l="0" t="0" r="r" b="b"/>
                <a:pathLst>
                  <a:path w="7" h="6">
                    <a:moveTo>
                      <a:pt x="0" y="0"/>
                    </a:moveTo>
                    <a:cubicBezTo>
                      <a:pt x="2" y="2"/>
                      <a:pt x="4" y="4"/>
                      <a:pt x="7" y="6"/>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6" name="Freeform 373"/>
              <p:cNvSpPr>
                <a:spLocks/>
              </p:cNvSpPr>
              <p:nvPr/>
            </p:nvSpPr>
            <p:spPr bwMode="auto">
              <a:xfrm>
                <a:off x="2241" y="2973"/>
                <a:ext cx="60" cy="14"/>
              </a:xfrm>
              <a:custGeom>
                <a:avLst/>
                <a:gdLst>
                  <a:gd name="T0" fmla="*/ 0 w 24"/>
                  <a:gd name="T1" fmla="*/ 109 h 5"/>
                  <a:gd name="T2" fmla="*/ 375 w 24"/>
                  <a:gd name="T3" fmla="*/ 22 h 5"/>
                  <a:gd name="T4" fmla="*/ 0 60000 65536"/>
                  <a:gd name="T5" fmla="*/ 0 60000 65536"/>
                </a:gdLst>
                <a:ahLst/>
                <a:cxnLst>
                  <a:cxn ang="T4">
                    <a:pos x="T0" y="T1"/>
                  </a:cxn>
                  <a:cxn ang="T5">
                    <a:pos x="T2" y="T3"/>
                  </a:cxn>
                </a:cxnLst>
                <a:rect l="0" t="0" r="r" b="b"/>
                <a:pathLst>
                  <a:path w="24" h="5">
                    <a:moveTo>
                      <a:pt x="0" y="5"/>
                    </a:moveTo>
                    <a:cubicBezTo>
                      <a:pt x="8" y="1"/>
                      <a:pt x="16" y="0"/>
                      <a:pt x="24" y="1"/>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7" name="Freeform 374"/>
              <p:cNvSpPr>
                <a:spLocks/>
              </p:cNvSpPr>
              <p:nvPr/>
            </p:nvSpPr>
            <p:spPr bwMode="auto">
              <a:xfrm>
                <a:off x="2266" y="2957"/>
                <a:ext cx="1" cy="22"/>
              </a:xfrm>
              <a:custGeom>
                <a:avLst/>
                <a:gdLst>
                  <a:gd name="T0" fmla="*/ 0 w 1"/>
                  <a:gd name="T1" fmla="*/ 0 h 8"/>
                  <a:gd name="T2" fmla="*/ 0 w 1"/>
                  <a:gd name="T3" fmla="*/ 168 h 8"/>
                  <a:gd name="T4" fmla="*/ 0 60000 65536"/>
                  <a:gd name="T5" fmla="*/ 0 60000 65536"/>
                </a:gdLst>
                <a:ahLst/>
                <a:cxnLst>
                  <a:cxn ang="T4">
                    <a:pos x="T0" y="T1"/>
                  </a:cxn>
                  <a:cxn ang="T5">
                    <a:pos x="T2" y="T3"/>
                  </a:cxn>
                </a:cxnLst>
                <a:rect l="0" t="0" r="r" b="b"/>
                <a:pathLst>
                  <a:path w="1" h="8">
                    <a:moveTo>
                      <a:pt x="0" y="0"/>
                    </a:moveTo>
                    <a:cubicBezTo>
                      <a:pt x="0" y="3"/>
                      <a:pt x="0" y="5"/>
                      <a:pt x="0" y="8"/>
                    </a:cubicBezTo>
                  </a:path>
                </a:pathLst>
              </a:custGeom>
              <a:noFill/>
              <a:ln w="7938" cap="rnd">
                <a:solidFill>
                  <a:srgbClr val="8B576C"/>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8" name="Freeform 375"/>
              <p:cNvSpPr>
                <a:spLocks/>
              </p:cNvSpPr>
              <p:nvPr/>
            </p:nvSpPr>
            <p:spPr bwMode="auto">
              <a:xfrm>
                <a:off x="2249" y="1693"/>
                <a:ext cx="32" cy="24"/>
              </a:xfrm>
              <a:custGeom>
                <a:avLst/>
                <a:gdLst>
                  <a:gd name="T0" fmla="*/ 0 w 13"/>
                  <a:gd name="T1" fmla="*/ 56 h 9"/>
                  <a:gd name="T2" fmla="*/ 194 w 13"/>
                  <a:gd name="T3" fmla="*/ 21 h 9"/>
                  <a:gd name="T4" fmla="*/ 0 w 13"/>
                  <a:gd name="T5" fmla="*/ 171 h 9"/>
                  <a:gd name="T6" fmla="*/ 0 60000 65536"/>
                  <a:gd name="T7" fmla="*/ 0 60000 65536"/>
                  <a:gd name="T8" fmla="*/ 0 60000 65536"/>
                </a:gdLst>
                <a:ahLst/>
                <a:cxnLst>
                  <a:cxn ang="T6">
                    <a:pos x="T0" y="T1"/>
                  </a:cxn>
                  <a:cxn ang="T7">
                    <a:pos x="T2" y="T3"/>
                  </a:cxn>
                  <a:cxn ang="T8">
                    <a:pos x="T4" y="T5"/>
                  </a:cxn>
                </a:cxnLst>
                <a:rect l="0" t="0" r="r" b="b"/>
                <a:pathLst>
                  <a:path w="13" h="9">
                    <a:moveTo>
                      <a:pt x="0" y="3"/>
                    </a:moveTo>
                    <a:cubicBezTo>
                      <a:pt x="4" y="2"/>
                      <a:pt x="9" y="0"/>
                      <a:pt x="13" y="1"/>
                    </a:cubicBezTo>
                    <a:cubicBezTo>
                      <a:pt x="12" y="6"/>
                      <a:pt x="5" y="8"/>
                      <a:pt x="0"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9" name="Freeform 376"/>
              <p:cNvSpPr>
                <a:spLocks/>
              </p:cNvSpPr>
              <p:nvPr/>
            </p:nvSpPr>
            <p:spPr bwMode="auto">
              <a:xfrm>
                <a:off x="2401" y="1741"/>
                <a:ext cx="40" cy="30"/>
              </a:xfrm>
              <a:custGeom>
                <a:avLst/>
                <a:gdLst>
                  <a:gd name="T0" fmla="*/ 20 w 16"/>
                  <a:gd name="T1" fmla="*/ 60 h 11"/>
                  <a:gd name="T2" fmla="*/ 250 w 16"/>
                  <a:gd name="T3" fmla="*/ 22 h 11"/>
                  <a:gd name="T4" fmla="*/ 0 w 16"/>
                  <a:gd name="T5" fmla="*/ 224 h 11"/>
                  <a:gd name="T6" fmla="*/ 0 60000 65536"/>
                  <a:gd name="T7" fmla="*/ 0 60000 65536"/>
                  <a:gd name="T8" fmla="*/ 0 60000 65536"/>
                </a:gdLst>
                <a:ahLst/>
                <a:cxnLst>
                  <a:cxn ang="T6">
                    <a:pos x="T0" y="T1"/>
                  </a:cxn>
                  <a:cxn ang="T7">
                    <a:pos x="T2" y="T3"/>
                  </a:cxn>
                  <a:cxn ang="T8">
                    <a:pos x="T4" y="T5"/>
                  </a:cxn>
                </a:cxnLst>
                <a:rect l="0" t="0" r="r" b="b"/>
                <a:pathLst>
                  <a:path w="16" h="11">
                    <a:moveTo>
                      <a:pt x="1" y="3"/>
                    </a:moveTo>
                    <a:cubicBezTo>
                      <a:pt x="5" y="0"/>
                      <a:pt x="12" y="0"/>
                      <a:pt x="16" y="1"/>
                    </a:cubicBezTo>
                    <a:cubicBezTo>
                      <a:pt x="13" y="7"/>
                      <a:pt x="5" y="8"/>
                      <a:pt x="0"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0" name="Freeform 377"/>
              <p:cNvSpPr>
                <a:spLocks/>
              </p:cNvSpPr>
              <p:nvPr/>
            </p:nvSpPr>
            <p:spPr bwMode="auto">
              <a:xfrm>
                <a:off x="2566" y="1675"/>
                <a:ext cx="38" cy="26"/>
              </a:xfrm>
              <a:custGeom>
                <a:avLst/>
                <a:gdLst>
                  <a:gd name="T0" fmla="*/ 0 w 15"/>
                  <a:gd name="T1" fmla="*/ 0 h 10"/>
                  <a:gd name="T2" fmla="*/ 243 w 15"/>
                  <a:gd name="T3" fmla="*/ 88 h 10"/>
                  <a:gd name="T4" fmla="*/ 20 w 15"/>
                  <a:gd name="T5" fmla="*/ 177 h 10"/>
                  <a:gd name="T6" fmla="*/ 0 60000 65536"/>
                  <a:gd name="T7" fmla="*/ 0 60000 65536"/>
                  <a:gd name="T8" fmla="*/ 0 60000 65536"/>
                </a:gdLst>
                <a:ahLst/>
                <a:cxnLst>
                  <a:cxn ang="T6">
                    <a:pos x="T0" y="T1"/>
                  </a:cxn>
                  <a:cxn ang="T7">
                    <a:pos x="T2" y="T3"/>
                  </a:cxn>
                  <a:cxn ang="T8">
                    <a:pos x="T4" y="T5"/>
                  </a:cxn>
                </a:cxnLst>
                <a:rect l="0" t="0" r="r" b="b"/>
                <a:pathLst>
                  <a:path w="15" h="10">
                    <a:moveTo>
                      <a:pt x="0" y="0"/>
                    </a:moveTo>
                    <a:cubicBezTo>
                      <a:pt x="4" y="2"/>
                      <a:pt x="13" y="0"/>
                      <a:pt x="15" y="5"/>
                    </a:cubicBezTo>
                    <a:cubicBezTo>
                      <a:pt x="11" y="8"/>
                      <a:pt x="6" y="9"/>
                      <a:pt x="1"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1" name="Freeform 378"/>
              <p:cNvSpPr>
                <a:spLocks/>
              </p:cNvSpPr>
              <p:nvPr/>
            </p:nvSpPr>
            <p:spPr bwMode="auto">
              <a:xfrm>
                <a:off x="2611" y="1717"/>
                <a:ext cx="15" cy="27"/>
              </a:xfrm>
              <a:custGeom>
                <a:avLst/>
                <a:gdLst>
                  <a:gd name="T0" fmla="*/ 0 w 6"/>
                  <a:gd name="T1" fmla="*/ 197 h 10"/>
                  <a:gd name="T2" fmla="*/ 95 w 6"/>
                  <a:gd name="T3" fmla="*/ 0 h 10"/>
                  <a:gd name="T4" fmla="*/ 0 60000 65536"/>
                  <a:gd name="T5" fmla="*/ 0 60000 65536"/>
                </a:gdLst>
                <a:ahLst/>
                <a:cxnLst>
                  <a:cxn ang="T4">
                    <a:pos x="T0" y="T1"/>
                  </a:cxn>
                  <a:cxn ang="T5">
                    <a:pos x="T2" y="T3"/>
                  </a:cxn>
                </a:cxnLst>
                <a:rect l="0" t="0" r="r" b="b"/>
                <a:pathLst>
                  <a:path w="6" h="10">
                    <a:moveTo>
                      <a:pt x="0" y="10"/>
                    </a:moveTo>
                    <a:cubicBezTo>
                      <a:pt x="0" y="6"/>
                      <a:pt x="3" y="2"/>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2" name="Freeform 379"/>
              <p:cNvSpPr>
                <a:spLocks/>
              </p:cNvSpPr>
              <p:nvPr/>
            </p:nvSpPr>
            <p:spPr bwMode="auto">
              <a:xfrm>
                <a:off x="2576" y="1717"/>
                <a:ext cx="25" cy="32"/>
              </a:xfrm>
              <a:custGeom>
                <a:avLst/>
                <a:gdLst>
                  <a:gd name="T0" fmla="*/ 0 w 10"/>
                  <a:gd name="T1" fmla="*/ 0 h 12"/>
                  <a:gd name="T2" fmla="*/ 158 w 10"/>
                  <a:gd name="T3" fmla="*/ 227 h 12"/>
                  <a:gd name="T4" fmla="*/ 0 60000 65536"/>
                  <a:gd name="T5" fmla="*/ 0 60000 65536"/>
                </a:gdLst>
                <a:ahLst/>
                <a:cxnLst>
                  <a:cxn ang="T4">
                    <a:pos x="T0" y="T1"/>
                  </a:cxn>
                  <a:cxn ang="T5">
                    <a:pos x="T2" y="T3"/>
                  </a:cxn>
                </a:cxnLst>
                <a:rect l="0" t="0" r="r" b="b"/>
                <a:pathLst>
                  <a:path w="10" h="12">
                    <a:moveTo>
                      <a:pt x="0" y="0"/>
                    </a:moveTo>
                    <a:cubicBezTo>
                      <a:pt x="2" y="5"/>
                      <a:pt x="7" y="8"/>
                      <a:pt x="10"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3" name="Freeform 380"/>
              <p:cNvSpPr>
                <a:spLocks/>
              </p:cNvSpPr>
              <p:nvPr/>
            </p:nvSpPr>
            <p:spPr bwMode="auto">
              <a:xfrm>
                <a:off x="2626" y="1845"/>
                <a:ext cx="20" cy="8"/>
              </a:xfrm>
              <a:custGeom>
                <a:avLst/>
                <a:gdLst>
                  <a:gd name="T0" fmla="*/ 0 w 8"/>
                  <a:gd name="T1" fmla="*/ 0 h 3"/>
                  <a:gd name="T2" fmla="*/ 125 w 8"/>
                  <a:gd name="T3" fmla="*/ 56 h 3"/>
                  <a:gd name="T4" fmla="*/ 0 60000 65536"/>
                  <a:gd name="T5" fmla="*/ 0 60000 65536"/>
                </a:gdLst>
                <a:ahLst/>
                <a:cxnLst>
                  <a:cxn ang="T4">
                    <a:pos x="T0" y="T1"/>
                  </a:cxn>
                  <a:cxn ang="T5">
                    <a:pos x="T2" y="T3"/>
                  </a:cxn>
                </a:cxnLst>
                <a:rect l="0" t="0" r="r" b="b"/>
                <a:pathLst>
                  <a:path w="8" h="3">
                    <a:moveTo>
                      <a:pt x="0" y="0"/>
                    </a:moveTo>
                    <a:cubicBezTo>
                      <a:pt x="3" y="1"/>
                      <a:pt x="6" y="1"/>
                      <a:pt x="8" y="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4" name="Freeform 381"/>
              <p:cNvSpPr>
                <a:spLocks/>
              </p:cNvSpPr>
              <p:nvPr/>
            </p:nvSpPr>
            <p:spPr bwMode="auto">
              <a:xfrm>
                <a:off x="2471" y="1891"/>
                <a:ext cx="53" cy="32"/>
              </a:xfrm>
              <a:custGeom>
                <a:avLst/>
                <a:gdLst>
                  <a:gd name="T0" fmla="*/ 0 w 21"/>
                  <a:gd name="T1" fmla="*/ 171 h 12"/>
                  <a:gd name="T2" fmla="*/ 209 w 21"/>
                  <a:gd name="T3" fmla="*/ 35 h 12"/>
                  <a:gd name="T4" fmla="*/ 96 w 21"/>
                  <a:gd name="T5" fmla="*/ 227 h 12"/>
                  <a:gd name="T6" fmla="*/ 0 60000 65536"/>
                  <a:gd name="T7" fmla="*/ 0 60000 65536"/>
                  <a:gd name="T8" fmla="*/ 0 60000 65536"/>
                </a:gdLst>
                <a:ahLst/>
                <a:cxnLst>
                  <a:cxn ang="T6">
                    <a:pos x="T0" y="T1"/>
                  </a:cxn>
                  <a:cxn ang="T7">
                    <a:pos x="T2" y="T3"/>
                  </a:cxn>
                  <a:cxn ang="T8">
                    <a:pos x="T4" y="T5"/>
                  </a:cxn>
                </a:cxnLst>
                <a:rect l="0" t="0" r="r" b="b"/>
                <a:pathLst>
                  <a:path w="21" h="12">
                    <a:moveTo>
                      <a:pt x="0" y="9"/>
                    </a:moveTo>
                    <a:cubicBezTo>
                      <a:pt x="3" y="7"/>
                      <a:pt x="9" y="0"/>
                      <a:pt x="13" y="2"/>
                    </a:cubicBezTo>
                    <a:cubicBezTo>
                      <a:pt x="21" y="5"/>
                      <a:pt x="9" y="11"/>
                      <a:pt x="6"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5" name="Freeform 382"/>
              <p:cNvSpPr>
                <a:spLocks/>
              </p:cNvSpPr>
              <p:nvPr/>
            </p:nvSpPr>
            <p:spPr bwMode="auto">
              <a:xfrm>
                <a:off x="2311" y="1880"/>
                <a:ext cx="45" cy="35"/>
              </a:xfrm>
              <a:custGeom>
                <a:avLst/>
                <a:gdLst>
                  <a:gd name="T0" fmla="*/ 0 w 18"/>
                  <a:gd name="T1" fmla="*/ 137 h 13"/>
                  <a:gd name="T2" fmla="*/ 188 w 18"/>
                  <a:gd name="T3" fmla="*/ 59 h 13"/>
                  <a:gd name="T4" fmla="*/ 20 w 18"/>
                  <a:gd name="T5" fmla="*/ 253 h 13"/>
                  <a:gd name="T6" fmla="*/ 0 60000 65536"/>
                  <a:gd name="T7" fmla="*/ 0 60000 65536"/>
                  <a:gd name="T8" fmla="*/ 0 60000 65536"/>
                </a:gdLst>
                <a:ahLst/>
                <a:cxnLst>
                  <a:cxn ang="T6">
                    <a:pos x="T0" y="T1"/>
                  </a:cxn>
                  <a:cxn ang="T7">
                    <a:pos x="T2" y="T3"/>
                  </a:cxn>
                  <a:cxn ang="T8">
                    <a:pos x="T4" y="T5"/>
                  </a:cxn>
                </a:cxnLst>
                <a:rect l="0" t="0" r="r" b="b"/>
                <a:pathLst>
                  <a:path w="18" h="13">
                    <a:moveTo>
                      <a:pt x="0" y="7"/>
                    </a:moveTo>
                    <a:cubicBezTo>
                      <a:pt x="3" y="6"/>
                      <a:pt x="9" y="0"/>
                      <a:pt x="12" y="3"/>
                    </a:cubicBezTo>
                    <a:cubicBezTo>
                      <a:pt x="18" y="8"/>
                      <a:pt x="4" y="13"/>
                      <a:pt x="1" y="1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6" name="Freeform 383"/>
              <p:cNvSpPr>
                <a:spLocks/>
              </p:cNvSpPr>
              <p:nvPr/>
            </p:nvSpPr>
            <p:spPr bwMode="auto">
              <a:xfrm>
                <a:off x="2151" y="1885"/>
                <a:ext cx="48" cy="38"/>
              </a:xfrm>
              <a:custGeom>
                <a:avLst/>
                <a:gdLst>
                  <a:gd name="T0" fmla="*/ 63 w 19"/>
                  <a:gd name="T1" fmla="*/ 103 h 14"/>
                  <a:gd name="T2" fmla="*/ 288 w 19"/>
                  <a:gd name="T3" fmla="*/ 117 h 14"/>
                  <a:gd name="T4" fmla="*/ 0 w 19"/>
                  <a:gd name="T5" fmla="*/ 280 h 14"/>
                  <a:gd name="T6" fmla="*/ 0 60000 65536"/>
                  <a:gd name="T7" fmla="*/ 0 60000 65536"/>
                  <a:gd name="T8" fmla="*/ 0 60000 65536"/>
                </a:gdLst>
                <a:ahLst/>
                <a:cxnLst>
                  <a:cxn ang="T6">
                    <a:pos x="T0" y="T1"/>
                  </a:cxn>
                  <a:cxn ang="T7">
                    <a:pos x="T2" y="T3"/>
                  </a:cxn>
                  <a:cxn ang="T8">
                    <a:pos x="T4" y="T5"/>
                  </a:cxn>
                </a:cxnLst>
                <a:rect l="0" t="0" r="r" b="b"/>
                <a:pathLst>
                  <a:path w="19" h="14">
                    <a:moveTo>
                      <a:pt x="4" y="5"/>
                    </a:moveTo>
                    <a:cubicBezTo>
                      <a:pt x="7" y="5"/>
                      <a:pt x="17" y="0"/>
                      <a:pt x="18" y="6"/>
                    </a:cubicBezTo>
                    <a:cubicBezTo>
                      <a:pt x="19" y="11"/>
                      <a:pt x="3" y="13"/>
                      <a:pt x="0" y="1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7" name="Freeform 384"/>
              <p:cNvSpPr>
                <a:spLocks/>
              </p:cNvSpPr>
              <p:nvPr/>
            </p:nvSpPr>
            <p:spPr bwMode="auto">
              <a:xfrm>
                <a:off x="2186" y="1952"/>
                <a:ext cx="20" cy="21"/>
              </a:xfrm>
              <a:custGeom>
                <a:avLst/>
                <a:gdLst>
                  <a:gd name="T0" fmla="*/ 0 w 8"/>
                  <a:gd name="T1" fmla="*/ 144 h 8"/>
                  <a:gd name="T2" fmla="*/ 125 w 8"/>
                  <a:gd name="T3" fmla="*/ 0 h 8"/>
                  <a:gd name="T4" fmla="*/ 0 60000 65536"/>
                  <a:gd name="T5" fmla="*/ 0 60000 65536"/>
                </a:gdLst>
                <a:ahLst/>
                <a:cxnLst>
                  <a:cxn ang="T4">
                    <a:pos x="T0" y="T1"/>
                  </a:cxn>
                  <a:cxn ang="T5">
                    <a:pos x="T2" y="T3"/>
                  </a:cxn>
                </a:cxnLst>
                <a:rect l="0" t="0" r="r" b="b"/>
                <a:pathLst>
                  <a:path w="8" h="8">
                    <a:moveTo>
                      <a:pt x="0" y="8"/>
                    </a:moveTo>
                    <a:cubicBezTo>
                      <a:pt x="2" y="6"/>
                      <a:pt x="5" y="3"/>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8" name="Freeform 385"/>
              <p:cNvSpPr>
                <a:spLocks/>
              </p:cNvSpPr>
              <p:nvPr/>
            </p:nvSpPr>
            <p:spPr bwMode="auto">
              <a:xfrm>
                <a:off x="2158" y="1936"/>
                <a:ext cx="3" cy="32"/>
              </a:xfrm>
              <a:custGeom>
                <a:avLst/>
                <a:gdLst>
                  <a:gd name="T0" fmla="*/ 0 w 1"/>
                  <a:gd name="T1" fmla="*/ 0 h 12"/>
                  <a:gd name="T2" fmla="*/ 27 w 1"/>
                  <a:gd name="T3" fmla="*/ 227 h 12"/>
                  <a:gd name="T4" fmla="*/ 0 60000 65536"/>
                  <a:gd name="T5" fmla="*/ 0 60000 65536"/>
                </a:gdLst>
                <a:ahLst/>
                <a:cxnLst>
                  <a:cxn ang="T4">
                    <a:pos x="T0" y="T1"/>
                  </a:cxn>
                  <a:cxn ang="T5">
                    <a:pos x="T2" y="T3"/>
                  </a:cxn>
                </a:cxnLst>
                <a:rect l="0" t="0" r="r" b="b"/>
                <a:pathLst>
                  <a:path w="1" h="12">
                    <a:moveTo>
                      <a:pt x="0" y="0"/>
                    </a:moveTo>
                    <a:cubicBezTo>
                      <a:pt x="1" y="4"/>
                      <a:pt x="0" y="8"/>
                      <a:pt x="1"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9" name="Freeform 386"/>
              <p:cNvSpPr>
                <a:spLocks/>
              </p:cNvSpPr>
              <p:nvPr/>
            </p:nvSpPr>
            <p:spPr bwMode="auto">
              <a:xfrm>
                <a:off x="2036" y="2027"/>
                <a:ext cx="40" cy="16"/>
              </a:xfrm>
              <a:custGeom>
                <a:avLst/>
                <a:gdLst>
                  <a:gd name="T0" fmla="*/ 0 w 16"/>
                  <a:gd name="T1" fmla="*/ 93 h 6"/>
                  <a:gd name="T2" fmla="*/ 250 w 16"/>
                  <a:gd name="T3" fmla="*/ 0 h 6"/>
                  <a:gd name="T4" fmla="*/ 0 60000 65536"/>
                  <a:gd name="T5" fmla="*/ 0 60000 65536"/>
                </a:gdLst>
                <a:ahLst/>
                <a:cxnLst>
                  <a:cxn ang="T4">
                    <a:pos x="T0" y="T1"/>
                  </a:cxn>
                  <a:cxn ang="T5">
                    <a:pos x="T2" y="T3"/>
                  </a:cxn>
                </a:cxnLst>
                <a:rect l="0" t="0" r="r" b="b"/>
                <a:pathLst>
                  <a:path w="16" h="6">
                    <a:moveTo>
                      <a:pt x="0" y="5"/>
                    </a:moveTo>
                    <a:cubicBezTo>
                      <a:pt x="5" y="6"/>
                      <a:pt x="11" y="1"/>
                      <a:pt x="1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0" name="Freeform 387"/>
              <p:cNvSpPr>
                <a:spLocks/>
              </p:cNvSpPr>
              <p:nvPr/>
            </p:nvSpPr>
            <p:spPr bwMode="auto">
              <a:xfrm>
                <a:off x="2061" y="2053"/>
                <a:ext cx="17" cy="22"/>
              </a:xfrm>
              <a:custGeom>
                <a:avLst/>
                <a:gdLst>
                  <a:gd name="T0" fmla="*/ 0 w 7"/>
                  <a:gd name="T1" fmla="*/ 168 h 8"/>
                  <a:gd name="T2" fmla="*/ 100 w 7"/>
                  <a:gd name="T3" fmla="*/ 0 h 8"/>
                  <a:gd name="T4" fmla="*/ 0 60000 65536"/>
                  <a:gd name="T5" fmla="*/ 0 60000 65536"/>
                </a:gdLst>
                <a:ahLst/>
                <a:cxnLst>
                  <a:cxn ang="T4">
                    <a:pos x="T0" y="T1"/>
                  </a:cxn>
                  <a:cxn ang="T5">
                    <a:pos x="T2" y="T3"/>
                  </a:cxn>
                </a:cxnLst>
                <a:rect l="0" t="0" r="r" b="b"/>
                <a:pathLst>
                  <a:path w="7" h="8">
                    <a:moveTo>
                      <a:pt x="0" y="8"/>
                    </a:moveTo>
                    <a:cubicBezTo>
                      <a:pt x="2" y="6"/>
                      <a:pt x="5" y="3"/>
                      <a:pt x="7"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1" name="Freeform 388"/>
              <p:cNvSpPr>
                <a:spLocks/>
              </p:cNvSpPr>
              <p:nvPr/>
            </p:nvSpPr>
            <p:spPr bwMode="auto">
              <a:xfrm>
                <a:off x="2249" y="2080"/>
                <a:ext cx="35" cy="5"/>
              </a:xfrm>
              <a:custGeom>
                <a:avLst/>
                <a:gdLst>
                  <a:gd name="T0" fmla="*/ 0 w 14"/>
                  <a:gd name="T1" fmla="*/ 0 h 2"/>
                  <a:gd name="T2" fmla="*/ 220 w 14"/>
                  <a:gd name="T3" fmla="*/ 33 h 2"/>
                  <a:gd name="T4" fmla="*/ 0 60000 65536"/>
                  <a:gd name="T5" fmla="*/ 0 60000 65536"/>
                </a:gdLst>
                <a:ahLst/>
                <a:cxnLst>
                  <a:cxn ang="T4">
                    <a:pos x="T0" y="T1"/>
                  </a:cxn>
                  <a:cxn ang="T5">
                    <a:pos x="T2" y="T3"/>
                  </a:cxn>
                </a:cxnLst>
                <a:rect l="0" t="0" r="r" b="b"/>
                <a:pathLst>
                  <a:path w="14" h="2">
                    <a:moveTo>
                      <a:pt x="0" y="0"/>
                    </a:moveTo>
                    <a:cubicBezTo>
                      <a:pt x="5" y="1"/>
                      <a:pt x="9" y="1"/>
                      <a:pt x="14" y="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2" name="Freeform 389"/>
              <p:cNvSpPr>
                <a:spLocks/>
              </p:cNvSpPr>
              <p:nvPr/>
            </p:nvSpPr>
            <p:spPr bwMode="auto">
              <a:xfrm>
                <a:off x="2374" y="2091"/>
                <a:ext cx="7" cy="37"/>
              </a:xfrm>
              <a:custGeom>
                <a:avLst/>
                <a:gdLst>
                  <a:gd name="T0" fmla="*/ 12 w 3"/>
                  <a:gd name="T1" fmla="*/ 0 h 14"/>
                  <a:gd name="T2" fmla="*/ 37 w 3"/>
                  <a:gd name="T3" fmla="*/ 259 h 14"/>
                  <a:gd name="T4" fmla="*/ 0 60000 65536"/>
                  <a:gd name="T5" fmla="*/ 0 60000 65536"/>
                </a:gdLst>
                <a:ahLst/>
                <a:cxnLst>
                  <a:cxn ang="T4">
                    <a:pos x="T0" y="T1"/>
                  </a:cxn>
                  <a:cxn ang="T5">
                    <a:pos x="T2" y="T3"/>
                  </a:cxn>
                </a:cxnLst>
                <a:rect l="0" t="0" r="r" b="b"/>
                <a:pathLst>
                  <a:path w="3" h="14">
                    <a:moveTo>
                      <a:pt x="1" y="0"/>
                    </a:moveTo>
                    <a:cubicBezTo>
                      <a:pt x="0" y="5"/>
                      <a:pt x="2" y="9"/>
                      <a:pt x="3" y="1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3" name="Freeform 390"/>
              <p:cNvSpPr>
                <a:spLocks/>
              </p:cNvSpPr>
              <p:nvPr/>
            </p:nvSpPr>
            <p:spPr bwMode="auto">
              <a:xfrm>
                <a:off x="2411" y="2085"/>
                <a:ext cx="10" cy="27"/>
              </a:xfrm>
              <a:custGeom>
                <a:avLst/>
                <a:gdLst>
                  <a:gd name="T0" fmla="*/ 0 w 4"/>
                  <a:gd name="T1" fmla="*/ 0 h 10"/>
                  <a:gd name="T2" fmla="*/ 63 w 4"/>
                  <a:gd name="T3" fmla="*/ 197 h 10"/>
                  <a:gd name="T4" fmla="*/ 0 60000 65536"/>
                  <a:gd name="T5" fmla="*/ 0 60000 65536"/>
                </a:gdLst>
                <a:ahLst/>
                <a:cxnLst>
                  <a:cxn ang="T4">
                    <a:pos x="T0" y="T1"/>
                  </a:cxn>
                  <a:cxn ang="T5">
                    <a:pos x="T2" y="T3"/>
                  </a:cxn>
                </a:cxnLst>
                <a:rect l="0" t="0" r="r" b="b"/>
                <a:pathLst>
                  <a:path w="4" h="10">
                    <a:moveTo>
                      <a:pt x="0" y="0"/>
                    </a:moveTo>
                    <a:cubicBezTo>
                      <a:pt x="1" y="3"/>
                      <a:pt x="3" y="7"/>
                      <a:pt x="4"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4" name="Freeform 391"/>
              <p:cNvSpPr>
                <a:spLocks/>
              </p:cNvSpPr>
              <p:nvPr/>
            </p:nvSpPr>
            <p:spPr bwMode="auto">
              <a:xfrm>
                <a:off x="2391" y="2117"/>
                <a:ext cx="23" cy="8"/>
              </a:xfrm>
              <a:custGeom>
                <a:avLst/>
                <a:gdLst>
                  <a:gd name="T0" fmla="*/ 0 w 9"/>
                  <a:gd name="T1" fmla="*/ 56 h 3"/>
                  <a:gd name="T2" fmla="*/ 151 w 9"/>
                  <a:gd name="T3" fmla="*/ 0 h 3"/>
                  <a:gd name="T4" fmla="*/ 0 60000 65536"/>
                  <a:gd name="T5" fmla="*/ 0 60000 65536"/>
                </a:gdLst>
                <a:ahLst/>
                <a:cxnLst>
                  <a:cxn ang="T4">
                    <a:pos x="T0" y="T1"/>
                  </a:cxn>
                  <a:cxn ang="T5">
                    <a:pos x="T2" y="T3"/>
                  </a:cxn>
                </a:cxnLst>
                <a:rect l="0" t="0" r="r" b="b"/>
                <a:pathLst>
                  <a:path w="9" h="3">
                    <a:moveTo>
                      <a:pt x="0" y="3"/>
                    </a:moveTo>
                    <a:cubicBezTo>
                      <a:pt x="3" y="2"/>
                      <a:pt x="6" y="1"/>
                      <a:pt x="9"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5" name="Freeform 392"/>
              <p:cNvSpPr>
                <a:spLocks/>
              </p:cNvSpPr>
              <p:nvPr/>
            </p:nvSpPr>
            <p:spPr bwMode="auto">
              <a:xfrm>
                <a:off x="2586" y="2048"/>
                <a:ext cx="10" cy="24"/>
              </a:xfrm>
              <a:custGeom>
                <a:avLst/>
                <a:gdLst>
                  <a:gd name="T0" fmla="*/ 63 w 4"/>
                  <a:gd name="T1" fmla="*/ 0 h 9"/>
                  <a:gd name="T2" fmla="*/ 0 w 4"/>
                  <a:gd name="T3" fmla="*/ 171 h 9"/>
                  <a:gd name="T4" fmla="*/ 0 60000 65536"/>
                  <a:gd name="T5" fmla="*/ 0 60000 65536"/>
                </a:gdLst>
                <a:ahLst/>
                <a:cxnLst>
                  <a:cxn ang="T4">
                    <a:pos x="T0" y="T1"/>
                  </a:cxn>
                  <a:cxn ang="T5">
                    <a:pos x="T2" y="T3"/>
                  </a:cxn>
                </a:cxnLst>
                <a:rect l="0" t="0" r="r" b="b"/>
                <a:pathLst>
                  <a:path w="4" h="9">
                    <a:moveTo>
                      <a:pt x="4" y="0"/>
                    </a:moveTo>
                    <a:cubicBezTo>
                      <a:pt x="2" y="3"/>
                      <a:pt x="1" y="6"/>
                      <a:pt x="0"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6" name="Freeform 393"/>
              <p:cNvSpPr>
                <a:spLocks/>
              </p:cNvSpPr>
              <p:nvPr/>
            </p:nvSpPr>
            <p:spPr bwMode="auto">
              <a:xfrm>
                <a:off x="2619" y="2037"/>
                <a:ext cx="12" cy="32"/>
              </a:xfrm>
              <a:custGeom>
                <a:avLst/>
                <a:gdLst>
                  <a:gd name="T0" fmla="*/ 12 w 5"/>
                  <a:gd name="T1" fmla="*/ 0 h 12"/>
                  <a:gd name="T2" fmla="*/ 70 w 5"/>
                  <a:gd name="T3" fmla="*/ 227 h 12"/>
                  <a:gd name="T4" fmla="*/ 0 60000 65536"/>
                  <a:gd name="T5" fmla="*/ 0 60000 65536"/>
                </a:gdLst>
                <a:ahLst/>
                <a:cxnLst>
                  <a:cxn ang="T4">
                    <a:pos x="T0" y="T1"/>
                  </a:cxn>
                  <a:cxn ang="T5">
                    <a:pos x="T2" y="T3"/>
                  </a:cxn>
                </a:cxnLst>
                <a:rect l="0" t="0" r="r" b="b"/>
                <a:pathLst>
                  <a:path w="5" h="12">
                    <a:moveTo>
                      <a:pt x="1" y="0"/>
                    </a:moveTo>
                    <a:cubicBezTo>
                      <a:pt x="0" y="5"/>
                      <a:pt x="1" y="9"/>
                      <a:pt x="5"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7" name="Freeform 394"/>
              <p:cNvSpPr>
                <a:spLocks/>
              </p:cNvSpPr>
              <p:nvPr/>
            </p:nvSpPr>
            <p:spPr bwMode="auto">
              <a:xfrm>
                <a:off x="2686" y="1931"/>
                <a:ext cx="20" cy="5"/>
              </a:xfrm>
              <a:custGeom>
                <a:avLst/>
                <a:gdLst>
                  <a:gd name="T0" fmla="*/ 0 w 8"/>
                  <a:gd name="T1" fmla="*/ 33 h 2"/>
                  <a:gd name="T2" fmla="*/ 125 w 8"/>
                  <a:gd name="T3" fmla="*/ 0 h 2"/>
                  <a:gd name="T4" fmla="*/ 0 60000 65536"/>
                  <a:gd name="T5" fmla="*/ 0 60000 65536"/>
                </a:gdLst>
                <a:ahLst/>
                <a:cxnLst>
                  <a:cxn ang="T4">
                    <a:pos x="T0" y="T1"/>
                  </a:cxn>
                  <a:cxn ang="T5">
                    <a:pos x="T2" y="T3"/>
                  </a:cxn>
                </a:cxnLst>
                <a:rect l="0" t="0" r="r" b="b"/>
                <a:pathLst>
                  <a:path w="8" h="2">
                    <a:moveTo>
                      <a:pt x="0" y="2"/>
                    </a:moveTo>
                    <a:cubicBezTo>
                      <a:pt x="2" y="1"/>
                      <a:pt x="5" y="1"/>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8" name="Freeform 395"/>
              <p:cNvSpPr>
                <a:spLocks/>
              </p:cNvSpPr>
              <p:nvPr/>
            </p:nvSpPr>
            <p:spPr bwMode="auto">
              <a:xfrm>
                <a:off x="2704" y="1936"/>
                <a:ext cx="5" cy="32"/>
              </a:xfrm>
              <a:custGeom>
                <a:avLst/>
                <a:gdLst>
                  <a:gd name="T0" fmla="*/ 33 w 2"/>
                  <a:gd name="T1" fmla="*/ 0 h 12"/>
                  <a:gd name="T2" fmla="*/ 0 w 2"/>
                  <a:gd name="T3" fmla="*/ 227 h 12"/>
                  <a:gd name="T4" fmla="*/ 0 60000 65536"/>
                  <a:gd name="T5" fmla="*/ 0 60000 65536"/>
                </a:gdLst>
                <a:ahLst/>
                <a:cxnLst>
                  <a:cxn ang="T4">
                    <a:pos x="T0" y="T1"/>
                  </a:cxn>
                  <a:cxn ang="T5">
                    <a:pos x="T2" y="T3"/>
                  </a:cxn>
                </a:cxnLst>
                <a:rect l="0" t="0" r="r" b="b"/>
                <a:pathLst>
                  <a:path w="2" h="12">
                    <a:moveTo>
                      <a:pt x="2" y="0"/>
                    </a:moveTo>
                    <a:cubicBezTo>
                      <a:pt x="0" y="4"/>
                      <a:pt x="0" y="8"/>
                      <a:pt x="0"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 name="Freeform 396"/>
              <p:cNvSpPr>
                <a:spLocks/>
              </p:cNvSpPr>
              <p:nvPr/>
            </p:nvSpPr>
            <p:spPr bwMode="auto">
              <a:xfrm>
                <a:off x="2494" y="1541"/>
                <a:ext cx="27" cy="27"/>
              </a:xfrm>
              <a:custGeom>
                <a:avLst/>
                <a:gdLst>
                  <a:gd name="T0" fmla="*/ 0 w 11"/>
                  <a:gd name="T1" fmla="*/ 103 h 10"/>
                  <a:gd name="T2" fmla="*/ 162 w 11"/>
                  <a:gd name="T3" fmla="*/ 59 h 10"/>
                  <a:gd name="T4" fmla="*/ 0 w 11"/>
                  <a:gd name="T5" fmla="*/ 197 h 10"/>
                  <a:gd name="T6" fmla="*/ 0 60000 65536"/>
                  <a:gd name="T7" fmla="*/ 0 60000 65536"/>
                  <a:gd name="T8" fmla="*/ 0 60000 65536"/>
                </a:gdLst>
                <a:ahLst/>
                <a:cxnLst>
                  <a:cxn ang="T6">
                    <a:pos x="T0" y="T1"/>
                  </a:cxn>
                  <a:cxn ang="T7">
                    <a:pos x="T2" y="T3"/>
                  </a:cxn>
                  <a:cxn ang="T8">
                    <a:pos x="T4" y="T5"/>
                  </a:cxn>
                </a:cxnLst>
                <a:rect l="0" t="0" r="r" b="b"/>
                <a:pathLst>
                  <a:path w="11" h="10">
                    <a:moveTo>
                      <a:pt x="0" y="5"/>
                    </a:moveTo>
                    <a:cubicBezTo>
                      <a:pt x="3" y="2"/>
                      <a:pt x="7" y="0"/>
                      <a:pt x="11" y="3"/>
                    </a:cubicBezTo>
                    <a:cubicBezTo>
                      <a:pt x="9" y="7"/>
                      <a:pt x="4" y="9"/>
                      <a:pt x="0"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0" name="Freeform 397"/>
              <p:cNvSpPr>
                <a:spLocks/>
              </p:cNvSpPr>
              <p:nvPr/>
            </p:nvSpPr>
            <p:spPr bwMode="auto">
              <a:xfrm>
                <a:off x="2529" y="1565"/>
                <a:ext cx="2" cy="30"/>
              </a:xfrm>
              <a:custGeom>
                <a:avLst/>
                <a:gdLst>
                  <a:gd name="T0" fmla="*/ 8 w 1"/>
                  <a:gd name="T1" fmla="*/ 0 h 11"/>
                  <a:gd name="T2" fmla="*/ 0 w 1"/>
                  <a:gd name="T3" fmla="*/ 224 h 11"/>
                  <a:gd name="T4" fmla="*/ 0 60000 65536"/>
                  <a:gd name="T5" fmla="*/ 0 60000 65536"/>
                </a:gdLst>
                <a:ahLst/>
                <a:cxnLst>
                  <a:cxn ang="T4">
                    <a:pos x="T0" y="T1"/>
                  </a:cxn>
                  <a:cxn ang="T5">
                    <a:pos x="T2" y="T3"/>
                  </a:cxn>
                </a:cxnLst>
                <a:rect l="0" t="0" r="r" b="b"/>
                <a:pathLst>
                  <a:path w="1" h="11">
                    <a:moveTo>
                      <a:pt x="1" y="0"/>
                    </a:moveTo>
                    <a:cubicBezTo>
                      <a:pt x="0" y="4"/>
                      <a:pt x="0" y="8"/>
                      <a:pt x="0"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1" name="Freeform 398"/>
              <p:cNvSpPr>
                <a:spLocks/>
              </p:cNvSpPr>
              <p:nvPr/>
            </p:nvSpPr>
            <p:spPr bwMode="auto">
              <a:xfrm>
                <a:off x="2496" y="1600"/>
                <a:ext cx="25" cy="3"/>
              </a:xfrm>
              <a:custGeom>
                <a:avLst/>
                <a:gdLst>
                  <a:gd name="T0" fmla="*/ 0 w 10"/>
                  <a:gd name="T1" fmla="*/ 0 h 1"/>
                  <a:gd name="T2" fmla="*/ 158 w 10"/>
                  <a:gd name="T3" fmla="*/ 0 h 1"/>
                  <a:gd name="T4" fmla="*/ 0 60000 65536"/>
                  <a:gd name="T5" fmla="*/ 0 60000 65536"/>
                </a:gdLst>
                <a:ahLst/>
                <a:cxnLst>
                  <a:cxn ang="T4">
                    <a:pos x="T0" y="T1"/>
                  </a:cxn>
                  <a:cxn ang="T5">
                    <a:pos x="T2" y="T3"/>
                  </a:cxn>
                </a:cxnLst>
                <a:rect l="0" t="0" r="r" b="b"/>
                <a:pathLst>
                  <a:path w="10" h="1">
                    <a:moveTo>
                      <a:pt x="0" y="0"/>
                    </a:moveTo>
                    <a:cubicBezTo>
                      <a:pt x="3" y="1"/>
                      <a:pt x="6" y="1"/>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2" name="Freeform 399"/>
              <p:cNvSpPr>
                <a:spLocks/>
              </p:cNvSpPr>
              <p:nvPr/>
            </p:nvSpPr>
            <p:spPr bwMode="auto">
              <a:xfrm>
                <a:off x="2676" y="1485"/>
                <a:ext cx="18" cy="3"/>
              </a:xfrm>
              <a:custGeom>
                <a:avLst/>
                <a:gdLst>
                  <a:gd name="T0" fmla="*/ 0 w 7"/>
                  <a:gd name="T1" fmla="*/ 27 h 1"/>
                  <a:gd name="T2" fmla="*/ 118 w 7"/>
                  <a:gd name="T3" fmla="*/ 27 h 1"/>
                  <a:gd name="T4" fmla="*/ 0 60000 65536"/>
                  <a:gd name="T5" fmla="*/ 0 60000 65536"/>
                </a:gdLst>
                <a:ahLst/>
                <a:cxnLst>
                  <a:cxn ang="T4">
                    <a:pos x="T0" y="T1"/>
                  </a:cxn>
                  <a:cxn ang="T5">
                    <a:pos x="T2" y="T3"/>
                  </a:cxn>
                </a:cxnLst>
                <a:rect l="0" t="0" r="r" b="b"/>
                <a:pathLst>
                  <a:path w="7" h="1">
                    <a:moveTo>
                      <a:pt x="0" y="1"/>
                    </a:moveTo>
                    <a:cubicBezTo>
                      <a:pt x="3" y="0"/>
                      <a:pt x="5" y="0"/>
                      <a:pt x="7" y="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3" name="Freeform 400"/>
              <p:cNvSpPr>
                <a:spLocks/>
              </p:cNvSpPr>
              <p:nvPr/>
            </p:nvSpPr>
            <p:spPr bwMode="auto">
              <a:xfrm>
                <a:off x="2671" y="1523"/>
                <a:ext cx="15" cy="5"/>
              </a:xfrm>
              <a:custGeom>
                <a:avLst/>
                <a:gdLst>
                  <a:gd name="T0" fmla="*/ 0 w 6"/>
                  <a:gd name="T1" fmla="*/ 0 h 2"/>
                  <a:gd name="T2" fmla="*/ 95 w 6"/>
                  <a:gd name="T3" fmla="*/ 33 h 2"/>
                  <a:gd name="T4" fmla="*/ 0 60000 65536"/>
                  <a:gd name="T5" fmla="*/ 0 60000 65536"/>
                </a:gdLst>
                <a:ahLst/>
                <a:cxnLst>
                  <a:cxn ang="T4">
                    <a:pos x="T0" y="T1"/>
                  </a:cxn>
                  <a:cxn ang="T5">
                    <a:pos x="T2" y="T3"/>
                  </a:cxn>
                </a:cxnLst>
                <a:rect l="0" t="0" r="r" b="b"/>
                <a:pathLst>
                  <a:path w="6" h="2">
                    <a:moveTo>
                      <a:pt x="0" y="0"/>
                    </a:moveTo>
                    <a:cubicBezTo>
                      <a:pt x="2" y="1"/>
                      <a:pt x="4" y="2"/>
                      <a:pt x="6" y="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4" name="Freeform 401"/>
              <p:cNvSpPr>
                <a:spLocks/>
              </p:cNvSpPr>
              <p:nvPr/>
            </p:nvSpPr>
            <p:spPr bwMode="auto">
              <a:xfrm>
                <a:off x="2704" y="1504"/>
                <a:ext cx="7" cy="27"/>
              </a:xfrm>
              <a:custGeom>
                <a:avLst/>
                <a:gdLst>
                  <a:gd name="T0" fmla="*/ 37 w 3"/>
                  <a:gd name="T1" fmla="*/ 0 h 10"/>
                  <a:gd name="T2" fmla="*/ 0 w 3"/>
                  <a:gd name="T3" fmla="*/ 197 h 10"/>
                  <a:gd name="T4" fmla="*/ 0 60000 65536"/>
                  <a:gd name="T5" fmla="*/ 0 60000 65536"/>
                </a:gdLst>
                <a:ahLst/>
                <a:cxnLst>
                  <a:cxn ang="T4">
                    <a:pos x="T0" y="T1"/>
                  </a:cxn>
                  <a:cxn ang="T5">
                    <a:pos x="T2" y="T3"/>
                  </a:cxn>
                </a:cxnLst>
                <a:rect l="0" t="0" r="r" b="b"/>
                <a:pathLst>
                  <a:path w="3" h="10">
                    <a:moveTo>
                      <a:pt x="3" y="0"/>
                    </a:moveTo>
                    <a:cubicBezTo>
                      <a:pt x="1" y="3"/>
                      <a:pt x="1" y="6"/>
                      <a:pt x="0"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5" name="Freeform 402"/>
              <p:cNvSpPr>
                <a:spLocks/>
              </p:cNvSpPr>
              <p:nvPr/>
            </p:nvSpPr>
            <p:spPr bwMode="auto">
              <a:xfrm>
                <a:off x="2541" y="1400"/>
                <a:ext cx="35" cy="16"/>
              </a:xfrm>
              <a:custGeom>
                <a:avLst/>
                <a:gdLst>
                  <a:gd name="T0" fmla="*/ 0 w 14"/>
                  <a:gd name="T1" fmla="*/ 35 h 6"/>
                  <a:gd name="T2" fmla="*/ 220 w 14"/>
                  <a:gd name="T3" fmla="*/ 56 h 6"/>
                  <a:gd name="T4" fmla="*/ 0 w 14"/>
                  <a:gd name="T5" fmla="*/ 115 h 6"/>
                  <a:gd name="T6" fmla="*/ 0 60000 65536"/>
                  <a:gd name="T7" fmla="*/ 0 60000 65536"/>
                  <a:gd name="T8" fmla="*/ 0 60000 65536"/>
                </a:gdLst>
                <a:ahLst/>
                <a:cxnLst>
                  <a:cxn ang="T6">
                    <a:pos x="T0" y="T1"/>
                  </a:cxn>
                  <a:cxn ang="T7">
                    <a:pos x="T2" y="T3"/>
                  </a:cxn>
                  <a:cxn ang="T8">
                    <a:pos x="T4" y="T5"/>
                  </a:cxn>
                </a:cxnLst>
                <a:rect l="0" t="0" r="r" b="b"/>
                <a:pathLst>
                  <a:path w="14" h="6">
                    <a:moveTo>
                      <a:pt x="0" y="2"/>
                    </a:moveTo>
                    <a:cubicBezTo>
                      <a:pt x="4" y="1"/>
                      <a:pt x="11" y="0"/>
                      <a:pt x="14" y="3"/>
                    </a:cubicBezTo>
                    <a:cubicBezTo>
                      <a:pt x="10" y="6"/>
                      <a:pt x="4" y="6"/>
                      <a:pt x="0" y="6"/>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6" name="Freeform 403"/>
              <p:cNvSpPr>
                <a:spLocks/>
              </p:cNvSpPr>
              <p:nvPr/>
            </p:nvSpPr>
            <p:spPr bwMode="auto">
              <a:xfrm>
                <a:off x="2556" y="1440"/>
                <a:ext cx="30" cy="11"/>
              </a:xfrm>
              <a:custGeom>
                <a:avLst/>
                <a:gdLst>
                  <a:gd name="T0" fmla="*/ 0 w 12"/>
                  <a:gd name="T1" fmla="*/ 83 h 4"/>
                  <a:gd name="T2" fmla="*/ 188 w 12"/>
                  <a:gd name="T3" fmla="*/ 0 h 4"/>
                  <a:gd name="T4" fmla="*/ 0 60000 65536"/>
                  <a:gd name="T5" fmla="*/ 0 60000 65536"/>
                </a:gdLst>
                <a:ahLst/>
                <a:cxnLst>
                  <a:cxn ang="T4">
                    <a:pos x="T0" y="T1"/>
                  </a:cxn>
                  <a:cxn ang="T5">
                    <a:pos x="T2" y="T3"/>
                  </a:cxn>
                </a:cxnLst>
                <a:rect l="0" t="0" r="r" b="b"/>
                <a:pathLst>
                  <a:path w="12" h="4">
                    <a:moveTo>
                      <a:pt x="0" y="4"/>
                    </a:moveTo>
                    <a:cubicBezTo>
                      <a:pt x="5" y="4"/>
                      <a:pt x="8" y="1"/>
                      <a:pt x="1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7" name="Freeform 404"/>
              <p:cNvSpPr>
                <a:spLocks/>
              </p:cNvSpPr>
              <p:nvPr/>
            </p:nvSpPr>
            <p:spPr bwMode="auto">
              <a:xfrm>
                <a:off x="2391" y="1557"/>
                <a:ext cx="13" cy="19"/>
              </a:xfrm>
              <a:custGeom>
                <a:avLst/>
                <a:gdLst>
                  <a:gd name="T0" fmla="*/ 0 w 5"/>
                  <a:gd name="T1" fmla="*/ 141 h 7"/>
                  <a:gd name="T2" fmla="*/ 88 w 5"/>
                  <a:gd name="T3" fmla="*/ 0 h 7"/>
                  <a:gd name="T4" fmla="*/ 0 60000 65536"/>
                  <a:gd name="T5" fmla="*/ 0 60000 65536"/>
                </a:gdLst>
                <a:ahLst/>
                <a:cxnLst>
                  <a:cxn ang="T4">
                    <a:pos x="T0" y="T1"/>
                  </a:cxn>
                  <a:cxn ang="T5">
                    <a:pos x="T2" y="T3"/>
                  </a:cxn>
                </a:cxnLst>
                <a:rect l="0" t="0" r="r" b="b"/>
                <a:pathLst>
                  <a:path w="5" h="7">
                    <a:moveTo>
                      <a:pt x="0" y="7"/>
                    </a:moveTo>
                    <a:cubicBezTo>
                      <a:pt x="2" y="4"/>
                      <a:pt x="3" y="2"/>
                      <a:pt x="5"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8" name="Freeform 405"/>
              <p:cNvSpPr>
                <a:spLocks/>
              </p:cNvSpPr>
              <p:nvPr/>
            </p:nvSpPr>
            <p:spPr bwMode="auto">
              <a:xfrm>
                <a:off x="2371" y="1528"/>
                <a:ext cx="20" cy="8"/>
              </a:xfrm>
              <a:custGeom>
                <a:avLst/>
                <a:gdLst>
                  <a:gd name="T0" fmla="*/ 0 w 8"/>
                  <a:gd name="T1" fmla="*/ 56 h 3"/>
                  <a:gd name="T2" fmla="*/ 125 w 8"/>
                  <a:gd name="T3" fmla="*/ 0 h 3"/>
                  <a:gd name="T4" fmla="*/ 0 60000 65536"/>
                  <a:gd name="T5" fmla="*/ 0 60000 65536"/>
                </a:gdLst>
                <a:ahLst/>
                <a:cxnLst>
                  <a:cxn ang="T4">
                    <a:pos x="T0" y="T1"/>
                  </a:cxn>
                  <a:cxn ang="T5">
                    <a:pos x="T2" y="T3"/>
                  </a:cxn>
                </a:cxnLst>
                <a:rect l="0" t="0" r="r" b="b"/>
                <a:pathLst>
                  <a:path w="8" h="3">
                    <a:moveTo>
                      <a:pt x="0" y="3"/>
                    </a:moveTo>
                    <a:cubicBezTo>
                      <a:pt x="3" y="2"/>
                      <a:pt x="5" y="1"/>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8" name="Freeform 406"/>
            <p:cNvSpPr>
              <a:spLocks/>
            </p:cNvSpPr>
            <p:nvPr/>
          </p:nvSpPr>
          <p:spPr bwMode="auto">
            <a:xfrm>
              <a:off x="2281" y="1739"/>
              <a:ext cx="15" cy="16"/>
            </a:xfrm>
            <a:custGeom>
              <a:avLst/>
              <a:gdLst>
                <a:gd name="T0" fmla="*/ 0 w 6"/>
                <a:gd name="T1" fmla="*/ 115 h 6"/>
                <a:gd name="T2" fmla="*/ 95 w 6"/>
                <a:gd name="T3" fmla="*/ 0 h 6"/>
                <a:gd name="T4" fmla="*/ 0 60000 65536"/>
                <a:gd name="T5" fmla="*/ 0 60000 65536"/>
              </a:gdLst>
              <a:ahLst/>
              <a:cxnLst>
                <a:cxn ang="T4">
                  <a:pos x="T0" y="T1"/>
                </a:cxn>
                <a:cxn ang="T5">
                  <a:pos x="T2" y="T3"/>
                </a:cxn>
              </a:cxnLst>
              <a:rect l="0" t="0" r="r" b="b"/>
              <a:pathLst>
                <a:path w="6" h="6">
                  <a:moveTo>
                    <a:pt x="0" y="6"/>
                  </a:moveTo>
                  <a:cubicBezTo>
                    <a:pt x="1" y="3"/>
                    <a:pt x="3" y="1"/>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9" name="Freeform 407"/>
            <p:cNvSpPr>
              <a:spLocks/>
            </p:cNvSpPr>
            <p:nvPr/>
          </p:nvSpPr>
          <p:spPr bwMode="auto">
            <a:xfrm>
              <a:off x="2416" y="1792"/>
              <a:ext cx="18" cy="8"/>
            </a:xfrm>
            <a:custGeom>
              <a:avLst/>
              <a:gdLst>
                <a:gd name="T0" fmla="*/ 0 w 7"/>
                <a:gd name="T1" fmla="*/ 0 h 3"/>
                <a:gd name="T2" fmla="*/ 118 w 7"/>
                <a:gd name="T3" fmla="*/ 56 h 3"/>
                <a:gd name="T4" fmla="*/ 0 60000 65536"/>
                <a:gd name="T5" fmla="*/ 0 60000 65536"/>
              </a:gdLst>
              <a:ahLst/>
              <a:cxnLst>
                <a:cxn ang="T4">
                  <a:pos x="T0" y="T1"/>
                </a:cxn>
                <a:cxn ang="T5">
                  <a:pos x="T2" y="T3"/>
                </a:cxn>
              </a:cxnLst>
              <a:rect l="0" t="0" r="r" b="b"/>
              <a:pathLst>
                <a:path w="7" h="3">
                  <a:moveTo>
                    <a:pt x="0" y="0"/>
                  </a:moveTo>
                  <a:cubicBezTo>
                    <a:pt x="3" y="1"/>
                    <a:pt x="5" y="2"/>
                    <a:pt x="7" y="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0" name="Freeform 408"/>
            <p:cNvSpPr>
              <a:spLocks/>
            </p:cNvSpPr>
            <p:nvPr/>
          </p:nvSpPr>
          <p:spPr bwMode="auto">
            <a:xfrm>
              <a:off x="2439" y="1760"/>
              <a:ext cx="7" cy="27"/>
            </a:xfrm>
            <a:custGeom>
              <a:avLst/>
              <a:gdLst>
                <a:gd name="T0" fmla="*/ 28 w 3"/>
                <a:gd name="T1" fmla="*/ 197 h 10"/>
                <a:gd name="T2" fmla="*/ 37 w 3"/>
                <a:gd name="T3" fmla="*/ 0 h 10"/>
                <a:gd name="T4" fmla="*/ 0 60000 65536"/>
                <a:gd name="T5" fmla="*/ 0 60000 65536"/>
              </a:gdLst>
              <a:ahLst/>
              <a:cxnLst>
                <a:cxn ang="T4">
                  <a:pos x="T0" y="T1"/>
                </a:cxn>
                <a:cxn ang="T5">
                  <a:pos x="T2" y="T3"/>
                </a:cxn>
              </a:cxnLst>
              <a:rect l="0" t="0" r="r" b="b"/>
              <a:pathLst>
                <a:path w="3" h="10">
                  <a:moveTo>
                    <a:pt x="2" y="10"/>
                  </a:moveTo>
                  <a:cubicBezTo>
                    <a:pt x="0" y="6"/>
                    <a:pt x="2" y="3"/>
                    <a:pt x="3"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1" name="Freeform 409"/>
            <p:cNvSpPr>
              <a:spLocks/>
            </p:cNvSpPr>
            <p:nvPr/>
          </p:nvSpPr>
          <p:spPr bwMode="auto">
            <a:xfrm>
              <a:off x="2321" y="1936"/>
              <a:ext cx="25" cy="3"/>
            </a:xfrm>
            <a:custGeom>
              <a:avLst/>
              <a:gdLst>
                <a:gd name="T0" fmla="*/ 0 w 10"/>
                <a:gd name="T1" fmla="*/ 0 h 1"/>
                <a:gd name="T2" fmla="*/ 158 w 10"/>
                <a:gd name="T3" fmla="*/ 27 h 1"/>
                <a:gd name="T4" fmla="*/ 0 60000 65536"/>
                <a:gd name="T5" fmla="*/ 0 60000 65536"/>
              </a:gdLst>
              <a:ahLst/>
              <a:cxnLst>
                <a:cxn ang="T4">
                  <a:pos x="T0" y="T1"/>
                </a:cxn>
                <a:cxn ang="T5">
                  <a:pos x="T2" y="T3"/>
                </a:cxn>
              </a:cxnLst>
              <a:rect l="0" t="0" r="r" b="b"/>
              <a:pathLst>
                <a:path w="10" h="1">
                  <a:moveTo>
                    <a:pt x="0" y="0"/>
                  </a:moveTo>
                  <a:cubicBezTo>
                    <a:pt x="3" y="1"/>
                    <a:pt x="7" y="1"/>
                    <a:pt x="10" y="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 name="Freeform 410"/>
            <p:cNvSpPr>
              <a:spLocks/>
            </p:cNvSpPr>
            <p:nvPr/>
          </p:nvSpPr>
          <p:spPr bwMode="auto">
            <a:xfrm>
              <a:off x="2534" y="2197"/>
              <a:ext cx="5" cy="16"/>
            </a:xfrm>
            <a:custGeom>
              <a:avLst/>
              <a:gdLst>
                <a:gd name="T0" fmla="*/ 33 w 2"/>
                <a:gd name="T1" fmla="*/ 115 h 6"/>
                <a:gd name="T2" fmla="*/ 33 w 2"/>
                <a:gd name="T3" fmla="*/ 0 h 6"/>
                <a:gd name="T4" fmla="*/ 0 60000 65536"/>
                <a:gd name="T5" fmla="*/ 0 60000 65536"/>
              </a:gdLst>
              <a:ahLst/>
              <a:cxnLst>
                <a:cxn ang="T4">
                  <a:pos x="T0" y="T1"/>
                </a:cxn>
                <a:cxn ang="T5">
                  <a:pos x="T2" y="T3"/>
                </a:cxn>
              </a:cxnLst>
              <a:rect l="0" t="0" r="r" b="b"/>
              <a:pathLst>
                <a:path w="2" h="6">
                  <a:moveTo>
                    <a:pt x="2" y="6"/>
                  </a:moveTo>
                  <a:cubicBezTo>
                    <a:pt x="0" y="4"/>
                    <a:pt x="0" y="2"/>
                    <a:pt x="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 name="Freeform 411"/>
            <p:cNvSpPr>
              <a:spLocks/>
            </p:cNvSpPr>
            <p:nvPr/>
          </p:nvSpPr>
          <p:spPr bwMode="auto">
            <a:xfrm>
              <a:off x="2514" y="2301"/>
              <a:ext cx="2" cy="24"/>
            </a:xfrm>
            <a:custGeom>
              <a:avLst/>
              <a:gdLst>
                <a:gd name="T0" fmla="*/ 8 w 1"/>
                <a:gd name="T1" fmla="*/ 0 h 9"/>
                <a:gd name="T2" fmla="*/ 0 w 1"/>
                <a:gd name="T3" fmla="*/ 171 h 9"/>
                <a:gd name="T4" fmla="*/ 0 60000 65536"/>
                <a:gd name="T5" fmla="*/ 0 60000 65536"/>
              </a:gdLst>
              <a:ahLst/>
              <a:cxnLst>
                <a:cxn ang="T4">
                  <a:pos x="T0" y="T1"/>
                </a:cxn>
                <a:cxn ang="T5">
                  <a:pos x="T2" y="T3"/>
                </a:cxn>
              </a:cxnLst>
              <a:rect l="0" t="0" r="r" b="b"/>
              <a:pathLst>
                <a:path w="1" h="9">
                  <a:moveTo>
                    <a:pt x="1" y="0"/>
                  </a:moveTo>
                  <a:cubicBezTo>
                    <a:pt x="0" y="3"/>
                    <a:pt x="0" y="6"/>
                    <a:pt x="0"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4" name="Freeform 412"/>
            <p:cNvSpPr>
              <a:spLocks/>
            </p:cNvSpPr>
            <p:nvPr/>
          </p:nvSpPr>
          <p:spPr bwMode="auto">
            <a:xfrm>
              <a:off x="2631" y="2475"/>
              <a:ext cx="28" cy="10"/>
            </a:xfrm>
            <a:custGeom>
              <a:avLst/>
              <a:gdLst>
                <a:gd name="T0" fmla="*/ 0 w 11"/>
                <a:gd name="T1" fmla="*/ 63 h 4"/>
                <a:gd name="T2" fmla="*/ 181 w 11"/>
                <a:gd name="T3" fmla="*/ 0 h 4"/>
                <a:gd name="T4" fmla="*/ 0 60000 65536"/>
                <a:gd name="T5" fmla="*/ 0 60000 65536"/>
              </a:gdLst>
              <a:ahLst/>
              <a:cxnLst>
                <a:cxn ang="T4">
                  <a:pos x="T0" y="T1"/>
                </a:cxn>
                <a:cxn ang="T5">
                  <a:pos x="T2" y="T3"/>
                </a:cxn>
              </a:cxnLst>
              <a:rect l="0" t="0" r="r" b="b"/>
              <a:pathLst>
                <a:path w="11" h="4">
                  <a:moveTo>
                    <a:pt x="0" y="4"/>
                  </a:moveTo>
                  <a:cubicBezTo>
                    <a:pt x="4" y="4"/>
                    <a:pt x="8" y="2"/>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5" name="Freeform 413"/>
            <p:cNvSpPr>
              <a:spLocks/>
            </p:cNvSpPr>
            <p:nvPr/>
          </p:nvSpPr>
          <p:spPr bwMode="auto">
            <a:xfrm>
              <a:off x="2441" y="2405"/>
              <a:ext cx="20" cy="8"/>
            </a:xfrm>
            <a:custGeom>
              <a:avLst/>
              <a:gdLst>
                <a:gd name="T0" fmla="*/ 0 w 8"/>
                <a:gd name="T1" fmla="*/ 56 h 3"/>
                <a:gd name="T2" fmla="*/ 125 w 8"/>
                <a:gd name="T3" fmla="*/ 0 h 3"/>
                <a:gd name="T4" fmla="*/ 0 60000 65536"/>
                <a:gd name="T5" fmla="*/ 0 60000 65536"/>
              </a:gdLst>
              <a:ahLst/>
              <a:cxnLst>
                <a:cxn ang="T4">
                  <a:pos x="T0" y="T1"/>
                </a:cxn>
                <a:cxn ang="T5">
                  <a:pos x="T2" y="T3"/>
                </a:cxn>
              </a:cxnLst>
              <a:rect l="0" t="0" r="r" b="b"/>
              <a:pathLst>
                <a:path w="8" h="3">
                  <a:moveTo>
                    <a:pt x="0" y="3"/>
                  </a:moveTo>
                  <a:cubicBezTo>
                    <a:pt x="2" y="2"/>
                    <a:pt x="5" y="2"/>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6" name="Freeform 414"/>
            <p:cNvSpPr>
              <a:spLocks/>
            </p:cNvSpPr>
            <p:nvPr/>
          </p:nvSpPr>
          <p:spPr bwMode="auto">
            <a:xfrm>
              <a:off x="2291" y="2395"/>
              <a:ext cx="25" cy="16"/>
            </a:xfrm>
            <a:custGeom>
              <a:avLst/>
              <a:gdLst>
                <a:gd name="T0" fmla="*/ 0 w 10"/>
                <a:gd name="T1" fmla="*/ 0 h 6"/>
                <a:gd name="T2" fmla="*/ 158 w 10"/>
                <a:gd name="T3" fmla="*/ 115 h 6"/>
                <a:gd name="T4" fmla="*/ 0 60000 65536"/>
                <a:gd name="T5" fmla="*/ 0 60000 65536"/>
              </a:gdLst>
              <a:ahLst/>
              <a:cxnLst>
                <a:cxn ang="T4">
                  <a:pos x="T0" y="T1"/>
                </a:cxn>
                <a:cxn ang="T5">
                  <a:pos x="T2" y="T3"/>
                </a:cxn>
              </a:cxnLst>
              <a:rect l="0" t="0" r="r" b="b"/>
              <a:pathLst>
                <a:path w="10" h="6">
                  <a:moveTo>
                    <a:pt x="0" y="0"/>
                  </a:moveTo>
                  <a:cubicBezTo>
                    <a:pt x="2" y="4"/>
                    <a:pt x="6" y="6"/>
                    <a:pt x="10" y="6"/>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7" name="Freeform 415"/>
            <p:cNvSpPr>
              <a:spLocks/>
            </p:cNvSpPr>
            <p:nvPr/>
          </p:nvSpPr>
          <p:spPr bwMode="auto">
            <a:xfrm>
              <a:off x="2146" y="2336"/>
              <a:ext cx="17" cy="21"/>
            </a:xfrm>
            <a:custGeom>
              <a:avLst/>
              <a:gdLst>
                <a:gd name="T0" fmla="*/ 0 w 7"/>
                <a:gd name="T1" fmla="*/ 0 h 8"/>
                <a:gd name="T2" fmla="*/ 100 w 7"/>
                <a:gd name="T3" fmla="*/ 144 h 8"/>
                <a:gd name="T4" fmla="*/ 0 60000 65536"/>
                <a:gd name="T5" fmla="*/ 0 60000 65536"/>
              </a:gdLst>
              <a:ahLst/>
              <a:cxnLst>
                <a:cxn ang="T4">
                  <a:pos x="T0" y="T1"/>
                </a:cxn>
                <a:cxn ang="T5">
                  <a:pos x="T2" y="T3"/>
                </a:cxn>
              </a:cxnLst>
              <a:rect l="0" t="0" r="r" b="b"/>
              <a:pathLst>
                <a:path w="7" h="8">
                  <a:moveTo>
                    <a:pt x="0" y="0"/>
                  </a:moveTo>
                  <a:cubicBezTo>
                    <a:pt x="1" y="4"/>
                    <a:pt x="3" y="7"/>
                    <a:pt x="7" y="8"/>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8" name="Freeform 416"/>
            <p:cNvSpPr>
              <a:spLocks/>
            </p:cNvSpPr>
            <p:nvPr/>
          </p:nvSpPr>
          <p:spPr bwMode="auto">
            <a:xfrm>
              <a:off x="1976" y="2323"/>
              <a:ext cx="32" cy="34"/>
            </a:xfrm>
            <a:custGeom>
              <a:avLst/>
              <a:gdLst>
                <a:gd name="T0" fmla="*/ 0 w 13"/>
                <a:gd name="T1" fmla="*/ 123 h 13"/>
                <a:gd name="T2" fmla="*/ 162 w 13"/>
                <a:gd name="T3" fmla="*/ 89 h 13"/>
                <a:gd name="T4" fmla="*/ 0 w 13"/>
                <a:gd name="T5" fmla="*/ 233 h 13"/>
                <a:gd name="T6" fmla="*/ 0 60000 65536"/>
                <a:gd name="T7" fmla="*/ 0 60000 65536"/>
                <a:gd name="T8" fmla="*/ 0 60000 65536"/>
              </a:gdLst>
              <a:ahLst/>
              <a:cxnLst>
                <a:cxn ang="T6">
                  <a:pos x="T0" y="T1"/>
                </a:cxn>
                <a:cxn ang="T7">
                  <a:pos x="T2" y="T3"/>
                </a:cxn>
                <a:cxn ang="T8">
                  <a:pos x="T4" y="T5"/>
                </a:cxn>
              </a:cxnLst>
              <a:rect l="0" t="0" r="r" b="b"/>
              <a:pathLst>
                <a:path w="13" h="13">
                  <a:moveTo>
                    <a:pt x="0" y="7"/>
                  </a:moveTo>
                  <a:cubicBezTo>
                    <a:pt x="2" y="5"/>
                    <a:pt x="9" y="0"/>
                    <a:pt x="11" y="5"/>
                  </a:cubicBezTo>
                  <a:cubicBezTo>
                    <a:pt x="13" y="9"/>
                    <a:pt x="2" y="13"/>
                    <a:pt x="0" y="1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9" name="Freeform 417"/>
            <p:cNvSpPr>
              <a:spLocks/>
            </p:cNvSpPr>
            <p:nvPr/>
          </p:nvSpPr>
          <p:spPr bwMode="auto">
            <a:xfrm>
              <a:off x="2091" y="2240"/>
              <a:ext cx="15" cy="16"/>
            </a:xfrm>
            <a:custGeom>
              <a:avLst/>
              <a:gdLst>
                <a:gd name="T0" fmla="*/ 0 w 6"/>
                <a:gd name="T1" fmla="*/ 0 h 6"/>
                <a:gd name="T2" fmla="*/ 95 w 6"/>
                <a:gd name="T3" fmla="*/ 115 h 6"/>
                <a:gd name="T4" fmla="*/ 0 60000 65536"/>
                <a:gd name="T5" fmla="*/ 0 60000 65536"/>
              </a:gdLst>
              <a:ahLst/>
              <a:cxnLst>
                <a:cxn ang="T4">
                  <a:pos x="T0" y="T1"/>
                </a:cxn>
                <a:cxn ang="T5">
                  <a:pos x="T2" y="T3"/>
                </a:cxn>
              </a:cxnLst>
              <a:rect l="0" t="0" r="r" b="b"/>
              <a:pathLst>
                <a:path w="6" h="6">
                  <a:moveTo>
                    <a:pt x="0" y="0"/>
                  </a:moveTo>
                  <a:cubicBezTo>
                    <a:pt x="4" y="0"/>
                    <a:pt x="4" y="3"/>
                    <a:pt x="6" y="6"/>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0" name="Freeform 418"/>
            <p:cNvSpPr>
              <a:spLocks/>
            </p:cNvSpPr>
            <p:nvPr/>
          </p:nvSpPr>
          <p:spPr bwMode="auto">
            <a:xfrm>
              <a:off x="2123" y="2224"/>
              <a:ext cx="5" cy="24"/>
            </a:xfrm>
            <a:custGeom>
              <a:avLst/>
              <a:gdLst>
                <a:gd name="T0" fmla="*/ 20 w 2"/>
                <a:gd name="T1" fmla="*/ 0 h 9"/>
                <a:gd name="T2" fmla="*/ 33 w 2"/>
                <a:gd name="T3" fmla="*/ 171 h 9"/>
                <a:gd name="T4" fmla="*/ 0 60000 65536"/>
                <a:gd name="T5" fmla="*/ 0 60000 65536"/>
              </a:gdLst>
              <a:ahLst/>
              <a:cxnLst>
                <a:cxn ang="T4">
                  <a:pos x="T0" y="T1"/>
                </a:cxn>
                <a:cxn ang="T5">
                  <a:pos x="T2" y="T3"/>
                </a:cxn>
              </a:cxnLst>
              <a:rect l="0" t="0" r="r" b="b"/>
              <a:pathLst>
                <a:path w="2" h="9">
                  <a:moveTo>
                    <a:pt x="1" y="0"/>
                  </a:moveTo>
                  <a:cubicBezTo>
                    <a:pt x="1" y="3"/>
                    <a:pt x="0" y="6"/>
                    <a:pt x="2"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1" name="Freeform 419"/>
            <p:cNvSpPr>
              <a:spLocks/>
            </p:cNvSpPr>
            <p:nvPr/>
          </p:nvSpPr>
          <p:spPr bwMode="auto">
            <a:xfrm>
              <a:off x="2118" y="2635"/>
              <a:ext cx="3" cy="37"/>
            </a:xfrm>
            <a:custGeom>
              <a:avLst/>
              <a:gdLst>
                <a:gd name="T0" fmla="*/ 0 w 1"/>
                <a:gd name="T1" fmla="*/ 0 h 14"/>
                <a:gd name="T2" fmla="*/ 27 w 1"/>
                <a:gd name="T3" fmla="*/ 259 h 14"/>
                <a:gd name="T4" fmla="*/ 0 60000 65536"/>
                <a:gd name="T5" fmla="*/ 0 60000 65536"/>
              </a:gdLst>
              <a:ahLst/>
              <a:cxnLst>
                <a:cxn ang="T4">
                  <a:pos x="T0" y="T1"/>
                </a:cxn>
                <a:cxn ang="T5">
                  <a:pos x="T2" y="T3"/>
                </a:cxn>
              </a:cxnLst>
              <a:rect l="0" t="0" r="r" b="b"/>
              <a:pathLst>
                <a:path w="1" h="14">
                  <a:moveTo>
                    <a:pt x="0" y="0"/>
                  </a:moveTo>
                  <a:cubicBezTo>
                    <a:pt x="1" y="4"/>
                    <a:pt x="1" y="9"/>
                    <a:pt x="1" y="1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2" name="Freeform 420"/>
            <p:cNvSpPr>
              <a:spLocks/>
            </p:cNvSpPr>
            <p:nvPr/>
          </p:nvSpPr>
          <p:spPr bwMode="auto">
            <a:xfrm>
              <a:off x="2146" y="2624"/>
              <a:ext cx="22" cy="24"/>
            </a:xfrm>
            <a:custGeom>
              <a:avLst/>
              <a:gdLst>
                <a:gd name="T0" fmla="*/ 0 w 9"/>
                <a:gd name="T1" fmla="*/ 0 h 9"/>
                <a:gd name="T2" fmla="*/ 132 w 9"/>
                <a:gd name="T3" fmla="*/ 171 h 9"/>
                <a:gd name="T4" fmla="*/ 0 60000 65536"/>
                <a:gd name="T5" fmla="*/ 0 60000 65536"/>
              </a:gdLst>
              <a:ahLst/>
              <a:cxnLst>
                <a:cxn ang="T4">
                  <a:pos x="T0" y="T1"/>
                </a:cxn>
                <a:cxn ang="T5">
                  <a:pos x="T2" y="T3"/>
                </a:cxn>
              </a:cxnLst>
              <a:rect l="0" t="0" r="r" b="b"/>
              <a:pathLst>
                <a:path w="9" h="9">
                  <a:moveTo>
                    <a:pt x="0" y="0"/>
                  </a:moveTo>
                  <a:cubicBezTo>
                    <a:pt x="3" y="3"/>
                    <a:pt x="5" y="7"/>
                    <a:pt x="9"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 name="Freeform 421"/>
            <p:cNvSpPr>
              <a:spLocks/>
            </p:cNvSpPr>
            <p:nvPr/>
          </p:nvSpPr>
          <p:spPr bwMode="auto">
            <a:xfrm>
              <a:off x="2236" y="2736"/>
              <a:ext cx="10" cy="40"/>
            </a:xfrm>
            <a:custGeom>
              <a:avLst/>
              <a:gdLst>
                <a:gd name="T0" fmla="*/ 0 w 4"/>
                <a:gd name="T1" fmla="*/ 0 h 15"/>
                <a:gd name="T2" fmla="*/ 63 w 4"/>
                <a:gd name="T3" fmla="*/ 285 h 15"/>
                <a:gd name="T4" fmla="*/ 0 60000 65536"/>
                <a:gd name="T5" fmla="*/ 0 60000 65536"/>
              </a:gdLst>
              <a:ahLst/>
              <a:cxnLst>
                <a:cxn ang="T4">
                  <a:pos x="T0" y="T1"/>
                </a:cxn>
                <a:cxn ang="T5">
                  <a:pos x="T2" y="T3"/>
                </a:cxn>
              </a:cxnLst>
              <a:rect l="0" t="0" r="r" b="b"/>
              <a:pathLst>
                <a:path w="4" h="15">
                  <a:moveTo>
                    <a:pt x="0" y="0"/>
                  </a:moveTo>
                  <a:cubicBezTo>
                    <a:pt x="1" y="5"/>
                    <a:pt x="3" y="10"/>
                    <a:pt x="4" y="15"/>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4" name="Freeform 422"/>
            <p:cNvSpPr>
              <a:spLocks/>
            </p:cNvSpPr>
            <p:nvPr/>
          </p:nvSpPr>
          <p:spPr bwMode="auto">
            <a:xfrm>
              <a:off x="2261" y="2720"/>
              <a:ext cx="20" cy="27"/>
            </a:xfrm>
            <a:custGeom>
              <a:avLst/>
              <a:gdLst>
                <a:gd name="T0" fmla="*/ 0 w 8"/>
                <a:gd name="T1" fmla="*/ 0 h 10"/>
                <a:gd name="T2" fmla="*/ 125 w 8"/>
                <a:gd name="T3" fmla="*/ 197 h 10"/>
                <a:gd name="T4" fmla="*/ 0 60000 65536"/>
                <a:gd name="T5" fmla="*/ 0 60000 65536"/>
              </a:gdLst>
              <a:ahLst/>
              <a:cxnLst>
                <a:cxn ang="T4">
                  <a:pos x="T0" y="T1"/>
                </a:cxn>
                <a:cxn ang="T5">
                  <a:pos x="T2" y="T3"/>
                </a:cxn>
              </a:cxnLst>
              <a:rect l="0" t="0" r="r" b="b"/>
              <a:pathLst>
                <a:path w="8" h="10">
                  <a:moveTo>
                    <a:pt x="0" y="0"/>
                  </a:moveTo>
                  <a:cubicBezTo>
                    <a:pt x="0" y="4"/>
                    <a:pt x="3" y="9"/>
                    <a:pt x="8"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5" name="Freeform 423"/>
            <p:cNvSpPr>
              <a:spLocks/>
            </p:cNvSpPr>
            <p:nvPr/>
          </p:nvSpPr>
          <p:spPr bwMode="auto">
            <a:xfrm>
              <a:off x="2396" y="2712"/>
              <a:ext cx="30" cy="13"/>
            </a:xfrm>
            <a:custGeom>
              <a:avLst/>
              <a:gdLst>
                <a:gd name="T0" fmla="*/ 0 w 12"/>
                <a:gd name="T1" fmla="*/ 88 h 5"/>
                <a:gd name="T2" fmla="*/ 188 w 12"/>
                <a:gd name="T3" fmla="*/ 0 h 5"/>
                <a:gd name="T4" fmla="*/ 0 60000 65536"/>
                <a:gd name="T5" fmla="*/ 0 60000 65536"/>
              </a:gdLst>
              <a:ahLst/>
              <a:cxnLst>
                <a:cxn ang="T4">
                  <a:pos x="T0" y="T1"/>
                </a:cxn>
                <a:cxn ang="T5">
                  <a:pos x="T2" y="T3"/>
                </a:cxn>
              </a:cxnLst>
              <a:rect l="0" t="0" r="r" b="b"/>
              <a:pathLst>
                <a:path w="12" h="5">
                  <a:moveTo>
                    <a:pt x="0" y="5"/>
                  </a:moveTo>
                  <a:cubicBezTo>
                    <a:pt x="4" y="4"/>
                    <a:pt x="8" y="1"/>
                    <a:pt x="1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6" name="Freeform 424"/>
            <p:cNvSpPr>
              <a:spLocks/>
            </p:cNvSpPr>
            <p:nvPr/>
          </p:nvSpPr>
          <p:spPr bwMode="auto">
            <a:xfrm>
              <a:off x="2429" y="2555"/>
              <a:ext cx="27" cy="5"/>
            </a:xfrm>
            <a:custGeom>
              <a:avLst/>
              <a:gdLst>
                <a:gd name="T0" fmla="*/ 0 w 11"/>
                <a:gd name="T1" fmla="*/ 33 h 2"/>
                <a:gd name="T2" fmla="*/ 162 w 11"/>
                <a:gd name="T3" fmla="*/ 0 h 2"/>
                <a:gd name="T4" fmla="*/ 0 60000 65536"/>
                <a:gd name="T5" fmla="*/ 0 60000 65536"/>
              </a:gdLst>
              <a:ahLst/>
              <a:cxnLst>
                <a:cxn ang="T4">
                  <a:pos x="T0" y="T1"/>
                </a:cxn>
                <a:cxn ang="T5">
                  <a:pos x="T2" y="T3"/>
                </a:cxn>
              </a:cxnLst>
              <a:rect l="0" t="0" r="r" b="b"/>
              <a:pathLst>
                <a:path w="11" h="2">
                  <a:moveTo>
                    <a:pt x="0" y="2"/>
                  </a:moveTo>
                  <a:cubicBezTo>
                    <a:pt x="4" y="2"/>
                    <a:pt x="8" y="0"/>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7" name="Freeform 425"/>
            <p:cNvSpPr>
              <a:spLocks/>
            </p:cNvSpPr>
            <p:nvPr/>
          </p:nvSpPr>
          <p:spPr bwMode="auto">
            <a:xfrm>
              <a:off x="2454" y="2587"/>
              <a:ext cx="20" cy="13"/>
            </a:xfrm>
            <a:custGeom>
              <a:avLst/>
              <a:gdLst>
                <a:gd name="T0" fmla="*/ 0 w 8"/>
                <a:gd name="T1" fmla="*/ 88 h 5"/>
                <a:gd name="T2" fmla="*/ 125 w 8"/>
                <a:gd name="T3" fmla="*/ 0 h 5"/>
                <a:gd name="T4" fmla="*/ 0 60000 65536"/>
                <a:gd name="T5" fmla="*/ 0 60000 65536"/>
              </a:gdLst>
              <a:ahLst/>
              <a:cxnLst>
                <a:cxn ang="T4">
                  <a:pos x="T0" y="T1"/>
                </a:cxn>
                <a:cxn ang="T5">
                  <a:pos x="T2" y="T3"/>
                </a:cxn>
              </a:cxnLst>
              <a:rect l="0" t="0" r="r" b="b"/>
              <a:pathLst>
                <a:path w="8" h="5">
                  <a:moveTo>
                    <a:pt x="0" y="5"/>
                  </a:moveTo>
                  <a:cubicBezTo>
                    <a:pt x="3" y="5"/>
                    <a:pt x="6" y="3"/>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8" name="Freeform 426"/>
            <p:cNvSpPr>
              <a:spLocks/>
            </p:cNvSpPr>
            <p:nvPr/>
          </p:nvSpPr>
          <p:spPr bwMode="auto">
            <a:xfrm>
              <a:off x="2614" y="2648"/>
              <a:ext cx="25" cy="5"/>
            </a:xfrm>
            <a:custGeom>
              <a:avLst/>
              <a:gdLst>
                <a:gd name="T0" fmla="*/ 0 w 10"/>
                <a:gd name="T1" fmla="*/ 20 h 2"/>
                <a:gd name="T2" fmla="*/ 158 w 10"/>
                <a:gd name="T3" fmla="*/ 0 h 2"/>
                <a:gd name="T4" fmla="*/ 0 60000 65536"/>
                <a:gd name="T5" fmla="*/ 0 60000 65536"/>
              </a:gdLst>
              <a:ahLst/>
              <a:cxnLst>
                <a:cxn ang="T4">
                  <a:pos x="T0" y="T1"/>
                </a:cxn>
                <a:cxn ang="T5">
                  <a:pos x="T2" y="T3"/>
                </a:cxn>
              </a:cxnLst>
              <a:rect l="0" t="0" r="r" b="b"/>
              <a:pathLst>
                <a:path w="10" h="2">
                  <a:moveTo>
                    <a:pt x="0" y="1"/>
                  </a:moveTo>
                  <a:cubicBezTo>
                    <a:pt x="3" y="2"/>
                    <a:pt x="7" y="1"/>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9" name="Freeform 427"/>
            <p:cNvSpPr>
              <a:spLocks/>
            </p:cNvSpPr>
            <p:nvPr/>
          </p:nvSpPr>
          <p:spPr bwMode="auto">
            <a:xfrm>
              <a:off x="2566" y="2760"/>
              <a:ext cx="25" cy="5"/>
            </a:xfrm>
            <a:custGeom>
              <a:avLst/>
              <a:gdLst>
                <a:gd name="T0" fmla="*/ 0 w 10"/>
                <a:gd name="T1" fmla="*/ 20 h 2"/>
                <a:gd name="T2" fmla="*/ 158 w 10"/>
                <a:gd name="T3" fmla="*/ 0 h 2"/>
                <a:gd name="T4" fmla="*/ 0 60000 65536"/>
                <a:gd name="T5" fmla="*/ 0 60000 65536"/>
              </a:gdLst>
              <a:ahLst/>
              <a:cxnLst>
                <a:cxn ang="T4">
                  <a:pos x="T0" y="T1"/>
                </a:cxn>
                <a:cxn ang="T5">
                  <a:pos x="T2" y="T3"/>
                </a:cxn>
              </a:cxnLst>
              <a:rect l="0" t="0" r="r" b="b"/>
              <a:pathLst>
                <a:path w="10" h="2">
                  <a:moveTo>
                    <a:pt x="0" y="1"/>
                  </a:moveTo>
                  <a:cubicBezTo>
                    <a:pt x="3" y="2"/>
                    <a:pt x="6" y="1"/>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0" name="Freeform 428"/>
            <p:cNvSpPr>
              <a:spLocks/>
            </p:cNvSpPr>
            <p:nvPr/>
          </p:nvSpPr>
          <p:spPr bwMode="auto">
            <a:xfrm>
              <a:off x="2354" y="2869"/>
              <a:ext cx="20" cy="11"/>
            </a:xfrm>
            <a:custGeom>
              <a:avLst/>
              <a:gdLst>
                <a:gd name="T0" fmla="*/ 0 w 8"/>
                <a:gd name="T1" fmla="*/ 83 h 4"/>
                <a:gd name="T2" fmla="*/ 125 w 8"/>
                <a:gd name="T3" fmla="*/ 0 h 4"/>
                <a:gd name="T4" fmla="*/ 0 60000 65536"/>
                <a:gd name="T5" fmla="*/ 0 60000 65536"/>
              </a:gdLst>
              <a:ahLst/>
              <a:cxnLst>
                <a:cxn ang="T4">
                  <a:pos x="T0" y="T1"/>
                </a:cxn>
                <a:cxn ang="T5">
                  <a:pos x="T2" y="T3"/>
                </a:cxn>
              </a:cxnLst>
              <a:rect l="0" t="0" r="r" b="b"/>
              <a:pathLst>
                <a:path w="8" h="4">
                  <a:moveTo>
                    <a:pt x="0" y="4"/>
                  </a:moveTo>
                  <a:cubicBezTo>
                    <a:pt x="3" y="3"/>
                    <a:pt x="5" y="1"/>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1" name="Freeform 429"/>
            <p:cNvSpPr>
              <a:spLocks/>
            </p:cNvSpPr>
            <p:nvPr/>
          </p:nvSpPr>
          <p:spPr bwMode="auto">
            <a:xfrm>
              <a:off x="2336" y="2851"/>
              <a:ext cx="10" cy="29"/>
            </a:xfrm>
            <a:custGeom>
              <a:avLst/>
              <a:gdLst>
                <a:gd name="T0" fmla="*/ 0 w 4"/>
                <a:gd name="T1" fmla="*/ 0 h 11"/>
                <a:gd name="T2" fmla="*/ 63 w 4"/>
                <a:gd name="T3" fmla="*/ 200 h 11"/>
                <a:gd name="T4" fmla="*/ 0 60000 65536"/>
                <a:gd name="T5" fmla="*/ 0 60000 65536"/>
              </a:gdLst>
              <a:ahLst/>
              <a:cxnLst>
                <a:cxn ang="T4">
                  <a:pos x="T0" y="T1"/>
                </a:cxn>
                <a:cxn ang="T5">
                  <a:pos x="T2" y="T3"/>
                </a:cxn>
              </a:cxnLst>
              <a:rect l="0" t="0" r="r" b="b"/>
              <a:pathLst>
                <a:path w="4" h="11">
                  <a:moveTo>
                    <a:pt x="0" y="0"/>
                  </a:moveTo>
                  <a:cubicBezTo>
                    <a:pt x="3" y="3"/>
                    <a:pt x="4" y="7"/>
                    <a:pt x="4"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2" name="Freeform 430"/>
            <p:cNvSpPr>
              <a:spLocks/>
            </p:cNvSpPr>
            <p:nvPr/>
          </p:nvSpPr>
          <p:spPr bwMode="auto">
            <a:xfrm>
              <a:off x="2028" y="2512"/>
              <a:ext cx="13" cy="16"/>
            </a:xfrm>
            <a:custGeom>
              <a:avLst/>
              <a:gdLst>
                <a:gd name="T0" fmla="*/ 0 w 5"/>
                <a:gd name="T1" fmla="*/ 115 h 6"/>
                <a:gd name="T2" fmla="*/ 88 w 5"/>
                <a:gd name="T3" fmla="*/ 0 h 6"/>
                <a:gd name="T4" fmla="*/ 0 60000 65536"/>
                <a:gd name="T5" fmla="*/ 0 60000 65536"/>
              </a:gdLst>
              <a:ahLst/>
              <a:cxnLst>
                <a:cxn ang="T4">
                  <a:pos x="T0" y="T1"/>
                </a:cxn>
                <a:cxn ang="T5">
                  <a:pos x="T2" y="T3"/>
                </a:cxn>
              </a:cxnLst>
              <a:rect l="0" t="0" r="r" b="b"/>
              <a:pathLst>
                <a:path w="5" h="6">
                  <a:moveTo>
                    <a:pt x="0" y="6"/>
                  </a:moveTo>
                  <a:cubicBezTo>
                    <a:pt x="1" y="4"/>
                    <a:pt x="3" y="1"/>
                    <a:pt x="5"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 name="Freeform 431"/>
            <p:cNvSpPr>
              <a:spLocks/>
            </p:cNvSpPr>
            <p:nvPr/>
          </p:nvSpPr>
          <p:spPr bwMode="auto">
            <a:xfrm>
              <a:off x="1926" y="2619"/>
              <a:ext cx="25" cy="10"/>
            </a:xfrm>
            <a:custGeom>
              <a:avLst/>
              <a:gdLst>
                <a:gd name="T0" fmla="*/ 0 w 10"/>
                <a:gd name="T1" fmla="*/ 63 h 4"/>
                <a:gd name="T2" fmla="*/ 158 w 10"/>
                <a:gd name="T3" fmla="*/ 0 h 4"/>
                <a:gd name="T4" fmla="*/ 0 60000 65536"/>
                <a:gd name="T5" fmla="*/ 0 60000 65536"/>
              </a:gdLst>
              <a:ahLst/>
              <a:cxnLst>
                <a:cxn ang="T4">
                  <a:pos x="T0" y="T1"/>
                </a:cxn>
                <a:cxn ang="T5">
                  <a:pos x="T2" y="T3"/>
                </a:cxn>
              </a:cxnLst>
              <a:rect l="0" t="0" r="r" b="b"/>
              <a:pathLst>
                <a:path w="10" h="4">
                  <a:moveTo>
                    <a:pt x="0" y="4"/>
                  </a:moveTo>
                  <a:cubicBezTo>
                    <a:pt x="4" y="3"/>
                    <a:pt x="7" y="1"/>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4" name="Freeform 432"/>
            <p:cNvSpPr>
              <a:spLocks/>
            </p:cNvSpPr>
            <p:nvPr/>
          </p:nvSpPr>
          <p:spPr bwMode="auto">
            <a:xfrm>
              <a:off x="1946" y="2845"/>
              <a:ext cx="15" cy="8"/>
            </a:xfrm>
            <a:custGeom>
              <a:avLst/>
              <a:gdLst>
                <a:gd name="T0" fmla="*/ 0 w 6"/>
                <a:gd name="T1" fmla="*/ 56 h 3"/>
                <a:gd name="T2" fmla="*/ 95 w 6"/>
                <a:gd name="T3" fmla="*/ 0 h 3"/>
                <a:gd name="T4" fmla="*/ 0 60000 65536"/>
                <a:gd name="T5" fmla="*/ 0 60000 65536"/>
              </a:gdLst>
              <a:ahLst/>
              <a:cxnLst>
                <a:cxn ang="T4">
                  <a:pos x="T0" y="T1"/>
                </a:cxn>
                <a:cxn ang="T5">
                  <a:pos x="T2" y="T3"/>
                </a:cxn>
              </a:cxnLst>
              <a:rect l="0" t="0" r="r" b="b"/>
              <a:pathLst>
                <a:path w="6" h="3">
                  <a:moveTo>
                    <a:pt x="0" y="3"/>
                  </a:moveTo>
                  <a:cubicBezTo>
                    <a:pt x="1" y="1"/>
                    <a:pt x="4" y="0"/>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 name="Freeform 433"/>
            <p:cNvSpPr>
              <a:spLocks/>
            </p:cNvSpPr>
            <p:nvPr/>
          </p:nvSpPr>
          <p:spPr bwMode="auto">
            <a:xfrm>
              <a:off x="1996" y="2741"/>
              <a:ext cx="25" cy="22"/>
            </a:xfrm>
            <a:custGeom>
              <a:avLst/>
              <a:gdLst>
                <a:gd name="T0" fmla="*/ 0 w 10"/>
                <a:gd name="T1" fmla="*/ 0 h 8"/>
                <a:gd name="T2" fmla="*/ 158 w 10"/>
                <a:gd name="T3" fmla="*/ 168 h 8"/>
                <a:gd name="T4" fmla="*/ 0 60000 65536"/>
                <a:gd name="T5" fmla="*/ 0 60000 65536"/>
              </a:gdLst>
              <a:ahLst/>
              <a:cxnLst>
                <a:cxn ang="T4">
                  <a:pos x="T0" y="T1"/>
                </a:cxn>
                <a:cxn ang="T5">
                  <a:pos x="T2" y="T3"/>
                </a:cxn>
              </a:cxnLst>
              <a:rect l="0" t="0" r="r" b="b"/>
              <a:pathLst>
                <a:path w="10" h="8">
                  <a:moveTo>
                    <a:pt x="0" y="0"/>
                  </a:moveTo>
                  <a:cubicBezTo>
                    <a:pt x="3" y="3"/>
                    <a:pt x="5" y="7"/>
                    <a:pt x="10" y="8"/>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6" name="Freeform 434"/>
            <p:cNvSpPr>
              <a:spLocks/>
            </p:cNvSpPr>
            <p:nvPr/>
          </p:nvSpPr>
          <p:spPr bwMode="auto">
            <a:xfrm>
              <a:off x="2048" y="2851"/>
              <a:ext cx="28" cy="2"/>
            </a:xfrm>
            <a:custGeom>
              <a:avLst/>
              <a:gdLst>
                <a:gd name="T0" fmla="*/ 0 w 11"/>
                <a:gd name="T1" fmla="*/ 0 h 1"/>
                <a:gd name="T2" fmla="*/ 181 w 11"/>
                <a:gd name="T3" fmla="*/ 8 h 1"/>
                <a:gd name="T4" fmla="*/ 0 60000 65536"/>
                <a:gd name="T5" fmla="*/ 0 60000 65536"/>
              </a:gdLst>
              <a:ahLst/>
              <a:cxnLst>
                <a:cxn ang="T4">
                  <a:pos x="T0" y="T1"/>
                </a:cxn>
                <a:cxn ang="T5">
                  <a:pos x="T2" y="T3"/>
                </a:cxn>
              </a:cxnLst>
              <a:rect l="0" t="0" r="r" b="b"/>
              <a:pathLst>
                <a:path w="11" h="1">
                  <a:moveTo>
                    <a:pt x="0" y="0"/>
                  </a:moveTo>
                  <a:cubicBezTo>
                    <a:pt x="3" y="1"/>
                    <a:pt x="7" y="1"/>
                    <a:pt x="11" y="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7" name="Freeform 435"/>
            <p:cNvSpPr>
              <a:spLocks/>
            </p:cNvSpPr>
            <p:nvPr/>
          </p:nvSpPr>
          <p:spPr bwMode="auto">
            <a:xfrm>
              <a:off x="2671" y="2371"/>
              <a:ext cx="15" cy="8"/>
            </a:xfrm>
            <a:custGeom>
              <a:avLst/>
              <a:gdLst>
                <a:gd name="T0" fmla="*/ 0 w 6"/>
                <a:gd name="T1" fmla="*/ 56 h 3"/>
                <a:gd name="T2" fmla="*/ 95 w 6"/>
                <a:gd name="T3" fmla="*/ 0 h 3"/>
                <a:gd name="T4" fmla="*/ 0 60000 65536"/>
                <a:gd name="T5" fmla="*/ 0 60000 65536"/>
              </a:gdLst>
              <a:ahLst/>
              <a:cxnLst>
                <a:cxn ang="T4">
                  <a:pos x="T0" y="T1"/>
                </a:cxn>
                <a:cxn ang="T5">
                  <a:pos x="T2" y="T3"/>
                </a:cxn>
              </a:cxnLst>
              <a:rect l="0" t="0" r="r" b="b"/>
              <a:pathLst>
                <a:path w="6" h="3">
                  <a:moveTo>
                    <a:pt x="0" y="3"/>
                  </a:moveTo>
                  <a:cubicBezTo>
                    <a:pt x="2" y="3"/>
                    <a:pt x="5" y="2"/>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8" name="Freeform 436"/>
            <p:cNvSpPr>
              <a:spLocks/>
            </p:cNvSpPr>
            <p:nvPr/>
          </p:nvSpPr>
          <p:spPr bwMode="auto">
            <a:xfrm>
              <a:off x="2774" y="2483"/>
              <a:ext cx="25" cy="8"/>
            </a:xfrm>
            <a:custGeom>
              <a:avLst/>
              <a:gdLst>
                <a:gd name="T0" fmla="*/ 158 w 10"/>
                <a:gd name="T1" fmla="*/ 0 h 3"/>
                <a:gd name="T2" fmla="*/ 0 w 10"/>
                <a:gd name="T3" fmla="*/ 56 h 3"/>
                <a:gd name="T4" fmla="*/ 0 60000 65536"/>
                <a:gd name="T5" fmla="*/ 0 60000 65536"/>
              </a:gdLst>
              <a:ahLst/>
              <a:cxnLst>
                <a:cxn ang="T4">
                  <a:pos x="T0" y="T1"/>
                </a:cxn>
                <a:cxn ang="T5">
                  <a:pos x="T2" y="T3"/>
                </a:cxn>
              </a:cxnLst>
              <a:rect l="0" t="0" r="r" b="b"/>
              <a:pathLst>
                <a:path w="10" h="3">
                  <a:moveTo>
                    <a:pt x="10" y="0"/>
                  </a:moveTo>
                  <a:cubicBezTo>
                    <a:pt x="6" y="0"/>
                    <a:pt x="3" y="1"/>
                    <a:pt x="0" y="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9" name="Freeform 437"/>
            <p:cNvSpPr>
              <a:spLocks/>
            </p:cNvSpPr>
            <p:nvPr/>
          </p:nvSpPr>
          <p:spPr bwMode="auto">
            <a:xfrm>
              <a:off x="2344" y="2296"/>
              <a:ext cx="5" cy="27"/>
            </a:xfrm>
            <a:custGeom>
              <a:avLst/>
              <a:gdLst>
                <a:gd name="T0" fmla="*/ 33 w 2"/>
                <a:gd name="T1" fmla="*/ 0 h 10"/>
                <a:gd name="T2" fmla="*/ 20 w 2"/>
                <a:gd name="T3" fmla="*/ 197 h 10"/>
                <a:gd name="T4" fmla="*/ 0 60000 65536"/>
                <a:gd name="T5" fmla="*/ 0 60000 65536"/>
              </a:gdLst>
              <a:ahLst/>
              <a:cxnLst>
                <a:cxn ang="T4">
                  <a:pos x="T0" y="T1"/>
                </a:cxn>
                <a:cxn ang="T5">
                  <a:pos x="T2" y="T3"/>
                </a:cxn>
              </a:cxnLst>
              <a:rect l="0" t="0" r="r" b="b"/>
              <a:pathLst>
                <a:path w="2" h="10">
                  <a:moveTo>
                    <a:pt x="2" y="0"/>
                  </a:moveTo>
                  <a:cubicBezTo>
                    <a:pt x="0" y="3"/>
                    <a:pt x="0" y="7"/>
                    <a:pt x="1"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0" name="Freeform 438"/>
            <p:cNvSpPr>
              <a:spLocks/>
            </p:cNvSpPr>
            <p:nvPr/>
          </p:nvSpPr>
          <p:spPr bwMode="auto">
            <a:xfrm>
              <a:off x="2296" y="2581"/>
              <a:ext cx="30" cy="11"/>
            </a:xfrm>
            <a:custGeom>
              <a:avLst/>
              <a:gdLst>
                <a:gd name="T0" fmla="*/ 0 w 12"/>
                <a:gd name="T1" fmla="*/ 47 h 4"/>
                <a:gd name="T2" fmla="*/ 188 w 12"/>
                <a:gd name="T3" fmla="*/ 0 h 4"/>
                <a:gd name="T4" fmla="*/ 0 60000 65536"/>
                <a:gd name="T5" fmla="*/ 0 60000 65536"/>
              </a:gdLst>
              <a:ahLst/>
              <a:cxnLst>
                <a:cxn ang="T4">
                  <a:pos x="T0" y="T1"/>
                </a:cxn>
                <a:cxn ang="T5">
                  <a:pos x="T2" y="T3"/>
                </a:cxn>
              </a:cxnLst>
              <a:rect l="0" t="0" r="r" b="b"/>
              <a:pathLst>
                <a:path w="12" h="4">
                  <a:moveTo>
                    <a:pt x="0" y="2"/>
                  </a:moveTo>
                  <a:cubicBezTo>
                    <a:pt x="4" y="4"/>
                    <a:pt x="9" y="3"/>
                    <a:pt x="1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1" name="Freeform 439"/>
            <p:cNvSpPr>
              <a:spLocks/>
            </p:cNvSpPr>
            <p:nvPr/>
          </p:nvSpPr>
          <p:spPr bwMode="auto">
            <a:xfrm>
              <a:off x="2359" y="2485"/>
              <a:ext cx="17" cy="24"/>
            </a:xfrm>
            <a:custGeom>
              <a:avLst/>
              <a:gdLst>
                <a:gd name="T0" fmla="*/ 0 w 7"/>
                <a:gd name="T1" fmla="*/ 171 h 9"/>
                <a:gd name="T2" fmla="*/ 100 w 7"/>
                <a:gd name="T3" fmla="*/ 0 h 9"/>
                <a:gd name="T4" fmla="*/ 0 60000 65536"/>
                <a:gd name="T5" fmla="*/ 0 60000 65536"/>
              </a:gdLst>
              <a:ahLst/>
              <a:cxnLst>
                <a:cxn ang="T4">
                  <a:pos x="T0" y="T1"/>
                </a:cxn>
                <a:cxn ang="T5">
                  <a:pos x="T2" y="T3"/>
                </a:cxn>
              </a:cxnLst>
              <a:rect l="0" t="0" r="r" b="b"/>
              <a:pathLst>
                <a:path w="7" h="9">
                  <a:moveTo>
                    <a:pt x="0" y="9"/>
                  </a:moveTo>
                  <a:cubicBezTo>
                    <a:pt x="3" y="6"/>
                    <a:pt x="5" y="3"/>
                    <a:pt x="7"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2" name="Freeform 440"/>
            <p:cNvSpPr>
              <a:spLocks/>
            </p:cNvSpPr>
            <p:nvPr/>
          </p:nvSpPr>
          <p:spPr bwMode="auto">
            <a:xfrm>
              <a:off x="2176" y="2504"/>
              <a:ext cx="25" cy="3"/>
            </a:xfrm>
            <a:custGeom>
              <a:avLst/>
              <a:gdLst>
                <a:gd name="T0" fmla="*/ 158 w 10"/>
                <a:gd name="T1" fmla="*/ 27 h 1"/>
                <a:gd name="T2" fmla="*/ 0 w 10"/>
                <a:gd name="T3" fmla="*/ 0 h 1"/>
                <a:gd name="T4" fmla="*/ 0 60000 65536"/>
                <a:gd name="T5" fmla="*/ 0 60000 65536"/>
              </a:gdLst>
              <a:ahLst/>
              <a:cxnLst>
                <a:cxn ang="T4">
                  <a:pos x="T0" y="T1"/>
                </a:cxn>
                <a:cxn ang="T5">
                  <a:pos x="T2" y="T3"/>
                </a:cxn>
              </a:cxnLst>
              <a:rect l="0" t="0" r="r" b="b"/>
              <a:pathLst>
                <a:path w="10" h="1">
                  <a:moveTo>
                    <a:pt x="10" y="1"/>
                  </a:moveTo>
                  <a:cubicBezTo>
                    <a:pt x="6" y="1"/>
                    <a:pt x="2" y="1"/>
                    <a:pt x="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3" name="Freeform 441"/>
            <p:cNvSpPr>
              <a:spLocks/>
            </p:cNvSpPr>
            <p:nvPr/>
          </p:nvSpPr>
          <p:spPr bwMode="auto">
            <a:xfrm>
              <a:off x="2474" y="1941"/>
              <a:ext cx="27" cy="11"/>
            </a:xfrm>
            <a:custGeom>
              <a:avLst/>
              <a:gdLst>
                <a:gd name="T0" fmla="*/ 0 w 11"/>
                <a:gd name="T1" fmla="*/ 0 h 4"/>
                <a:gd name="T2" fmla="*/ 162 w 11"/>
                <a:gd name="T3" fmla="*/ 83 h 4"/>
                <a:gd name="T4" fmla="*/ 0 60000 65536"/>
                <a:gd name="T5" fmla="*/ 0 60000 65536"/>
              </a:gdLst>
              <a:ahLst/>
              <a:cxnLst>
                <a:cxn ang="T4">
                  <a:pos x="T0" y="T1"/>
                </a:cxn>
                <a:cxn ang="T5">
                  <a:pos x="T2" y="T3"/>
                </a:cxn>
              </a:cxnLst>
              <a:rect l="0" t="0" r="r" b="b"/>
              <a:pathLst>
                <a:path w="11" h="4">
                  <a:moveTo>
                    <a:pt x="0" y="0"/>
                  </a:moveTo>
                  <a:cubicBezTo>
                    <a:pt x="4" y="0"/>
                    <a:pt x="7" y="2"/>
                    <a:pt x="11" y="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 name="Freeform 442"/>
            <p:cNvSpPr>
              <a:spLocks/>
            </p:cNvSpPr>
            <p:nvPr/>
          </p:nvSpPr>
          <p:spPr bwMode="auto">
            <a:xfrm>
              <a:off x="3044" y="1931"/>
              <a:ext cx="22" cy="5"/>
            </a:xfrm>
            <a:custGeom>
              <a:avLst/>
              <a:gdLst>
                <a:gd name="T0" fmla="*/ 0 w 9"/>
                <a:gd name="T1" fmla="*/ 0 h 2"/>
                <a:gd name="T2" fmla="*/ 132 w 9"/>
                <a:gd name="T3" fmla="*/ 33 h 2"/>
                <a:gd name="T4" fmla="*/ 0 60000 65536"/>
                <a:gd name="T5" fmla="*/ 0 60000 65536"/>
              </a:gdLst>
              <a:ahLst/>
              <a:cxnLst>
                <a:cxn ang="T4">
                  <a:pos x="T0" y="T1"/>
                </a:cxn>
                <a:cxn ang="T5">
                  <a:pos x="T2" y="T3"/>
                </a:cxn>
              </a:cxnLst>
              <a:rect l="0" t="0" r="r" b="b"/>
              <a:pathLst>
                <a:path w="9" h="2">
                  <a:moveTo>
                    <a:pt x="0" y="0"/>
                  </a:moveTo>
                  <a:cubicBezTo>
                    <a:pt x="3" y="2"/>
                    <a:pt x="5" y="2"/>
                    <a:pt x="9" y="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5" name="Freeform 443"/>
            <p:cNvSpPr>
              <a:spLocks/>
            </p:cNvSpPr>
            <p:nvPr/>
          </p:nvSpPr>
          <p:spPr bwMode="auto">
            <a:xfrm>
              <a:off x="3249" y="1901"/>
              <a:ext cx="35" cy="8"/>
            </a:xfrm>
            <a:custGeom>
              <a:avLst/>
              <a:gdLst>
                <a:gd name="T0" fmla="*/ 0 w 14"/>
                <a:gd name="T1" fmla="*/ 56 h 3"/>
                <a:gd name="T2" fmla="*/ 220 w 14"/>
                <a:gd name="T3" fmla="*/ 35 h 3"/>
                <a:gd name="T4" fmla="*/ 0 60000 65536"/>
                <a:gd name="T5" fmla="*/ 0 60000 65536"/>
              </a:gdLst>
              <a:ahLst/>
              <a:cxnLst>
                <a:cxn ang="T4">
                  <a:pos x="T0" y="T1"/>
                </a:cxn>
                <a:cxn ang="T5">
                  <a:pos x="T2" y="T3"/>
                </a:cxn>
              </a:cxnLst>
              <a:rect l="0" t="0" r="r" b="b"/>
              <a:pathLst>
                <a:path w="14" h="3">
                  <a:moveTo>
                    <a:pt x="0" y="3"/>
                  </a:moveTo>
                  <a:cubicBezTo>
                    <a:pt x="5" y="0"/>
                    <a:pt x="9" y="2"/>
                    <a:pt x="14" y="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6" name="Freeform 444"/>
            <p:cNvSpPr>
              <a:spLocks/>
            </p:cNvSpPr>
            <p:nvPr/>
          </p:nvSpPr>
          <p:spPr bwMode="auto">
            <a:xfrm>
              <a:off x="3311" y="1795"/>
              <a:ext cx="25" cy="8"/>
            </a:xfrm>
            <a:custGeom>
              <a:avLst/>
              <a:gdLst>
                <a:gd name="T0" fmla="*/ 0 w 10"/>
                <a:gd name="T1" fmla="*/ 56 h 3"/>
                <a:gd name="T2" fmla="*/ 158 w 10"/>
                <a:gd name="T3" fmla="*/ 0 h 3"/>
                <a:gd name="T4" fmla="*/ 0 60000 65536"/>
                <a:gd name="T5" fmla="*/ 0 60000 65536"/>
              </a:gdLst>
              <a:ahLst/>
              <a:cxnLst>
                <a:cxn ang="T4">
                  <a:pos x="T0" y="T1"/>
                </a:cxn>
                <a:cxn ang="T5">
                  <a:pos x="T2" y="T3"/>
                </a:cxn>
              </a:cxnLst>
              <a:rect l="0" t="0" r="r" b="b"/>
              <a:pathLst>
                <a:path w="10" h="3">
                  <a:moveTo>
                    <a:pt x="0" y="3"/>
                  </a:moveTo>
                  <a:cubicBezTo>
                    <a:pt x="4" y="3"/>
                    <a:pt x="7" y="2"/>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7" name="Freeform 445"/>
            <p:cNvSpPr>
              <a:spLocks/>
            </p:cNvSpPr>
            <p:nvPr/>
          </p:nvSpPr>
          <p:spPr bwMode="auto">
            <a:xfrm>
              <a:off x="3299" y="1728"/>
              <a:ext cx="42" cy="32"/>
            </a:xfrm>
            <a:custGeom>
              <a:avLst/>
              <a:gdLst>
                <a:gd name="T0" fmla="*/ 257 w 17"/>
                <a:gd name="T1" fmla="*/ 115 h 12"/>
                <a:gd name="T2" fmla="*/ 62 w 17"/>
                <a:gd name="T3" fmla="*/ 56 h 12"/>
                <a:gd name="T4" fmla="*/ 183 w 17"/>
                <a:gd name="T5" fmla="*/ 227 h 12"/>
                <a:gd name="T6" fmla="*/ 0 60000 65536"/>
                <a:gd name="T7" fmla="*/ 0 60000 65536"/>
                <a:gd name="T8" fmla="*/ 0 60000 65536"/>
              </a:gdLst>
              <a:ahLst/>
              <a:cxnLst>
                <a:cxn ang="T6">
                  <a:pos x="T0" y="T1"/>
                </a:cxn>
                <a:cxn ang="T7">
                  <a:pos x="T2" y="T3"/>
                </a:cxn>
                <a:cxn ang="T8">
                  <a:pos x="T4" y="T5"/>
                </a:cxn>
              </a:cxnLst>
              <a:rect l="0" t="0" r="r" b="b"/>
              <a:pathLst>
                <a:path w="17" h="12">
                  <a:moveTo>
                    <a:pt x="17" y="6"/>
                  </a:moveTo>
                  <a:cubicBezTo>
                    <a:pt x="15" y="5"/>
                    <a:pt x="7" y="0"/>
                    <a:pt x="4" y="3"/>
                  </a:cubicBezTo>
                  <a:cubicBezTo>
                    <a:pt x="0" y="7"/>
                    <a:pt x="9" y="12"/>
                    <a:pt x="12"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8" name="Freeform 446"/>
            <p:cNvSpPr>
              <a:spLocks/>
            </p:cNvSpPr>
            <p:nvPr/>
          </p:nvSpPr>
          <p:spPr bwMode="auto">
            <a:xfrm>
              <a:off x="3421" y="1696"/>
              <a:ext cx="38" cy="11"/>
            </a:xfrm>
            <a:custGeom>
              <a:avLst/>
              <a:gdLst>
                <a:gd name="T0" fmla="*/ 0 w 15"/>
                <a:gd name="T1" fmla="*/ 0 h 4"/>
                <a:gd name="T2" fmla="*/ 243 w 15"/>
                <a:gd name="T3" fmla="*/ 83 h 4"/>
                <a:gd name="T4" fmla="*/ 0 60000 65536"/>
                <a:gd name="T5" fmla="*/ 0 60000 65536"/>
              </a:gdLst>
              <a:ahLst/>
              <a:cxnLst>
                <a:cxn ang="T4">
                  <a:pos x="T0" y="T1"/>
                </a:cxn>
                <a:cxn ang="T5">
                  <a:pos x="T2" y="T3"/>
                </a:cxn>
              </a:cxnLst>
              <a:rect l="0" t="0" r="r" b="b"/>
              <a:pathLst>
                <a:path w="15" h="4">
                  <a:moveTo>
                    <a:pt x="0" y="0"/>
                  </a:moveTo>
                  <a:cubicBezTo>
                    <a:pt x="5" y="1"/>
                    <a:pt x="10" y="2"/>
                    <a:pt x="15" y="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9" name="Freeform 447"/>
            <p:cNvSpPr>
              <a:spLocks/>
            </p:cNvSpPr>
            <p:nvPr/>
          </p:nvSpPr>
          <p:spPr bwMode="auto">
            <a:xfrm>
              <a:off x="3546" y="1771"/>
              <a:ext cx="20" cy="24"/>
            </a:xfrm>
            <a:custGeom>
              <a:avLst/>
              <a:gdLst>
                <a:gd name="T0" fmla="*/ 0 w 8"/>
                <a:gd name="T1" fmla="*/ 0 h 9"/>
                <a:gd name="T2" fmla="*/ 125 w 8"/>
                <a:gd name="T3" fmla="*/ 171 h 9"/>
                <a:gd name="T4" fmla="*/ 0 60000 65536"/>
                <a:gd name="T5" fmla="*/ 0 60000 65536"/>
              </a:gdLst>
              <a:ahLst/>
              <a:cxnLst>
                <a:cxn ang="T4">
                  <a:pos x="T0" y="T1"/>
                </a:cxn>
                <a:cxn ang="T5">
                  <a:pos x="T2" y="T3"/>
                </a:cxn>
              </a:cxnLst>
              <a:rect l="0" t="0" r="r" b="b"/>
              <a:pathLst>
                <a:path w="8" h="9">
                  <a:moveTo>
                    <a:pt x="0" y="0"/>
                  </a:moveTo>
                  <a:cubicBezTo>
                    <a:pt x="1" y="4"/>
                    <a:pt x="5" y="6"/>
                    <a:pt x="8"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0" name="Freeform 448"/>
            <p:cNvSpPr>
              <a:spLocks/>
            </p:cNvSpPr>
            <p:nvPr/>
          </p:nvSpPr>
          <p:spPr bwMode="auto">
            <a:xfrm>
              <a:off x="3566" y="1731"/>
              <a:ext cx="18" cy="18"/>
            </a:xfrm>
            <a:custGeom>
              <a:avLst/>
              <a:gdLst>
                <a:gd name="T0" fmla="*/ 118 w 7"/>
                <a:gd name="T1" fmla="*/ 118 h 7"/>
                <a:gd name="T2" fmla="*/ 0 w 7"/>
                <a:gd name="T3" fmla="*/ 0 h 7"/>
                <a:gd name="T4" fmla="*/ 0 60000 65536"/>
                <a:gd name="T5" fmla="*/ 0 60000 65536"/>
              </a:gdLst>
              <a:ahLst/>
              <a:cxnLst>
                <a:cxn ang="T4">
                  <a:pos x="T0" y="T1"/>
                </a:cxn>
                <a:cxn ang="T5">
                  <a:pos x="T2" y="T3"/>
                </a:cxn>
              </a:cxnLst>
              <a:rect l="0" t="0" r="r" b="b"/>
              <a:pathLst>
                <a:path w="7" h="7">
                  <a:moveTo>
                    <a:pt x="7" y="7"/>
                  </a:moveTo>
                  <a:cubicBezTo>
                    <a:pt x="5" y="4"/>
                    <a:pt x="3" y="2"/>
                    <a:pt x="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1" name="Freeform 449"/>
            <p:cNvSpPr>
              <a:spLocks/>
            </p:cNvSpPr>
            <p:nvPr/>
          </p:nvSpPr>
          <p:spPr bwMode="auto">
            <a:xfrm>
              <a:off x="3576" y="1917"/>
              <a:ext cx="40" cy="27"/>
            </a:xfrm>
            <a:custGeom>
              <a:avLst/>
              <a:gdLst>
                <a:gd name="T0" fmla="*/ 33 w 16"/>
                <a:gd name="T1" fmla="*/ 0 h 10"/>
                <a:gd name="T2" fmla="*/ 0 w 16"/>
                <a:gd name="T3" fmla="*/ 138 h 10"/>
                <a:gd name="T4" fmla="*/ 0 60000 65536"/>
                <a:gd name="T5" fmla="*/ 0 60000 65536"/>
              </a:gdLst>
              <a:ahLst/>
              <a:cxnLst>
                <a:cxn ang="T4">
                  <a:pos x="T0" y="T1"/>
                </a:cxn>
                <a:cxn ang="T5">
                  <a:pos x="T2" y="T3"/>
                </a:cxn>
              </a:cxnLst>
              <a:rect l="0" t="0" r="r" b="b"/>
              <a:pathLst>
                <a:path w="16" h="10">
                  <a:moveTo>
                    <a:pt x="2" y="0"/>
                  </a:moveTo>
                  <a:cubicBezTo>
                    <a:pt x="16" y="2"/>
                    <a:pt x="13" y="10"/>
                    <a:pt x="0" y="7"/>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 name="Freeform 450"/>
            <p:cNvSpPr>
              <a:spLocks/>
            </p:cNvSpPr>
            <p:nvPr/>
          </p:nvSpPr>
          <p:spPr bwMode="auto">
            <a:xfrm>
              <a:off x="3566" y="1973"/>
              <a:ext cx="10" cy="19"/>
            </a:xfrm>
            <a:custGeom>
              <a:avLst/>
              <a:gdLst>
                <a:gd name="T0" fmla="*/ 0 w 4"/>
                <a:gd name="T1" fmla="*/ 0 h 7"/>
                <a:gd name="T2" fmla="*/ 63 w 4"/>
                <a:gd name="T3" fmla="*/ 141 h 7"/>
                <a:gd name="T4" fmla="*/ 0 60000 65536"/>
                <a:gd name="T5" fmla="*/ 0 60000 65536"/>
              </a:gdLst>
              <a:ahLst/>
              <a:cxnLst>
                <a:cxn ang="T4">
                  <a:pos x="T0" y="T1"/>
                </a:cxn>
                <a:cxn ang="T5">
                  <a:pos x="T2" y="T3"/>
                </a:cxn>
              </a:cxnLst>
              <a:rect l="0" t="0" r="r" b="b"/>
              <a:pathLst>
                <a:path w="4" h="7">
                  <a:moveTo>
                    <a:pt x="0" y="0"/>
                  </a:moveTo>
                  <a:cubicBezTo>
                    <a:pt x="0" y="3"/>
                    <a:pt x="1" y="6"/>
                    <a:pt x="4" y="7"/>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3" name="Freeform 451"/>
            <p:cNvSpPr>
              <a:spLocks/>
            </p:cNvSpPr>
            <p:nvPr/>
          </p:nvSpPr>
          <p:spPr bwMode="auto">
            <a:xfrm>
              <a:off x="3601" y="1955"/>
              <a:ext cx="8" cy="29"/>
            </a:xfrm>
            <a:custGeom>
              <a:avLst/>
              <a:gdLst>
                <a:gd name="T0" fmla="*/ 56 w 3"/>
                <a:gd name="T1" fmla="*/ 0 h 11"/>
                <a:gd name="T2" fmla="*/ 21 w 3"/>
                <a:gd name="T3" fmla="*/ 200 h 11"/>
                <a:gd name="T4" fmla="*/ 0 60000 65536"/>
                <a:gd name="T5" fmla="*/ 0 60000 65536"/>
              </a:gdLst>
              <a:ahLst/>
              <a:cxnLst>
                <a:cxn ang="T4">
                  <a:pos x="T0" y="T1"/>
                </a:cxn>
                <a:cxn ang="T5">
                  <a:pos x="T2" y="T3"/>
                </a:cxn>
              </a:cxnLst>
              <a:rect l="0" t="0" r="r" b="b"/>
              <a:pathLst>
                <a:path w="3" h="11">
                  <a:moveTo>
                    <a:pt x="3" y="0"/>
                  </a:moveTo>
                  <a:cubicBezTo>
                    <a:pt x="2" y="3"/>
                    <a:pt x="0" y="7"/>
                    <a:pt x="1"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 name="Freeform 452"/>
            <p:cNvSpPr>
              <a:spLocks/>
            </p:cNvSpPr>
            <p:nvPr/>
          </p:nvSpPr>
          <p:spPr bwMode="auto">
            <a:xfrm>
              <a:off x="3409" y="1941"/>
              <a:ext cx="15" cy="1"/>
            </a:xfrm>
            <a:custGeom>
              <a:avLst/>
              <a:gdLst>
                <a:gd name="T0" fmla="*/ 0 w 6"/>
                <a:gd name="T1" fmla="*/ 0 h 1"/>
                <a:gd name="T2" fmla="*/ 95 w 6"/>
                <a:gd name="T3" fmla="*/ 0 h 1"/>
                <a:gd name="T4" fmla="*/ 0 60000 65536"/>
                <a:gd name="T5" fmla="*/ 0 60000 65536"/>
              </a:gdLst>
              <a:ahLst/>
              <a:cxnLst>
                <a:cxn ang="T4">
                  <a:pos x="T0" y="T1"/>
                </a:cxn>
                <a:cxn ang="T5">
                  <a:pos x="T2" y="T3"/>
                </a:cxn>
              </a:cxnLst>
              <a:rect l="0" t="0" r="r" b="b"/>
              <a:pathLst>
                <a:path w="6" h="1">
                  <a:moveTo>
                    <a:pt x="0" y="0"/>
                  </a:moveTo>
                  <a:cubicBezTo>
                    <a:pt x="2" y="0"/>
                    <a:pt x="4" y="0"/>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5" name="Freeform 453"/>
            <p:cNvSpPr>
              <a:spLocks/>
            </p:cNvSpPr>
            <p:nvPr/>
          </p:nvSpPr>
          <p:spPr bwMode="auto">
            <a:xfrm>
              <a:off x="3404" y="1883"/>
              <a:ext cx="30" cy="16"/>
            </a:xfrm>
            <a:custGeom>
              <a:avLst/>
              <a:gdLst>
                <a:gd name="T0" fmla="*/ 188 w 12"/>
                <a:gd name="T1" fmla="*/ 115 h 6"/>
                <a:gd name="T2" fmla="*/ 0 w 12"/>
                <a:gd name="T3" fmla="*/ 0 h 6"/>
                <a:gd name="T4" fmla="*/ 0 60000 65536"/>
                <a:gd name="T5" fmla="*/ 0 60000 65536"/>
              </a:gdLst>
              <a:ahLst/>
              <a:cxnLst>
                <a:cxn ang="T4">
                  <a:pos x="T0" y="T1"/>
                </a:cxn>
                <a:cxn ang="T5">
                  <a:pos x="T2" y="T3"/>
                </a:cxn>
              </a:cxnLst>
              <a:rect l="0" t="0" r="r" b="b"/>
              <a:pathLst>
                <a:path w="12" h="6">
                  <a:moveTo>
                    <a:pt x="12" y="6"/>
                  </a:moveTo>
                  <a:cubicBezTo>
                    <a:pt x="8" y="4"/>
                    <a:pt x="4" y="2"/>
                    <a:pt x="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6" name="Freeform 454"/>
            <p:cNvSpPr>
              <a:spLocks/>
            </p:cNvSpPr>
            <p:nvPr/>
          </p:nvSpPr>
          <p:spPr bwMode="auto">
            <a:xfrm>
              <a:off x="3256" y="1944"/>
              <a:ext cx="15" cy="11"/>
            </a:xfrm>
            <a:custGeom>
              <a:avLst/>
              <a:gdLst>
                <a:gd name="T0" fmla="*/ 0 w 6"/>
                <a:gd name="T1" fmla="*/ 83 h 4"/>
                <a:gd name="T2" fmla="*/ 95 w 6"/>
                <a:gd name="T3" fmla="*/ 0 h 4"/>
                <a:gd name="T4" fmla="*/ 0 60000 65536"/>
                <a:gd name="T5" fmla="*/ 0 60000 65536"/>
              </a:gdLst>
              <a:ahLst/>
              <a:cxnLst>
                <a:cxn ang="T4">
                  <a:pos x="T0" y="T1"/>
                </a:cxn>
                <a:cxn ang="T5">
                  <a:pos x="T2" y="T3"/>
                </a:cxn>
              </a:cxnLst>
              <a:rect l="0" t="0" r="r" b="b"/>
              <a:pathLst>
                <a:path w="6" h="4">
                  <a:moveTo>
                    <a:pt x="0" y="4"/>
                  </a:moveTo>
                  <a:cubicBezTo>
                    <a:pt x="2" y="3"/>
                    <a:pt x="4" y="1"/>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 name="Freeform 455"/>
            <p:cNvSpPr>
              <a:spLocks/>
            </p:cNvSpPr>
            <p:nvPr/>
          </p:nvSpPr>
          <p:spPr bwMode="auto">
            <a:xfrm>
              <a:off x="3106" y="1845"/>
              <a:ext cx="15" cy="14"/>
            </a:xfrm>
            <a:custGeom>
              <a:avLst/>
              <a:gdLst>
                <a:gd name="T0" fmla="*/ 0 w 6"/>
                <a:gd name="T1" fmla="*/ 109 h 5"/>
                <a:gd name="T2" fmla="*/ 95 w 6"/>
                <a:gd name="T3" fmla="*/ 0 h 5"/>
                <a:gd name="T4" fmla="*/ 0 60000 65536"/>
                <a:gd name="T5" fmla="*/ 0 60000 65536"/>
              </a:gdLst>
              <a:ahLst/>
              <a:cxnLst>
                <a:cxn ang="T4">
                  <a:pos x="T0" y="T1"/>
                </a:cxn>
                <a:cxn ang="T5">
                  <a:pos x="T2" y="T3"/>
                </a:cxn>
              </a:cxnLst>
              <a:rect l="0" t="0" r="r" b="b"/>
              <a:pathLst>
                <a:path w="6" h="5">
                  <a:moveTo>
                    <a:pt x="0" y="5"/>
                  </a:moveTo>
                  <a:cubicBezTo>
                    <a:pt x="1" y="3"/>
                    <a:pt x="3" y="1"/>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8" name="Freeform 456"/>
            <p:cNvSpPr>
              <a:spLocks/>
            </p:cNvSpPr>
            <p:nvPr/>
          </p:nvSpPr>
          <p:spPr bwMode="auto">
            <a:xfrm>
              <a:off x="3121" y="2037"/>
              <a:ext cx="13" cy="30"/>
            </a:xfrm>
            <a:custGeom>
              <a:avLst/>
              <a:gdLst>
                <a:gd name="T0" fmla="*/ 0 w 5"/>
                <a:gd name="T1" fmla="*/ 224 h 11"/>
                <a:gd name="T2" fmla="*/ 88 w 5"/>
                <a:gd name="T3" fmla="*/ 0 h 11"/>
                <a:gd name="T4" fmla="*/ 0 60000 65536"/>
                <a:gd name="T5" fmla="*/ 0 60000 65536"/>
              </a:gdLst>
              <a:ahLst/>
              <a:cxnLst>
                <a:cxn ang="T4">
                  <a:pos x="T0" y="T1"/>
                </a:cxn>
                <a:cxn ang="T5">
                  <a:pos x="T2" y="T3"/>
                </a:cxn>
              </a:cxnLst>
              <a:rect l="0" t="0" r="r" b="b"/>
              <a:pathLst>
                <a:path w="5" h="11">
                  <a:moveTo>
                    <a:pt x="0" y="11"/>
                  </a:moveTo>
                  <a:cubicBezTo>
                    <a:pt x="2" y="7"/>
                    <a:pt x="3" y="4"/>
                    <a:pt x="5"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9" name="Freeform 457"/>
            <p:cNvSpPr>
              <a:spLocks/>
            </p:cNvSpPr>
            <p:nvPr/>
          </p:nvSpPr>
          <p:spPr bwMode="auto">
            <a:xfrm>
              <a:off x="3056" y="2115"/>
              <a:ext cx="28" cy="10"/>
            </a:xfrm>
            <a:custGeom>
              <a:avLst/>
              <a:gdLst>
                <a:gd name="T0" fmla="*/ 0 w 11"/>
                <a:gd name="T1" fmla="*/ 50 h 4"/>
                <a:gd name="T2" fmla="*/ 181 w 11"/>
                <a:gd name="T3" fmla="*/ 0 h 4"/>
                <a:gd name="T4" fmla="*/ 0 60000 65536"/>
                <a:gd name="T5" fmla="*/ 0 60000 65536"/>
              </a:gdLst>
              <a:ahLst/>
              <a:cxnLst>
                <a:cxn ang="T4">
                  <a:pos x="T0" y="T1"/>
                </a:cxn>
                <a:cxn ang="T5">
                  <a:pos x="T2" y="T3"/>
                </a:cxn>
              </a:cxnLst>
              <a:rect l="0" t="0" r="r" b="b"/>
              <a:pathLst>
                <a:path w="11" h="4">
                  <a:moveTo>
                    <a:pt x="0" y="3"/>
                  </a:moveTo>
                  <a:cubicBezTo>
                    <a:pt x="4" y="4"/>
                    <a:pt x="8" y="2"/>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0" name="Freeform 458"/>
            <p:cNvSpPr>
              <a:spLocks/>
            </p:cNvSpPr>
            <p:nvPr/>
          </p:nvSpPr>
          <p:spPr bwMode="auto">
            <a:xfrm>
              <a:off x="3071" y="2272"/>
              <a:ext cx="5" cy="13"/>
            </a:xfrm>
            <a:custGeom>
              <a:avLst/>
              <a:gdLst>
                <a:gd name="T0" fmla="*/ 0 w 2"/>
                <a:gd name="T1" fmla="*/ 88 h 5"/>
                <a:gd name="T2" fmla="*/ 33 w 2"/>
                <a:gd name="T3" fmla="*/ 0 h 5"/>
                <a:gd name="T4" fmla="*/ 0 60000 65536"/>
                <a:gd name="T5" fmla="*/ 0 60000 65536"/>
              </a:gdLst>
              <a:ahLst/>
              <a:cxnLst>
                <a:cxn ang="T4">
                  <a:pos x="T0" y="T1"/>
                </a:cxn>
                <a:cxn ang="T5">
                  <a:pos x="T2" y="T3"/>
                </a:cxn>
              </a:cxnLst>
              <a:rect l="0" t="0" r="r" b="b"/>
              <a:pathLst>
                <a:path w="2" h="5">
                  <a:moveTo>
                    <a:pt x="0" y="5"/>
                  </a:moveTo>
                  <a:cubicBezTo>
                    <a:pt x="1" y="3"/>
                    <a:pt x="1" y="2"/>
                    <a:pt x="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1" name="Freeform 459"/>
            <p:cNvSpPr>
              <a:spLocks/>
            </p:cNvSpPr>
            <p:nvPr/>
          </p:nvSpPr>
          <p:spPr bwMode="auto">
            <a:xfrm>
              <a:off x="3229" y="2296"/>
              <a:ext cx="2" cy="43"/>
            </a:xfrm>
            <a:custGeom>
              <a:avLst/>
              <a:gdLst>
                <a:gd name="T0" fmla="*/ 8 w 1"/>
                <a:gd name="T1" fmla="*/ 0 h 16"/>
                <a:gd name="T2" fmla="*/ 8 w 1"/>
                <a:gd name="T3" fmla="*/ 312 h 16"/>
                <a:gd name="T4" fmla="*/ 0 60000 65536"/>
                <a:gd name="T5" fmla="*/ 0 60000 65536"/>
              </a:gdLst>
              <a:ahLst/>
              <a:cxnLst>
                <a:cxn ang="T4">
                  <a:pos x="T0" y="T1"/>
                </a:cxn>
                <a:cxn ang="T5">
                  <a:pos x="T2" y="T3"/>
                </a:cxn>
              </a:cxnLst>
              <a:rect l="0" t="0" r="r" b="b"/>
              <a:pathLst>
                <a:path w="1" h="16">
                  <a:moveTo>
                    <a:pt x="1" y="0"/>
                  </a:moveTo>
                  <a:cubicBezTo>
                    <a:pt x="1" y="5"/>
                    <a:pt x="0" y="11"/>
                    <a:pt x="1" y="16"/>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2" name="Freeform 460"/>
            <p:cNvSpPr>
              <a:spLocks/>
            </p:cNvSpPr>
            <p:nvPr/>
          </p:nvSpPr>
          <p:spPr bwMode="auto">
            <a:xfrm>
              <a:off x="3414" y="2344"/>
              <a:ext cx="25" cy="16"/>
            </a:xfrm>
            <a:custGeom>
              <a:avLst/>
              <a:gdLst>
                <a:gd name="T0" fmla="*/ 0 w 10"/>
                <a:gd name="T1" fmla="*/ 115 h 6"/>
                <a:gd name="T2" fmla="*/ 158 w 10"/>
                <a:gd name="T3" fmla="*/ 0 h 6"/>
                <a:gd name="T4" fmla="*/ 0 60000 65536"/>
                <a:gd name="T5" fmla="*/ 0 60000 65536"/>
              </a:gdLst>
              <a:ahLst/>
              <a:cxnLst>
                <a:cxn ang="T4">
                  <a:pos x="T0" y="T1"/>
                </a:cxn>
                <a:cxn ang="T5">
                  <a:pos x="T2" y="T3"/>
                </a:cxn>
              </a:cxnLst>
              <a:rect l="0" t="0" r="r" b="b"/>
              <a:pathLst>
                <a:path w="10" h="6">
                  <a:moveTo>
                    <a:pt x="0" y="6"/>
                  </a:moveTo>
                  <a:cubicBezTo>
                    <a:pt x="3" y="4"/>
                    <a:pt x="7" y="2"/>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 name="Freeform 461"/>
            <p:cNvSpPr>
              <a:spLocks/>
            </p:cNvSpPr>
            <p:nvPr/>
          </p:nvSpPr>
          <p:spPr bwMode="auto">
            <a:xfrm>
              <a:off x="3616" y="2227"/>
              <a:ext cx="5" cy="29"/>
            </a:xfrm>
            <a:custGeom>
              <a:avLst/>
              <a:gdLst>
                <a:gd name="T0" fmla="*/ 33 w 2"/>
                <a:gd name="T1" fmla="*/ 0 h 11"/>
                <a:gd name="T2" fmla="*/ 0 w 2"/>
                <a:gd name="T3" fmla="*/ 200 h 11"/>
                <a:gd name="T4" fmla="*/ 0 60000 65536"/>
                <a:gd name="T5" fmla="*/ 0 60000 65536"/>
              </a:gdLst>
              <a:ahLst/>
              <a:cxnLst>
                <a:cxn ang="T4">
                  <a:pos x="T0" y="T1"/>
                </a:cxn>
                <a:cxn ang="T5">
                  <a:pos x="T2" y="T3"/>
                </a:cxn>
              </a:cxnLst>
              <a:rect l="0" t="0" r="r" b="b"/>
              <a:pathLst>
                <a:path w="2" h="11">
                  <a:moveTo>
                    <a:pt x="2" y="0"/>
                  </a:moveTo>
                  <a:cubicBezTo>
                    <a:pt x="0" y="3"/>
                    <a:pt x="0" y="7"/>
                    <a:pt x="0"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 name="Freeform 462"/>
            <p:cNvSpPr>
              <a:spLocks/>
            </p:cNvSpPr>
            <p:nvPr/>
          </p:nvSpPr>
          <p:spPr bwMode="auto">
            <a:xfrm>
              <a:off x="3644" y="2229"/>
              <a:ext cx="22" cy="27"/>
            </a:xfrm>
            <a:custGeom>
              <a:avLst/>
              <a:gdLst>
                <a:gd name="T0" fmla="*/ 132 w 9"/>
                <a:gd name="T1" fmla="*/ 0 h 10"/>
                <a:gd name="T2" fmla="*/ 0 w 9"/>
                <a:gd name="T3" fmla="*/ 197 h 10"/>
                <a:gd name="T4" fmla="*/ 0 60000 65536"/>
                <a:gd name="T5" fmla="*/ 0 60000 65536"/>
              </a:gdLst>
              <a:ahLst/>
              <a:cxnLst>
                <a:cxn ang="T4">
                  <a:pos x="T0" y="T1"/>
                </a:cxn>
                <a:cxn ang="T5">
                  <a:pos x="T2" y="T3"/>
                </a:cxn>
              </a:cxnLst>
              <a:rect l="0" t="0" r="r" b="b"/>
              <a:pathLst>
                <a:path w="9" h="10">
                  <a:moveTo>
                    <a:pt x="9" y="0"/>
                  </a:moveTo>
                  <a:cubicBezTo>
                    <a:pt x="4" y="1"/>
                    <a:pt x="1" y="5"/>
                    <a:pt x="0"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 name="Freeform 463"/>
            <p:cNvSpPr>
              <a:spLocks/>
            </p:cNvSpPr>
            <p:nvPr/>
          </p:nvSpPr>
          <p:spPr bwMode="auto">
            <a:xfrm>
              <a:off x="3576" y="2336"/>
              <a:ext cx="20" cy="32"/>
            </a:xfrm>
            <a:custGeom>
              <a:avLst/>
              <a:gdLst>
                <a:gd name="T0" fmla="*/ 0 w 8"/>
                <a:gd name="T1" fmla="*/ 227 h 12"/>
                <a:gd name="T2" fmla="*/ 125 w 8"/>
                <a:gd name="T3" fmla="*/ 0 h 12"/>
                <a:gd name="T4" fmla="*/ 0 60000 65536"/>
                <a:gd name="T5" fmla="*/ 0 60000 65536"/>
              </a:gdLst>
              <a:ahLst/>
              <a:cxnLst>
                <a:cxn ang="T4">
                  <a:pos x="T0" y="T1"/>
                </a:cxn>
                <a:cxn ang="T5">
                  <a:pos x="T2" y="T3"/>
                </a:cxn>
              </a:cxnLst>
              <a:rect l="0" t="0" r="r" b="b"/>
              <a:pathLst>
                <a:path w="8" h="12">
                  <a:moveTo>
                    <a:pt x="0" y="12"/>
                  </a:moveTo>
                  <a:cubicBezTo>
                    <a:pt x="3" y="8"/>
                    <a:pt x="5" y="3"/>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6" name="Freeform 464"/>
            <p:cNvSpPr>
              <a:spLocks/>
            </p:cNvSpPr>
            <p:nvPr/>
          </p:nvSpPr>
          <p:spPr bwMode="auto">
            <a:xfrm>
              <a:off x="3586" y="2371"/>
              <a:ext cx="23" cy="16"/>
            </a:xfrm>
            <a:custGeom>
              <a:avLst/>
              <a:gdLst>
                <a:gd name="T0" fmla="*/ 0 w 9"/>
                <a:gd name="T1" fmla="*/ 0 h 6"/>
                <a:gd name="T2" fmla="*/ 151 w 9"/>
                <a:gd name="T3" fmla="*/ 115 h 6"/>
                <a:gd name="T4" fmla="*/ 0 60000 65536"/>
                <a:gd name="T5" fmla="*/ 0 60000 65536"/>
              </a:gdLst>
              <a:ahLst/>
              <a:cxnLst>
                <a:cxn ang="T4">
                  <a:pos x="T0" y="T1"/>
                </a:cxn>
                <a:cxn ang="T5">
                  <a:pos x="T2" y="T3"/>
                </a:cxn>
              </a:cxnLst>
              <a:rect l="0" t="0" r="r" b="b"/>
              <a:pathLst>
                <a:path w="9" h="6">
                  <a:moveTo>
                    <a:pt x="0" y="0"/>
                  </a:moveTo>
                  <a:cubicBezTo>
                    <a:pt x="4" y="0"/>
                    <a:pt x="7" y="3"/>
                    <a:pt x="9" y="6"/>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 name="Freeform 465"/>
            <p:cNvSpPr>
              <a:spLocks/>
            </p:cNvSpPr>
            <p:nvPr/>
          </p:nvSpPr>
          <p:spPr bwMode="auto">
            <a:xfrm>
              <a:off x="3536" y="2507"/>
              <a:ext cx="18" cy="32"/>
            </a:xfrm>
            <a:custGeom>
              <a:avLst/>
              <a:gdLst>
                <a:gd name="T0" fmla="*/ 0 w 7"/>
                <a:gd name="T1" fmla="*/ 0 h 12"/>
                <a:gd name="T2" fmla="*/ 118 w 7"/>
                <a:gd name="T3" fmla="*/ 227 h 12"/>
                <a:gd name="T4" fmla="*/ 0 60000 65536"/>
                <a:gd name="T5" fmla="*/ 0 60000 65536"/>
              </a:gdLst>
              <a:ahLst/>
              <a:cxnLst>
                <a:cxn ang="T4">
                  <a:pos x="T0" y="T1"/>
                </a:cxn>
                <a:cxn ang="T5">
                  <a:pos x="T2" y="T3"/>
                </a:cxn>
              </a:cxnLst>
              <a:rect l="0" t="0" r="r" b="b"/>
              <a:pathLst>
                <a:path w="7" h="12">
                  <a:moveTo>
                    <a:pt x="0" y="0"/>
                  </a:moveTo>
                  <a:cubicBezTo>
                    <a:pt x="3" y="3"/>
                    <a:pt x="5" y="9"/>
                    <a:pt x="7"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8" name="Freeform 466"/>
            <p:cNvSpPr>
              <a:spLocks/>
            </p:cNvSpPr>
            <p:nvPr/>
          </p:nvSpPr>
          <p:spPr bwMode="auto">
            <a:xfrm>
              <a:off x="3586" y="2635"/>
              <a:ext cx="15" cy="16"/>
            </a:xfrm>
            <a:custGeom>
              <a:avLst/>
              <a:gdLst>
                <a:gd name="T0" fmla="*/ 0 w 6"/>
                <a:gd name="T1" fmla="*/ 115 h 6"/>
                <a:gd name="T2" fmla="*/ 95 w 6"/>
                <a:gd name="T3" fmla="*/ 0 h 6"/>
                <a:gd name="T4" fmla="*/ 0 60000 65536"/>
                <a:gd name="T5" fmla="*/ 0 60000 65536"/>
              </a:gdLst>
              <a:ahLst/>
              <a:cxnLst>
                <a:cxn ang="T4">
                  <a:pos x="T0" y="T1"/>
                </a:cxn>
                <a:cxn ang="T5">
                  <a:pos x="T2" y="T3"/>
                </a:cxn>
              </a:cxnLst>
              <a:rect l="0" t="0" r="r" b="b"/>
              <a:pathLst>
                <a:path w="6" h="6">
                  <a:moveTo>
                    <a:pt x="0" y="6"/>
                  </a:moveTo>
                  <a:cubicBezTo>
                    <a:pt x="3" y="5"/>
                    <a:pt x="5" y="2"/>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9" name="Freeform 467"/>
            <p:cNvSpPr>
              <a:spLocks/>
            </p:cNvSpPr>
            <p:nvPr/>
          </p:nvSpPr>
          <p:spPr bwMode="auto">
            <a:xfrm>
              <a:off x="3456" y="2725"/>
              <a:ext cx="30" cy="22"/>
            </a:xfrm>
            <a:custGeom>
              <a:avLst/>
              <a:gdLst>
                <a:gd name="T0" fmla="*/ 0 w 12"/>
                <a:gd name="T1" fmla="*/ 168 h 8"/>
                <a:gd name="T2" fmla="*/ 188 w 12"/>
                <a:gd name="T3" fmla="*/ 0 h 8"/>
                <a:gd name="T4" fmla="*/ 0 60000 65536"/>
                <a:gd name="T5" fmla="*/ 0 60000 65536"/>
              </a:gdLst>
              <a:ahLst/>
              <a:cxnLst>
                <a:cxn ang="T4">
                  <a:pos x="T0" y="T1"/>
                </a:cxn>
                <a:cxn ang="T5">
                  <a:pos x="T2" y="T3"/>
                </a:cxn>
              </a:cxnLst>
              <a:rect l="0" t="0" r="r" b="b"/>
              <a:pathLst>
                <a:path w="12" h="8">
                  <a:moveTo>
                    <a:pt x="0" y="8"/>
                  </a:moveTo>
                  <a:cubicBezTo>
                    <a:pt x="5" y="7"/>
                    <a:pt x="8" y="3"/>
                    <a:pt x="1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 name="Freeform 468"/>
            <p:cNvSpPr>
              <a:spLocks/>
            </p:cNvSpPr>
            <p:nvPr/>
          </p:nvSpPr>
          <p:spPr bwMode="auto">
            <a:xfrm>
              <a:off x="3499" y="2739"/>
              <a:ext cx="17" cy="29"/>
            </a:xfrm>
            <a:custGeom>
              <a:avLst/>
              <a:gdLst>
                <a:gd name="T0" fmla="*/ 12 w 7"/>
                <a:gd name="T1" fmla="*/ 200 h 11"/>
                <a:gd name="T2" fmla="*/ 100 w 7"/>
                <a:gd name="T3" fmla="*/ 0 h 11"/>
                <a:gd name="T4" fmla="*/ 0 60000 65536"/>
                <a:gd name="T5" fmla="*/ 0 60000 65536"/>
              </a:gdLst>
              <a:ahLst/>
              <a:cxnLst>
                <a:cxn ang="T4">
                  <a:pos x="T0" y="T1"/>
                </a:cxn>
                <a:cxn ang="T5">
                  <a:pos x="T2" y="T3"/>
                </a:cxn>
              </a:cxnLst>
              <a:rect l="0" t="0" r="r" b="b"/>
              <a:pathLst>
                <a:path w="7" h="11">
                  <a:moveTo>
                    <a:pt x="1" y="11"/>
                  </a:moveTo>
                  <a:cubicBezTo>
                    <a:pt x="0" y="6"/>
                    <a:pt x="3" y="3"/>
                    <a:pt x="7"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1" name="Freeform 469"/>
            <p:cNvSpPr>
              <a:spLocks/>
            </p:cNvSpPr>
            <p:nvPr/>
          </p:nvSpPr>
          <p:spPr bwMode="auto">
            <a:xfrm>
              <a:off x="3339" y="2808"/>
              <a:ext cx="22" cy="32"/>
            </a:xfrm>
            <a:custGeom>
              <a:avLst/>
              <a:gdLst>
                <a:gd name="T0" fmla="*/ 0 w 9"/>
                <a:gd name="T1" fmla="*/ 227 h 12"/>
                <a:gd name="T2" fmla="*/ 132 w 9"/>
                <a:gd name="T3" fmla="*/ 0 h 12"/>
                <a:gd name="T4" fmla="*/ 0 60000 65536"/>
                <a:gd name="T5" fmla="*/ 0 60000 65536"/>
              </a:gdLst>
              <a:ahLst/>
              <a:cxnLst>
                <a:cxn ang="T4">
                  <a:pos x="T0" y="T1"/>
                </a:cxn>
                <a:cxn ang="T5">
                  <a:pos x="T2" y="T3"/>
                </a:cxn>
              </a:cxnLst>
              <a:rect l="0" t="0" r="r" b="b"/>
              <a:pathLst>
                <a:path w="9" h="12">
                  <a:moveTo>
                    <a:pt x="0" y="12"/>
                  </a:moveTo>
                  <a:cubicBezTo>
                    <a:pt x="4" y="8"/>
                    <a:pt x="6" y="3"/>
                    <a:pt x="9"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 name="Freeform 470"/>
            <p:cNvSpPr>
              <a:spLocks/>
            </p:cNvSpPr>
            <p:nvPr/>
          </p:nvSpPr>
          <p:spPr bwMode="auto">
            <a:xfrm>
              <a:off x="3321" y="2707"/>
              <a:ext cx="23" cy="24"/>
            </a:xfrm>
            <a:custGeom>
              <a:avLst/>
              <a:gdLst>
                <a:gd name="T0" fmla="*/ 0 w 9"/>
                <a:gd name="T1" fmla="*/ 0 h 9"/>
                <a:gd name="T2" fmla="*/ 151 w 9"/>
                <a:gd name="T3" fmla="*/ 171 h 9"/>
                <a:gd name="T4" fmla="*/ 0 60000 65536"/>
                <a:gd name="T5" fmla="*/ 0 60000 65536"/>
              </a:gdLst>
              <a:ahLst/>
              <a:cxnLst>
                <a:cxn ang="T4">
                  <a:pos x="T0" y="T1"/>
                </a:cxn>
                <a:cxn ang="T5">
                  <a:pos x="T2" y="T3"/>
                </a:cxn>
              </a:cxnLst>
              <a:rect l="0" t="0" r="r" b="b"/>
              <a:pathLst>
                <a:path w="9" h="9">
                  <a:moveTo>
                    <a:pt x="0" y="0"/>
                  </a:moveTo>
                  <a:cubicBezTo>
                    <a:pt x="2" y="4"/>
                    <a:pt x="5" y="7"/>
                    <a:pt x="9"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3" name="Freeform 471"/>
            <p:cNvSpPr>
              <a:spLocks/>
            </p:cNvSpPr>
            <p:nvPr/>
          </p:nvSpPr>
          <p:spPr bwMode="auto">
            <a:xfrm>
              <a:off x="3421" y="2587"/>
              <a:ext cx="25" cy="10"/>
            </a:xfrm>
            <a:custGeom>
              <a:avLst/>
              <a:gdLst>
                <a:gd name="T0" fmla="*/ 0 w 10"/>
                <a:gd name="T1" fmla="*/ 0 h 4"/>
                <a:gd name="T2" fmla="*/ 158 w 10"/>
                <a:gd name="T3" fmla="*/ 0 h 4"/>
                <a:gd name="T4" fmla="*/ 0 60000 65536"/>
                <a:gd name="T5" fmla="*/ 0 60000 65536"/>
              </a:gdLst>
              <a:ahLst/>
              <a:cxnLst>
                <a:cxn ang="T4">
                  <a:pos x="T0" y="T1"/>
                </a:cxn>
                <a:cxn ang="T5">
                  <a:pos x="T2" y="T3"/>
                </a:cxn>
              </a:cxnLst>
              <a:rect l="0" t="0" r="r" b="b"/>
              <a:pathLst>
                <a:path w="10" h="4">
                  <a:moveTo>
                    <a:pt x="0" y="0"/>
                  </a:moveTo>
                  <a:cubicBezTo>
                    <a:pt x="2" y="4"/>
                    <a:pt x="7" y="1"/>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 name="Freeform 472"/>
            <p:cNvSpPr>
              <a:spLocks/>
            </p:cNvSpPr>
            <p:nvPr/>
          </p:nvSpPr>
          <p:spPr bwMode="auto">
            <a:xfrm>
              <a:off x="3286" y="2557"/>
              <a:ext cx="30" cy="11"/>
            </a:xfrm>
            <a:custGeom>
              <a:avLst/>
              <a:gdLst>
                <a:gd name="T0" fmla="*/ 0 w 12"/>
                <a:gd name="T1" fmla="*/ 0 h 4"/>
                <a:gd name="T2" fmla="*/ 188 w 12"/>
                <a:gd name="T3" fmla="*/ 83 h 4"/>
                <a:gd name="T4" fmla="*/ 0 60000 65536"/>
                <a:gd name="T5" fmla="*/ 0 60000 65536"/>
              </a:gdLst>
              <a:ahLst/>
              <a:cxnLst>
                <a:cxn ang="T4">
                  <a:pos x="T0" y="T1"/>
                </a:cxn>
                <a:cxn ang="T5">
                  <a:pos x="T2" y="T3"/>
                </a:cxn>
              </a:cxnLst>
              <a:rect l="0" t="0" r="r" b="b"/>
              <a:pathLst>
                <a:path w="12" h="4">
                  <a:moveTo>
                    <a:pt x="0" y="0"/>
                  </a:moveTo>
                  <a:cubicBezTo>
                    <a:pt x="4" y="0"/>
                    <a:pt x="8" y="2"/>
                    <a:pt x="12" y="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5" name="Freeform 473"/>
            <p:cNvSpPr>
              <a:spLocks/>
            </p:cNvSpPr>
            <p:nvPr/>
          </p:nvSpPr>
          <p:spPr bwMode="auto">
            <a:xfrm>
              <a:off x="3394" y="2472"/>
              <a:ext cx="10" cy="24"/>
            </a:xfrm>
            <a:custGeom>
              <a:avLst/>
              <a:gdLst>
                <a:gd name="T0" fmla="*/ 0 w 4"/>
                <a:gd name="T1" fmla="*/ 0 h 9"/>
                <a:gd name="T2" fmla="*/ 63 w 4"/>
                <a:gd name="T3" fmla="*/ 171 h 9"/>
                <a:gd name="T4" fmla="*/ 0 60000 65536"/>
                <a:gd name="T5" fmla="*/ 0 60000 65536"/>
              </a:gdLst>
              <a:ahLst/>
              <a:cxnLst>
                <a:cxn ang="T4">
                  <a:pos x="T0" y="T1"/>
                </a:cxn>
                <a:cxn ang="T5">
                  <a:pos x="T2" y="T3"/>
                </a:cxn>
              </a:cxnLst>
              <a:rect l="0" t="0" r="r" b="b"/>
              <a:pathLst>
                <a:path w="4" h="9">
                  <a:moveTo>
                    <a:pt x="0" y="0"/>
                  </a:moveTo>
                  <a:cubicBezTo>
                    <a:pt x="1" y="3"/>
                    <a:pt x="2" y="6"/>
                    <a:pt x="4"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 name="Freeform 474"/>
            <p:cNvSpPr>
              <a:spLocks/>
            </p:cNvSpPr>
            <p:nvPr/>
          </p:nvSpPr>
          <p:spPr bwMode="auto">
            <a:xfrm>
              <a:off x="3286" y="2408"/>
              <a:ext cx="23" cy="3"/>
            </a:xfrm>
            <a:custGeom>
              <a:avLst/>
              <a:gdLst>
                <a:gd name="T0" fmla="*/ 0 w 9"/>
                <a:gd name="T1" fmla="*/ 27 h 1"/>
                <a:gd name="T2" fmla="*/ 151 w 9"/>
                <a:gd name="T3" fmla="*/ 0 h 1"/>
                <a:gd name="T4" fmla="*/ 0 60000 65536"/>
                <a:gd name="T5" fmla="*/ 0 60000 65536"/>
              </a:gdLst>
              <a:ahLst/>
              <a:cxnLst>
                <a:cxn ang="T4">
                  <a:pos x="T0" y="T1"/>
                </a:cxn>
                <a:cxn ang="T5">
                  <a:pos x="T2" y="T3"/>
                </a:cxn>
              </a:cxnLst>
              <a:rect l="0" t="0" r="r" b="b"/>
              <a:pathLst>
                <a:path w="9" h="1">
                  <a:moveTo>
                    <a:pt x="0" y="1"/>
                  </a:moveTo>
                  <a:cubicBezTo>
                    <a:pt x="3" y="1"/>
                    <a:pt x="6" y="0"/>
                    <a:pt x="9"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7" name="Freeform 475"/>
            <p:cNvSpPr>
              <a:spLocks/>
            </p:cNvSpPr>
            <p:nvPr/>
          </p:nvSpPr>
          <p:spPr bwMode="auto">
            <a:xfrm>
              <a:off x="3339" y="2251"/>
              <a:ext cx="2" cy="26"/>
            </a:xfrm>
            <a:custGeom>
              <a:avLst/>
              <a:gdLst>
                <a:gd name="T0" fmla="*/ 8 w 1"/>
                <a:gd name="T1" fmla="*/ 0 h 10"/>
                <a:gd name="T2" fmla="*/ 0 w 1"/>
                <a:gd name="T3" fmla="*/ 177 h 10"/>
                <a:gd name="T4" fmla="*/ 0 60000 65536"/>
                <a:gd name="T5" fmla="*/ 0 60000 65536"/>
              </a:gdLst>
              <a:ahLst/>
              <a:cxnLst>
                <a:cxn ang="T4">
                  <a:pos x="T0" y="T1"/>
                </a:cxn>
                <a:cxn ang="T5">
                  <a:pos x="T2" y="T3"/>
                </a:cxn>
              </a:cxnLst>
              <a:rect l="0" t="0" r="r" b="b"/>
              <a:pathLst>
                <a:path w="1" h="10">
                  <a:moveTo>
                    <a:pt x="1" y="0"/>
                  </a:moveTo>
                  <a:cubicBezTo>
                    <a:pt x="0" y="3"/>
                    <a:pt x="0" y="6"/>
                    <a:pt x="0"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 name="Freeform 476"/>
            <p:cNvSpPr>
              <a:spLocks/>
            </p:cNvSpPr>
            <p:nvPr/>
          </p:nvSpPr>
          <p:spPr bwMode="auto">
            <a:xfrm>
              <a:off x="3364" y="2093"/>
              <a:ext cx="10" cy="30"/>
            </a:xfrm>
            <a:custGeom>
              <a:avLst/>
              <a:gdLst>
                <a:gd name="T0" fmla="*/ 0 w 4"/>
                <a:gd name="T1" fmla="*/ 224 h 11"/>
                <a:gd name="T2" fmla="*/ 63 w 4"/>
                <a:gd name="T3" fmla="*/ 0 h 11"/>
                <a:gd name="T4" fmla="*/ 0 60000 65536"/>
                <a:gd name="T5" fmla="*/ 0 60000 65536"/>
              </a:gdLst>
              <a:ahLst/>
              <a:cxnLst>
                <a:cxn ang="T4">
                  <a:pos x="T0" y="T1"/>
                </a:cxn>
                <a:cxn ang="T5">
                  <a:pos x="T2" y="T3"/>
                </a:cxn>
              </a:cxnLst>
              <a:rect l="0" t="0" r="r" b="b"/>
              <a:pathLst>
                <a:path w="4" h="11">
                  <a:moveTo>
                    <a:pt x="0" y="11"/>
                  </a:moveTo>
                  <a:cubicBezTo>
                    <a:pt x="1" y="7"/>
                    <a:pt x="3" y="4"/>
                    <a:pt x="4"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9" name="Freeform 477"/>
            <p:cNvSpPr>
              <a:spLocks/>
            </p:cNvSpPr>
            <p:nvPr/>
          </p:nvSpPr>
          <p:spPr bwMode="auto">
            <a:xfrm>
              <a:off x="3324" y="2083"/>
              <a:ext cx="30" cy="29"/>
            </a:xfrm>
            <a:custGeom>
              <a:avLst/>
              <a:gdLst>
                <a:gd name="T0" fmla="*/ 0 w 12"/>
                <a:gd name="T1" fmla="*/ 200 h 11"/>
                <a:gd name="T2" fmla="*/ 188 w 12"/>
                <a:gd name="T3" fmla="*/ 0 h 11"/>
                <a:gd name="T4" fmla="*/ 0 60000 65536"/>
                <a:gd name="T5" fmla="*/ 0 60000 65536"/>
              </a:gdLst>
              <a:ahLst/>
              <a:cxnLst>
                <a:cxn ang="T4">
                  <a:pos x="T0" y="T1"/>
                </a:cxn>
                <a:cxn ang="T5">
                  <a:pos x="T2" y="T3"/>
                </a:cxn>
              </a:cxnLst>
              <a:rect l="0" t="0" r="r" b="b"/>
              <a:pathLst>
                <a:path w="12" h="11">
                  <a:moveTo>
                    <a:pt x="0" y="11"/>
                  </a:moveTo>
                  <a:cubicBezTo>
                    <a:pt x="4" y="8"/>
                    <a:pt x="8" y="3"/>
                    <a:pt x="12"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 name="Freeform 478"/>
            <p:cNvSpPr>
              <a:spLocks/>
            </p:cNvSpPr>
            <p:nvPr/>
          </p:nvSpPr>
          <p:spPr bwMode="auto">
            <a:xfrm>
              <a:off x="3474" y="2080"/>
              <a:ext cx="27" cy="11"/>
            </a:xfrm>
            <a:custGeom>
              <a:avLst/>
              <a:gdLst>
                <a:gd name="T0" fmla="*/ 0 w 11"/>
                <a:gd name="T1" fmla="*/ 83 h 4"/>
                <a:gd name="T2" fmla="*/ 162 w 11"/>
                <a:gd name="T3" fmla="*/ 0 h 4"/>
                <a:gd name="T4" fmla="*/ 0 60000 65536"/>
                <a:gd name="T5" fmla="*/ 0 60000 65536"/>
              </a:gdLst>
              <a:ahLst/>
              <a:cxnLst>
                <a:cxn ang="T4">
                  <a:pos x="T0" y="T1"/>
                </a:cxn>
                <a:cxn ang="T5">
                  <a:pos x="T2" y="T3"/>
                </a:cxn>
              </a:cxnLst>
              <a:rect l="0" t="0" r="r" b="b"/>
              <a:pathLst>
                <a:path w="11" h="4">
                  <a:moveTo>
                    <a:pt x="0" y="4"/>
                  </a:moveTo>
                  <a:cubicBezTo>
                    <a:pt x="4" y="3"/>
                    <a:pt x="7" y="0"/>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1" name="Freeform 479"/>
            <p:cNvSpPr>
              <a:spLocks/>
            </p:cNvSpPr>
            <p:nvPr/>
          </p:nvSpPr>
          <p:spPr bwMode="auto">
            <a:xfrm>
              <a:off x="3654" y="2075"/>
              <a:ext cx="27" cy="5"/>
            </a:xfrm>
            <a:custGeom>
              <a:avLst/>
              <a:gdLst>
                <a:gd name="T0" fmla="*/ 0 w 11"/>
                <a:gd name="T1" fmla="*/ 0 h 2"/>
                <a:gd name="T2" fmla="*/ 162 w 11"/>
                <a:gd name="T3" fmla="*/ 33 h 2"/>
                <a:gd name="T4" fmla="*/ 0 60000 65536"/>
                <a:gd name="T5" fmla="*/ 0 60000 65536"/>
              </a:gdLst>
              <a:ahLst/>
              <a:cxnLst>
                <a:cxn ang="T4">
                  <a:pos x="T0" y="T1"/>
                </a:cxn>
                <a:cxn ang="T5">
                  <a:pos x="T2" y="T3"/>
                </a:cxn>
              </a:cxnLst>
              <a:rect l="0" t="0" r="r" b="b"/>
              <a:pathLst>
                <a:path w="11" h="2">
                  <a:moveTo>
                    <a:pt x="0" y="0"/>
                  </a:moveTo>
                  <a:cubicBezTo>
                    <a:pt x="3" y="1"/>
                    <a:pt x="7" y="2"/>
                    <a:pt x="11" y="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 name="Freeform 480"/>
            <p:cNvSpPr>
              <a:spLocks/>
            </p:cNvSpPr>
            <p:nvPr/>
          </p:nvSpPr>
          <p:spPr bwMode="auto">
            <a:xfrm>
              <a:off x="3164" y="2043"/>
              <a:ext cx="5" cy="26"/>
            </a:xfrm>
            <a:custGeom>
              <a:avLst/>
              <a:gdLst>
                <a:gd name="T0" fmla="*/ 0 w 2"/>
                <a:gd name="T1" fmla="*/ 0 h 10"/>
                <a:gd name="T2" fmla="*/ 33 w 2"/>
                <a:gd name="T3" fmla="*/ 177 h 10"/>
                <a:gd name="T4" fmla="*/ 0 60000 65536"/>
                <a:gd name="T5" fmla="*/ 0 60000 65536"/>
              </a:gdLst>
              <a:ahLst/>
              <a:cxnLst>
                <a:cxn ang="T4">
                  <a:pos x="T0" y="T1"/>
                </a:cxn>
                <a:cxn ang="T5">
                  <a:pos x="T2" y="T3"/>
                </a:cxn>
              </a:cxnLst>
              <a:rect l="0" t="0" r="r" b="b"/>
              <a:pathLst>
                <a:path w="2" h="10">
                  <a:moveTo>
                    <a:pt x="0" y="0"/>
                  </a:moveTo>
                  <a:cubicBezTo>
                    <a:pt x="0" y="3"/>
                    <a:pt x="0" y="7"/>
                    <a:pt x="2" y="1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3" name="Freeform 481"/>
            <p:cNvSpPr>
              <a:spLocks/>
            </p:cNvSpPr>
            <p:nvPr/>
          </p:nvSpPr>
          <p:spPr bwMode="auto">
            <a:xfrm>
              <a:off x="3081" y="2264"/>
              <a:ext cx="25" cy="5"/>
            </a:xfrm>
            <a:custGeom>
              <a:avLst/>
              <a:gdLst>
                <a:gd name="T0" fmla="*/ 0 w 10"/>
                <a:gd name="T1" fmla="*/ 0 h 2"/>
                <a:gd name="T2" fmla="*/ 158 w 10"/>
                <a:gd name="T3" fmla="*/ 33 h 2"/>
                <a:gd name="T4" fmla="*/ 0 60000 65536"/>
                <a:gd name="T5" fmla="*/ 0 60000 65536"/>
              </a:gdLst>
              <a:ahLst/>
              <a:cxnLst>
                <a:cxn ang="T4">
                  <a:pos x="T0" y="T1"/>
                </a:cxn>
                <a:cxn ang="T5">
                  <a:pos x="T2" y="T3"/>
                </a:cxn>
              </a:cxnLst>
              <a:rect l="0" t="0" r="r" b="b"/>
              <a:pathLst>
                <a:path w="10" h="2">
                  <a:moveTo>
                    <a:pt x="0" y="0"/>
                  </a:moveTo>
                  <a:cubicBezTo>
                    <a:pt x="4" y="1"/>
                    <a:pt x="7" y="2"/>
                    <a:pt x="10" y="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 name="Freeform 482"/>
            <p:cNvSpPr>
              <a:spLocks/>
            </p:cNvSpPr>
            <p:nvPr/>
          </p:nvSpPr>
          <p:spPr bwMode="auto">
            <a:xfrm>
              <a:off x="3144" y="1675"/>
              <a:ext cx="32" cy="34"/>
            </a:xfrm>
            <a:custGeom>
              <a:avLst/>
              <a:gdLst>
                <a:gd name="T0" fmla="*/ 194 w 13"/>
                <a:gd name="T1" fmla="*/ 68 h 13"/>
                <a:gd name="T2" fmla="*/ 12 w 13"/>
                <a:gd name="T3" fmla="*/ 110 h 13"/>
                <a:gd name="T4" fmla="*/ 194 w 13"/>
                <a:gd name="T5" fmla="*/ 233 h 13"/>
                <a:gd name="T6" fmla="*/ 0 60000 65536"/>
                <a:gd name="T7" fmla="*/ 0 60000 65536"/>
                <a:gd name="T8" fmla="*/ 0 60000 65536"/>
              </a:gdLst>
              <a:ahLst/>
              <a:cxnLst>
                <a:cxn ang="T6">
                  <a:pos x="T0" y="T1"/>
                </a:cxn>
                <a:cxn ang="T7">
                  <a:pos x="T2" y="T3"/>
                </a:cxn>
                <a:cxn ang="T8">
                  <a:pos x="T4" y="T5"/>
                </a:cxn>
              </a:cxnLst>
              <a:rect l="0" t="0" r="r" b="b"/>
              <a:pathLst>
                <a:path w="13" h="13">
                  <a:moveTo>
                    <a:pt x="13" y="4"/>
                  </a:moveTo>
                  <a:cubicBezTo>
                    <a:pt x="10" y="1"/>
                    <a:pt x="0" y="0"/>
                    <a:pt x="1" y="6"/>
                  </a:cubicBezTo>
                  <a:cubicBezTo>
                    <a:pt x="2" y="8"/>
                    <a:pt x="11" y="10"/>
                    <a:pt x="13" y="1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5" name="Freeform 483"/>
            <p:cNvSpPr>
              <a:spLocks/>
            </p:cNvSpPr>
            <p:nvPr/>
          </p:nvSpPr>
          <p:spPr bwMode="auto">
            <a:xfrm>
              <a:off x="3156" y="1720"/>
              <a:ext cx="15" cy="13"/>
            </a:xfrm>
            <a:custGeom>
              <a:avLst/>
              <a:gdLst>
                <a:gd name="T0" fmla="*/ 0 w 6"/>
                <a:gd name="T1" fmla="*/ 88 h 5"/>
                <a:gd name="T2" fmla="*/ 95 w 6"/>
                <a:gd name="T3" fmla="*/ 0 h 5"/>
                <a:gd name="T4" fmla="*/ 0 60000 65536"/>
                <a:gd name="T5" fmla="*/ 0 60000 65536"/>
              </a:gdLst>
              <a:ahLst/>
              <a:cxnLst>
                <a:cxn ang="T4">
                  <a:pos x="T0" y="T1"/>
                </a:cxn>
                <a:cxn ang="T5">
                  <a:pos x="T2" y="T3"/>
                </a:cxn>
              </a:cxnLst>
              <a:rect l="0" t="0" r="r" b="b"/>
              <a:pathLst>
                <a:path w="6" h="5">
                  <a:moveTo>
                    <a:pt x="0" y="5"/>
                  </a:moveTo>
                  <a:cubicBezTo>
                    <a:pt x="1" y="3"/>
                    <a:pt x="3" y="1"/>
                    <a:pt x="6"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6" name="Freeform 484"/>
            <p:cNvSpPr>
              <a:spLocks/>
            </p:cNvSpPr>
            <p:nvPr/>
          </p:nvSpPr>
          <p:spPr bwMode="auto">
            <a:xfrm>
              <a:off x="3221" y="1563"/>
              <a:ext cx="30" cy="8"/>
            </a:xfrm>
            <a:custGeom>
              <a:avLst/>
              <a:gdLst>
                <a:gd name="T0" fmla="*/ 188 w 12"/>
                <a:gd name="T1" fmla="*/ 0 h 3"/>
                <a:gd name="T2" fmla="*/ 0 w 12"/>
                <a:gd name="T3" fmla="*/ 56 h 3"/>
                <a:gd name="T4" fmla="*/ 0 60000 65536"/>
                <a:gd name="T5" fmla="*/ 0 60000 65536"/>
              </a:gdLst>
              <a:ahLst/>
              <a:cxnLst>
                <a:cxn ang="T4">
                  <a:pos x="T0" y="T1"/>
                </a:cxn>
                <a:cxn ang="T5">
                  <a:pos x="T2" y="T3"/>
                </a:cxn>
              </a:cxnLst>
              <a:rect l="0" t="0" r="r" b="b"/>
              <a:pathLst>
                <a:path w="12" h="3">
                  <a:moveTo>
                    <a:pt x="12" y="0"/>
                  </a:moveTo>
                  <a:cubicBezTo>
                    <a:pt x="8" y="1"/>
                    <a:pt x="4" y="1"/>
                    <a:pt x="0" y="3"/>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7" name="Freeform 485"/>
            <p:cNvSpPr>
              <a:spLocks/>
            </p:cNvSpPr>
            <p:nvPr/>
          </p:nvSpPr>
          <p:spPr bwMode="auto">
            <a:xfrm>
              <a:off x="3226" y="1597"/>
              <a:ext cx="25" cy="19"/>
            </a:xfrm>
            <a:custGeom>
              <a:avLst/>
              <a:gdLst>
                <a:gd name="T0" fmla="*/ 0 w 10"/>
                <a:gd name="T1" fmla="*/ 0 h 7"/>
                <a:gd name="T2" fmla="*/ 158 w 10"/>
                <a:gd name="T3" fmla="*/ 141 h 7"/>
                <a:gd name="T4" fmla="*/ 0 60000 65536"/>
                <a:gd name="T5" fmla="*/ 0 60000 65536"/>
              </a:gdLst>
              <a:ahLst/>
              <a:cxnLst>
                <a:cxn ang="T4">
                  <a:pos x="T0" y="T1"/>
                </a:cxn>
                <a:cxn ang="T5">
                  <a:pos x="T2" y="T3"/>
                </a:cxn>
              </a:cxnLst>
              <a:rect l="0" t="0" r="r" b="b"/>
              <a:pathLst>
                <a:path w="10" h="7">
                  <a:moveTo>
                    <a:pt x="0" y="0"/>
                  </a:moveTo>
                  <a:cubicBezTo>
                    <a:pt x="0" y="5"/>
                    <a:pt x="6" y="6"/>
                    <a:pt x="10" y="7"/>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8" name="Freeform 486"/>
            <p:cNvSpPr>
              <a:spLocks/>
            </p:cNvSpPr>
            <p:nvPr/>
          </p:nvSpPr>
          <p:spPr bwMode="auto">
            <a:xfrm>
              <a:off x="3381" y="1528"/>
              <a:ext cx="5" cy="29"/>
            </a:xfrm>
            <a:custGeom>
              <a:avLst/>
              <a:gdLst>
                <a:gd name="T0" fmla="*/ 0 w 2"/>
                <a:gd name="T1" fmla="*/ 0 h 11"/>
                <a:gd name="T2" fmla="*/ 33 w 2"/>
                <a:gd name="T3" fmla="*/ 200 h 11"/>
                <a:gd name="T4" fmla="*/ 0 60000 65536"/>
                <a:gd name="T5" fmla="*/ 0 60000 65536"/>
              </a:gdLst>
              <a:ahLst/>
              <a:cxnLst>
                <a:cxn ang="T4">
                  <a:pos x="T0" y="T1"/>
                </a:cxn>
                <a:cxn ang="T5">
                  <a:pos x="T2" y="T3"/>
                </a:cxn>
              </a:cxnLst>
              <a:rect l="0" t="0" r="r" b="b"/>
              <a:pathLst>
                <a:path w="2" h="11">
                  <a:moveTo>
                    <a:pt x="0" y="0"/>
                  </a:moveTo>
                  <a:cubicBezTo>
                    <a:pt x="1" y="4"/>
                    <a:pt x="2" y="7"/>
                    <a:pt x="2"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9" name="Freeform 487"/>
            <p:cNvSpPr>
              <a:spLocks/>
            </p:cNvSpPr>
            <p:nvPr/>
          </p:nvSpPr>
          <p:spPr bwMode="auto">
            <a:xfrm>
              <a:off x="3401" y="1568"/>
              <a:ext cx="20" cy="3"/>
            </a:xfrm>
            <a:custGeom>
              <a:avLst/>
              <a:gdLst>
                <a:gd name="T0" fmla="*/ 0 w 8"/>
                <a:gd name="T1" fmla="*/ 0 h 1"/>
                <a:gd name="T2" fmla="*/ 125 w 8"/>
                <a:gd name="T3" fmla="*/ 0 h 1"/>
                <a:gd name="T4" fmla="*/ 0 60000 65536"/>
                <a:gd name="T5" fmla="*/ 0 60000 65536"/>
              </a:gdLst>
              <a:ahLst/>
              <a:cxnLst>
                <a:cxn ang="T4">
                  <a:pos x="T0" y="T1"/>
                </a:cxn>
                <a:cxn ang="T5">
                  <a:pos x="T2" y="T3"/>
                </a:cxn>
              </a:cxnLst>
              <a:rect l="0" t="0" r="r" b="b"/>
              <a:pathLst>
                <a:path w="8" h="1">
                  <a:moveTo>
                    <a:pt x="0" y="0"/>
                  </a:moveTo>
                  <a:cubicBezTo>
                    <a:pt x="3" y="1"/>
                    <a:pt x="6" y="0"/>
                    <a:pt x="8"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0" name="Freeform 488"/>
            <p:cNvSpPr>
              <a:spLocks/>
            </p:cNvSpPr>
            <p:nvPr/>
          </p:nvSpPr>
          <p:spPr bwMode="auto">
            <a:xfrm>
              <a:off x="3376" y="1499"/>
              <a:ext cx="40" cy="37"/>
            </a:xfrm>
            <a:custGeom>
              <a:avLst/>
              <a:gdLst>
                <a:gd name="T0" fmla="*/ 250 w 16"/>
                <a:gd name="T1" fmla="*/ 132 h 14"/>
                <a:gd name="T2" fmla="*/ 238 w 16"/>
                <a:gd name="T3" fmla="*/ 259 h 14"/>
                <a:gd name="T4" fmla="*/ 0 60000 65536"/>
                <a:gd name="T5" fmla="*/ 0 60000 65536"/>
              </a:gdLst>
              <a:ahLst/>
              <a:cxnLst>
                <a:cxn ang="T4">
                  <a:pos x="T0" y="T1"/>
                </a:cxn>
                <a:cxn ang="T5">
                  <a:pos x="T2" y="T3"/>
                </a:cxn>
              </a:cxnLst>
              <a:rect l="0" t="0" r="r" b="b"/>
              <a:pathLst>
                <a:path w="16" h="14">
                  <a:moveTo>
                    <a:pt x="16" y="7"/>
                  </a:moveTo>
                  <a:cubicBezTo>
                    <a:pt x="6" y="0"/>
                    <a:pt x="0" y="12"/>
                    <a:pt x="15" y="14"/>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1" name="Freeform 489"/>
            <p:cNvSpPr>
              <a:spLocks/>
            </p:cNvSpPr>
            <p:nvPr/>
          </p:nvSpPr>
          <p:spPr bwMode="auto">
            <a:xfrm>
              <a:off x="3229" y="1443"/>
              <a:ext cx="25" cy="8"/>
            </a:xfrm>
            <a:custGeom>
              <a:avLst/>
              <a:gdLst>
                <a:gd name="T0" fmla="*/ 0 w 10"/>
                <a:gd name="T1" fmla="*/ 56 h 3"/>
                <a:gd name="T2" fmla="*/ 158 w 10"/>
                <a:gd name="T3" fmla="*/ 0 h 3"/>
                <a:gd name="T4" fmla="*/ 0 60000 65536"/>
                <a:gd name="T5" fmla="*/ 0 60000 65536"/>
              </a:gdLst>
              <a:ahLst/>
              <a:cxnLst>
                <a:cxn ang="T4">
                  <a:pos x="T0" y="T1"/>
                </a:cxn>
                <a:cxn ang="T5">
                  <a:pos x="T2" y="T3"/>
                </a:cxn>
              </a:cxnLst>
              <a:rect l="0" t="0" r="r" b="b"/>
              <a:pathLst>
                <a:path w="10" h="3">
                  <a:moveTo>
                    <a:pt x="0" y="3"/>
                  </a:moveTo>
                  <a:cubicBezTo>
                    <a:pt x="2" y="0"/>
                    <a:pt x="6" y="0"/>
                    <a:pt x="10"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2" name="Freeform 490"/>
            <p:cNvSpPr>
              <a:spLocks/>
            </p:cNvSpPr>
            <p:nvPr/>
          </p:nvSpPr>
          <p:spPr bwMode="auto">
            <a:xfrm>
              <a:off x="3209" y="1400"/>
              <a:ext cx="42" cy="24"/>
            </a:xfrm>
            <a:custGeom>
              <a:avLst/>
              <a:gdLst>
                <a:gd name="T0" fmla="*/ 225 w 17"/>
                <a:gd name="T1" fmla="*/ 56 h 9"/>
                <a:gd name="T2" fmla="*/ 104 w 17"/>
                <a:gd name="T3" fmla="*/ 21 h 9"/>
                <a:gd name="T4" fmla="*/ 257 w 17"/>
                <a:gd name="T5" fmla="*/ 171 h 9"/>
                <a:gd name="T6" fmla="*/ 0 60000 65536"/>
                <a:gd name="T7" fmla="*/ 0 60000 65536"/>
                <a:gd name="T8" fmla="*/ 0 60000 65536"/>
              </a:gdLst>
              <a:ahLst/>
              <a:cxnLst>
                <a:cxn ang="T6">
                  <a:pos x="T0" y="T1"/>
                </a:cxn>
                <a:cxn ang="T7">
                  <a:pos x="T2" y="T3"/>
                </a:cxn>
                <a:cxn ang="T8">
                  <a:pos x="T4" y="T5"/>
                </a:cxn>
              </a:cxnLst>
              <a:rect l="0" t="0" r="r" b="b"/>
              <a:pathLst>
                <a:path w="17" h="9">
                  <a:moveTo>
                    <a:pt x="15" y="3"/>
                  </a:moveTo>
                  <a:cubicBezTo>
                    <a:pt x="13" y="3"/>
                    <a:pt x="9" y="0"/>
                    <a:pt x="7" y="1"/>
                  </a:cubicBezTo>
                  <a:cubicBezTo>
                    <a:pt x="0" y="5"/>
                    <a:pt x="15" y="9"/>
                    <a:pt x="17" y="9"/>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3" name="Freeform 491"/>
            <p:cNvSpPr>
              <a:spLocks/>
            </p:cNvSpPr>
            <p:nvPr/>
          </p:nvSpPr>
          <p:spPr bwMode="auto">
            <a:xfrm>
              <a:off x="3111" y="1499"/>
              <a:ext cx="28" cy="13"/>
            </a:xfrm>
            <a:custGeom>
              <a:avLst/>
              <a:gdLst>
                <a:gd name="T0" fmla="*/ 0 w 11"/>
                <a:gd name="T1" fmla="*/ 88 h 5"/>
                <a:gd name="T2" fmla="*/ 181 w 11"/>
                <a:gd name="T3" fmla="*/ 0 h 5"/>
                <a:gd name="T4" fmla="*/ 0 60000 65536"/>
                <a:gd name="T5" fmla="*/ 0 60000 65536"/>
              </a:gdLst>
              <a:ahLst/>
              <a:cxnLst>
                <a:cxn ang="T4">
                  <a:pos x="T0" y="T1"/>
                </a:cxn>
                <a:cxn ang="T5">
                  <a:pos x="T2" y="T3"/>
                </a:cxn>
              </a:cxnLst>
              <a:rect l="0" t="0" r="r" b="b"/>
              <a:pathLst>
                <a:path w="11" h="5">
                  <a:moveTo>
                    <a:pt x="0" y="5"/>
                  </a:moveTo>
                  <a:cubicBezTo>
                    <a:pt x="4" y="5"/>
                    <a:pt x="7" y="2"/>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 name="Freeform 492"/>
            <p:cNvSpPr>
              <a:spLocks/>
            </p:cNvSpPr>
            <p:nvPr/>
          </p:nvSpPr>
          <p:spPr bwMode="auto">
            <a:xfrm>
              <a:off x="3101" y="1467"/>
              <a:ext cx="28" cy="10"/>
            </a:xfrm>
            <a:custGeom>
              <a:avLst/>
              <a:gdLst>
                <a:gd name="T0" fmla="*/ 0 w 11"/>
                <a:gd name="T1" fmla="*/ 63 h 4"/>
                <a:gd name="T2" fmla="*/ 181 w 11"/>
                <a:gd name="T3" fmla="*/ 0 h 4"/>
                <a:gd name="T4" fmla="*/ 0 60000 65536"/>
                <a:gd name="T5" fmla="*/ 0 60000 65536"/>
              </a:gdLst>
              <a:ahLst/>
              <a:cxnLst>
                <a:cxn ang="T4">
                  <a:pos x="T0" y="T1"/>
                </a:cxn>
                <a:cxn ang="T5">
                  <a:pos x="T2" y="T3"/>
                </a:cxn>
              </a:cxnLst>
              <a:rect l="0" t="0" r="r" b="b"/>
              <a:pathLst>
                <a:path w="11" h="4">
                  <a:moveTo>
                    <a:pt x="0" y="4"/>
                  </a:moveTo>
                  <a:cubicBezTo>
                    <a:pt x="4" y="3"/>
                    <a:pt x="8" y="2"/>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 name="Freeform 493"/>
            <p:cNvSpPr>
              <a:spLocks/>
            </p:cNvSpPr>
            <p:nvPr/>
          </p:nvSpPr>
          <p:spPr bwMode="auto">
            <a:xfrm>
              <a:off x="3096" y="1488"/>
              <a:ext cx="5" cy="29"/>
            </a:xfrm>
            <a:custGeom>
              <a:avLst/>
              <a:gdLst>
                <a:gd name="T0" fmla="*/ 0 w 2"/>
                <a:gd name="T1" fmla="*/ 0 h 11"/>
                <a:gd name="T2" fmla="*/ 33 w 2"/>
                <a:gd name="T3" fmla="*/ 200 h 11"/>
                <a:gd name="T4" fmla="*/ 0 60000 65536"/>
                <a:gd name="T5" fmla="*/ 0 60000 65536"/>
              </a:gdLst>
              <a:ahLst/>
              <a:cxnLst>
                <a:cxn ang="T4">
                  <a:pos x="T0" y="T1"/>
                </a:cxn>
                <a:cxn ang="T5">
                  <a:pos x="T2" y="T3"/>
                </a:cxn>
              </a:cxnLst>
              <a:rect l="0" t="0" r="r" b="b"/>
              <a:pathLst>
                <a:path w="2" h="11">
                  <a:moveTo>
                    <a:pt x="0" y="0"/>
                  </a:moveTo>
                  <a:cubicBezTo>
                    <a:pt x="1" y="4"/>
                    <a:pt x="2" y="7"/>
                    <a:pt x="2" y="11"/>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6" name="Freeform 494"/>
            <p:cNvSpPr>
              <a:spLocks/>
            </p:cNvSpPr>
            <p:nvPr/>
          </p:nvSpPr>
          <p:spPr bwMode="auto">
            <a:xfrm>
              <a:off x="3671" y="2851"/>
              <a:ext cx="28" cy="5"/>
            </a:xfrm>
            <a:custGeom>
              <a:avLst/>
              <a:gdLst>
                <a:gd name="T0" fmla="*/ 0 w 11"/>
                <a:gd name="T1" fmla="*/ 0 h 2"/>
                <a:gd name="T2" fmla="*/ 181 w 11"/>
                <a:gd name="T3" fmla="*/ 0 h 2"/>
                <a:gd name="T4" fmla="*/ 0 60000 65536"/>
                <a:gd name="T5" fmla="*/ 0 60000 65536"/>
              </a:gdLst>
              <a:ahLst/>
              <a:cxnLst>
                <a:cxn ang="T4">
                  <a:pos x="T0" y="T1"/>
                </a:cxn>
                <a:cxn ang="T5">
                  <a:pos x="T2" y="T3"/>
                </a:cxn>
              </a:cxnLst>
              <a:rect l="0" t="0" r="r" b="b"/>
              <a:pathLst>
                <a:path w="11" h="2">
                  <a:moveTo>
                    <a:pt x="0" y="0"/>
                  </a:moveTo>
                  <a:cubicBezTo>
                    <a:pt x="3" y="2"/>
                    <a:pt x="7" y="1"/>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7" name="Freeform 495"/>
            <p:cNvSpPr>
              <a:spLocks/>
            </p:cNvSpPr>
            <p:nvPr/>
          </p:nvSpPr>
          <p:spPr bwMode="auto">
            <a:xfrm>
              <a:off x="3736" y="2749"/>
              <a:ext cx="28" cy="14"/>
            </a:xfrm>
            <a:custGeom>
              <a:avLst/>
              <a:gdLst>
                <a:gd name="T0" fmla="*/ 0 w 11"/>
                <a:gd name="T1" fmla="*/ 109 h 5"/>
                <a:gd name="T2" fmla="*/ 181 w 11"/>
                <a:gd name="T3" fmla="*/ 0 h 5"/>
                <a:gd name="T4" fmla="*/ 0 60000 65536"/>
                <a:gd name="T5" fmla="*/ 0 60000 65536"/>
              </a:gdLst>
              <a:ahLst/>
              <a:cxnLst>
                <a:cxn ang="T4">
                  <a:pos x="T0" y="T1"/>
                </a:cxn>
                <a:cxn ang="T5">
                  <a:pos x="T2" y="T3"/>
                </a:cxn>
              </a:cxnLst>
              <a:rect l="0" t="0" r="r" b="b"/>
              <a:pathLst>
                <a:path w="11" h="5">
                  <a:moveTo>
                    <a:pt x="0" y="5"/>
                  </a:moveTo>
                  <a:cubicBezTo>
                    <a:pt x="4" y="4"/>
                    <a:pt x="7" y="2"/>
                    <a:pt x="11" y="0"/>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8" name="Freeform 496"/>
            <p:cNvSpPr>
              <a:spLocks/>
            </p:cNvSpPr>
            <p:nvPr/>
          </p:nvSpPr>
          <p:spPr bwMode="auto">
            <a:xfrm>
              <a:off x="3786" y="2651"/>
              <a:ext cx="20" cy="16"/>
            </a:xfrm>
            <a:custGeom>
              <a:avLst/>
              <a:gdLst>
                <a:gd name="T0" fmla="*/ 0 w 8"/>
                <a:gd name="T1" fmla="*/ 0 h 6"/>
                <a:gd name="T2" fmla="*/ 125 w 8"/>
                <a:gd name="T3" fmla="*/ 115 h 6"/>
                <a:gd name="T4" fmla="*/ 0 60000 65536"/>
                <a:gd name="T5" fmla="*/ 0 60000 65536"/>
              </a:gdLst>
              <a:ahLst/>
              <a:cxnLst>
                <a:cxn ang="T4">
                  <a:pos x="T0" y="T1"/>
                </a:cxn>
                <a:cxn ang="T5">
                  <a:pos x="T2" y="T3"/>
                </a:cxn>
              </a:cxnLst>
              <a:rect l="0" t="0" r="r" b="b"/>
              <a:pathLst>
                <a:path w="8" h="6">
                  <a:moveTo>
                    <a:pt x="0" y="0"/>
                  </a:moveTo>
                  <a:cubicBezTo>
                    <a:pt x="2" y="2"/>
                    <a:pt x="5" y="4"/>
                    <a:pt x="8" y="6"/>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9" name="Freeform 497"/>
            <p:cNvSpPr>
              <a:spLocks/>
            </p:cNvSpPr>
            <p:nvPr/>
          </p:nvSpPr>
          <p:spPr bwMode="auto">
            <a:xfrm>
              <a:off x="3754" y="2341"/>
              <a:ext cx="22" cy="3"/>
            </a:xfrm>
            <a:custGeom>
              <a:avLst/>
              <a:gdLst>
                <a:gd name="T0" fmla="*/ 0 w 9"/>
                <a:gd name="T1" fmla="*/ 0 h 1"/>
                <a:gd name="T2" fmla="*/ 132 w 9"/>
                <a:gd name="T3" fmla="*/ 27 h 1"/>
                <a:gd name="T4" fmla="*/ 0 60000 65536"/>
                <a:gd name="T5" fmla="*/ 0 60000 65536"/>
              </a:gdLst>
              <a:ahLst/>
              <a:cxnLst>
                <a:cxn ang="T4">
                  <a:pos x="T0" y="T1"/>
                </a:cxn>
                <a:cxn ang="T5">
                  <a:pos x="T2" y="T3"/>
                </a:cxn>
              </a:cxnLst>
              <a:rect l="0" t="0" r="r" b="b"/>
              <a:pathLst>
                <a:path w="9" h="1">
                  <a:moveTo>
                    <a:pt x="0" y="0"/>
                  </a:moveTo>
                  <a:cubicBezTo>
                    <a:pt x="3" y="1"/>
                    <a:pt x="6" y="1"/>
                    <a:pt x="9" y="1"/>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0" name="Freeform 498"/>
            <p:cNvSpPr>
              <a:spLocks/>
            </p:cNvSpPr>
            <p:nvPr/>
          </p:nvSpPr>
          <p:spPr bwMode="auto">
            <a:xfrm>
              <a:off x="3711" y="2515"/>
              <a:ext cx="13" cy="16"/>
            </a:xfrm>
            <a:custGeom>
              <a:avLst/>
              <a:gdLst>
                <a:gd name="T0" fmla="*/ 0 w 5"/>
                <a:gd name="T1" fmla="*/ 0 h 6"/>
                <a:gd name="T2" fmla="*/ 88 w 5"/>
                <a:gd name="T3" fmla="*/ 115 h 6"/>
                <a:gd name="T4" fmla="*/ 0 60000 65536"/>
                <a:gd name="T5" fmla="*/ 0 60000 65536"/>
              </a:gdLst>
              <a:ahLst/>
              <a:cxnLst>
                <a:cxn ang="T4">
                  <a:pos x="T0" y="T1"/>
                </a:cxn>
                <a:cxn ang="T5">
                  <a:pos x="T2" y="T3"/>
                </a:cxn>
              </a:cxnLst>
              <a:rect l="0" t="0" r="r" b="b"/>
              <a:pathLst>
                <a:path w="5" h="6">
                  <a:moveTo>
                    <a:pt x="0" y="0"/>
                  </a:moveTo>
                  <a:cubicBezTo>
                    <a:pt x="1" y="2"/>
                    <a:pt x="3" y="4"/>
                    <a:pt x="5" y="6"/>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1" name="Freeform 499"/>
            <p:cNvSpPr>
              <a:spLocks/>
            </p:cNvSpPr>
            <p:nvPr/>
          </p:nvSpPr>
          <p:spPr bwMode="auto">
            <a:xfrm>
              <a:off x="3746" y="2944"/>
              <a:ext cx="13" cy="21"/>
            </a:xfrm>
            <a:custGeom>
              <a:avLst/>
              <a:gdLst>
                <a:gd name="T0" fmla="*/ 0 w 5"/>
                <a:gd name="T1" fmla="*/ 144 h 8"/>
                <a:gd name="T2" fmla="*/ 88 w 5"/>
                <a:gd name="T3" fmla="*/ 0 h 8"/>
                <a:gd name="T4" fmla="*/ 0 60000 65536"/>
                <a:gd name="T5" fmla="*/ 0 60000 65536"/>
              </a:gdLst>
              <a:ahLst/>
              <a:cxnLst>
                <a:cxn ang="T4">
                  <a:pos x="T0" y="T1"/>
                </a:cxn>
                <a:cxn ang="T5">
                  <a:pos x="T2" y="T3"/>
                </a:cxn>
              </a:cxnLst>
              <a:rect l="0" t="0" r="r" b="b"/>
              <a:pathLst>
                <a:path w="5" h="8">
                  <a:moveTo>
                    <a:pt x="0" y="8"/>
                  </a:moveTo>
                  <a:cubicBezTo>
                    <a:pt x="3" y="6"/>
                    <a:pt x="3" y="3"/>
                    <a:pt x="5" y="0"/>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2" name="Freeform 500"/>
            <p:cNvSpPr>
              <a:spLocks/>
            </p:cNvSpPr>
            <p:nvPr/>
          </p:nvSpPr>
          <p:spPr bwMode="auto">
            <a:xfrm>
              <a:off x="3794" y="2859"/>
              <a:ext cx="12" cy="18"/>
            </a:xfrm>
            <a:custGeom>
              <a:avLst/>
              <a:gdLst>
                <a:gd name="T0" fmla="*/ 12 w 5"/>
                <a:gd name="T1" fmla="*/ 118 h 7"/>
                <a:gd name="T2" fmla="*/ 70 w 5"/>
                <a:gd name="T3" fmla="*/ 0 h 7"/>
                <a:gd name="T4" fmla="*/ 0 60000 65536"/>
                <a:gd name="T5" fmla="*/ 0 60000 65536"/>
              </a:gdLst>
              <a:ahLst/>
              <a:cxnLst>
                <a:cxn ang="T4">
                  <a:pos x="T0" y="T1"/>
                </a:cxn>
                <a:cxn ang="T5">
                  <a:pos x="T2" y="T3"/>
                </a:cxn>
              </a:cxnLst>
              <a:rect l="0" t="0" r="r" b="b"/>
              <a:pathLst>
                <a:path w="5" h="7">
                  <a:moveTo>
                    <a:pt x="1" y="7"/>
                  </a:moveTo>
                  <a:cubicBezTo>
                    <a:pt x="0" y="4"/>
                    <a:pt x="2" y="2"/>
                    <a:pt x="5" y="0"/>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3" name="Freeform 501"/>
            <p:cNvSpPr>
              <a:spLocks/>
            </p:cNvSpPr>
            <p:nvPr/>
          </p:nvSpPr>
          <p:spPr bwMode="auto">
            <a:xfrm>
              <a:off x="2716" y="2187"/>
              <a:ext cx="30" cy="5"/>
            </a:xfrm>
            <a:custGeom>
              <a:avLst/>
              <a:gdLst>
                <a:gd name="T0" fmla="*/ 0 w 12"/>
                <a:gd name="T1" fmla="*/ 33 h 2"/>
                <a:gd name="T2" fmla="*/ 188 w 12"/>
                <a:gd name="T3" fmla="*/ 0 h 2"/>
                <a:gd name="T4" fmla="*/ 0 60000 65536"/>
                <a:gd name="T5" fmla="*/ 0 60000 65536"/>
              </a:gdLst>
              <a:ahLst/>
              <a:cxnLst>
                <a:cxn ang="T4">
                  <a:pos x="T0" y="T1"/>
                </a:cxn>
                <a:cxn ang="T5">
                  <a:pos x="T2" y="T3"/>
                </a:cxn>
              </a:cxnLst>
              <a:rect l="0" t="0" r="r" b="b"/>
              <a:pathLst>
                <a:path w="12" h="2">
                  <a:moveTo>
                    <a:pt x="0" y="2"/>
                  </a:moveTo>
                  <a:cubicBezTo>
                    <a:pt x="4" y="1"/>
                    <a:pt x="8" y="0"/>
                    <a:pt x="12" y="0"/>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 name="Freeform 502"/>
            <p:cNvSpPr>
              <a:spLocks/>
            </p:cNvSpPr>
            <p:nvPr/>
          </p:nvSpPr>
          <p:spPr bwMode="auto">
            <a:xfrm>
              <a:off x="2729" y="2211"/>
              <a:ext cx="10" cy="13"/>
            </a:xfrm>
            <a:custGeom>
              <a:avLst/>
              <a:gdLst>
                <a:gd name="T0" fmla="*/ 0 w 4"/>
                <a:gd name="T1" fmla="*/ 88 h 5"/>
                <a:gd name="T2" fmla="*/ 63 w 4"/>
                <a:gd name="T3" fmla="*/ 0 h 5"/>
                <a:gd name="T4" fmla="*/ 0 60000 65536"/>
                <a:gd name="T5" fmla="*/ 0 60000 65536"/>
              </a:gdLst>
              <a:ahLst/>
              <a:cxnLst>
                <a:cxn ang="T4">
                  <a:pos x="T0" y="T1"/>
                </a:cxn>
                <a:cxn ang="T5">
                  <a:pos x="T2" y="T3"/>
                </a:cxn>
              </a:cxnLst>
              <a:rect l="0" t="0" r="r" b="b"/>
              <a:pathLst>
                <a:path w="4" h="5">
                  <a:moveTo>
                    <a:pt x="0" y="5"/>
                  </a:moveTo>
                  <a:cubicBezTo>
                    <a:pt x="1" y="3"/>
                    <a:pt x="2" y="1"/>
                    <a:pt x="4" y="0"/>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 name="Freeform 503"/>
            <p:cNvSpPr>
              <a:spLocks/>
            </p:cNvSpPr>
            <p:nvPr/>
          </p:nvSpPr>
          <p:spPr bwMode="auto">
            <a:xfrm>
              <a:off x="2641" y="2856"/>
              <a:ext cx="20" cy="13"/>
            </a:xfrm>
            <a:custGeom>
              <a:avLst/>
              <a:gdLst>
                <a:gd name="T0" fmla="*/ 0 w 8"/>
                <a:gd name="T1" fmla="*/ 0 h 5"/>
                <a:gd name="T2" fmla="*/ 125 w 8"/>
                <a:gd name="T3" fmla="*/ 88 h 5"/>
                <a:gd name="T4" fmla="*/ 0 60000 65536"/>
                <a:gd name="T5" fmla="*/ 0 60000 65536"/>
              </a:gdLst>
              <a:ahLst/>
              <a:cxnLst>
                <a:cxn ang="T4">
                  <a:pos x="T0" y="T1"/>
                </a:cxn>
                <a:cxn ang="T5">
                  <a:pos x="T2" y="T3"/>
                </a:cxn>
              </a:cxnLst>
              <a:rect l="0" t="0" r="r" b="b"/>
              <a:pathLst>
                <a:path w="8" h="5">
                  <a:moveTo>
                    <a:pt x="0" y="0"/>
                  </a:moveTo>
                  <a:cubicBezTo>
                    <a:pt x="1" y="4"/>
                    <a:pt x="5" y="4"/>
                    <a:pt x="8" y="5"/>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6" name="Freeform 504"/>
            <p:cNvSpPr>
              <a:spLocks/>
            </p:cNvSpPr>
            <p:nvPr/>
          </p:nvSpPr>
          <p:spPr bwMode="auto">
            <a:xfrm>
              <a:off x="2619" y="2888"/>
              <a:ext cx="10" cy="16"/>
            </a:xfrm>
            <a:custGeom>
              <a:avLst/>
              <a:gdLst>
                <a:gd name="T0" fmla="*/ 0 w 4"/>
                <a:gd name="T1" fmla="*/ 0 h 6"/>
                <a:gd name="T2" fmla="*/ 63 w 4"/>
                <a:gd name="T3" fmla="*/ 115 h 6"/>
                <a:gd name="T4" fmla="*/ 0 60000 65536"/>
                <a:gd name="T5" fmla="*/ 0 60000 65536"/>
              </a:gdLst>
              <a:ahLst/>
              <a:cxnLst>
                <a:cxn ang="T4">
                  <a:pos x="T0" y="T1"/>
                </a:cxn>
                <a:cxn ang="T5">
                  <a:pos x="T2" y="T3"/>
                </a:cxn>
              </a:cxnLst>
              <a:rect l="0" t="0" r="r" b="b"/>
              <a:pathLst>
                <a:path w="4" h="6">
                  <a:moveTo>
                    <a:pt x="0" y="0"/>
                  </a:moveTo>
                  <a:cubicBezTo>
                    <a:pt x="1" y="2"/>
                    <a:pt x="3" y="4"/>
                    <a:pt x="4" y="6"/>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7" name="Freeform 505"/>
            <p:cNvSpPr>
              <a:spLocks/>
            </p:cNvSpPr>
            <p:nvPr/>
          </p:nvSpPr>
          <p:spPr bwMode="auto">
            <a:xfrm>
              <a:off x="2461" y="2944"/>
              <a:ext cx="20" cy="11"/>
            </a:xfrm>
            <a:custGeom>
              <a:avLst/>
              <a:gdLst>
                <a:gd name="T0" fmla="*/ 0 w 8"/>
                <a:gd name="T1" fmla="*/ 0 h 4"/>
                <a:gd name="T2" fmla="*/ 125 w 8"/>
                <a:gd name="T3" fmla="*/ 83 h 4"/>
                <a:gd name="T4" fmla="*/ 0 60000 65536"/>
                <a:gd name="T5" fmla="*/ 0 60000 65536"/>
              </a:gdLst>
              <a:ahLst/>
              <a:cxnLst>
                <a:cxn ang="T4">
                  <a:pos x="T0" y="T1"/>
                </a:cxn>
                <a:cxn ang="T5">
                  <a:pos x="T2" y="T3"/>
                </a:cxn>
              </a:cxnLst>
              <a:rect l="0" t="0" r="r" b="b"/>
              <a:pathLst>
                <a:path w="8" h="4">
                  <a:moveTo>
                    <a:pt x="0" y="0"/>
                  </a:moveTo>
                  <a:cubicBezTo>
                    <a:pt x="2" y="2"/>
                    <a:pt x="5" y="3"/>
                    <a:pt x="8" y="4"/>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8" name="Freeform 506"/>
            <p:cNvSpPr>
              <a:spLocks/>
            </p:cNvSpPr>
            <p:nvPr/>
          </p:nvSpPr>
          <p:spPr bwMode="auto">
            <a:xfrm>
              <a:off x="2426" y="2955"/>
              <a:ext cx="3" cy="18"/>
            </a:xfrm>
            <a:custGeom>
              <a:avLst/>
              <a:gdLst>
                <a:gd name="T0" fmla="*/ 0 w 1"/>
                <a:gd name="T1" fmla="*/ 0 h 7"/>
                <a:gd name="T2" fmla="*/ 27 w 1"/>
                <a:gd name="T3" fmla="*/ 118 h 7"/>
                <a:gd name="T4" fmla="*/ 0 60000 65536"/>
                <a:gd name="T5" fmla="*/ 0 60000 65536"/>
              </a:gdLst>
              <a:ahLst/>
              <a:cxnLst>
                <a:cxn ang="T4">
                  <a:pos x="T0" y="T1"/>
                </a:cxn>
                <a:cxn ang="T5">
                  <a:pos x="T2" y="T3"/>
                </a:cxn>
              </a:cxnLst>
              <a:rect l="0" t="0" r="r" b="b"/>
              <a:pathLst>
                <a:path w="1" h="7">
                  <a:moveTo>
                    <a:pt x="0" y="0"/>
                  </a:moveTo>
                  <a:cubicBezTo>
                    <a:pt x="1" y="2"/>
                    <a:pt x="1" y="5"/>
                    <a:pt x="1" y="7"/>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9" name="Freeform 507"/>
            <p:cNvSpPr>
              <a:spLocks/>
            </p:cNvSpPr>
            <p:nvPr/>
          </p:nvSpPr>
          <p:spPr bwMode="auto">
            <a:xfrm>
              <a:off x="2289" y="2968"/>
              <a:ext cx="2" cy="13"/>
            </a:xfrm>
            <a:custGeom>
              <a:avLst/>
              <a:gdLst>
                <a:gd name="T0" fmla="*/ 0 w 1"/>
                <a:gd name="T1" fmla="*/ 0 h 5"/>
                <a:gd name="T2" fmla="*/ 0 w 1"/>
                <a:gd name="T3" fmla="*/ 88 h 5"/>
                <a:gd name="T4" fmla="*/ 0 60000 65536"/>
                <a:gd name="T5" fmla="*/ 0 60000 65536"/>
              </a:gdLst>
              <a:ahLst/>
              <a:cxnLst>
                <a:cxn ang="T4">
                  <a:pos x="T0" y="T1"/>
                </a:cxn>
                <a:cxn ang="T5">
                  <a:pos x="T2" y="T3"/>
                </a:cxn>
              </a:cxnLst>
              <a:rect l="0" t="0" r="r" b="b"/>
              <a:pathLst>
                <a:path w="1" h="5">
                  <a:moveTo>
                    <a:pt x="0" y="0"/>
                  </a:moveTo>
                  <a:cubicBezTo>
                    <a:pt x="1" y="2"/>
                    <a:pt x="1" y="4"/>
                    <a:pt x="0" y="5"/>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0" name="Freeform 508"/>
            <p:cNvSpPr>
              <a:spLocks/>
            </p:cNvSpPr>
            <p:nvPr/>
          </p:nvSpPr>
          <p:spPr bwMode="auto">
            <a:xfrm>
              <a:off x="3201" y="2928"/>
              <a:ext cx="43" cy="35"/>
            </a:xfrm>
            <a:custGeom>
              <a:avLst/>
              <a:gdLst>
                <a:gd name="T0" fmla="*/ 96 w 17"/>
                <a:gd name="T1" fmla="*/ 0 h 13"/>
                <a:gd name="T2" fmla="*/ 20 w 17"/>
                <a:gd name="T3" fmla="*/ 59 h 13"/>
                <a:gd name="T4" fmla="*/ 0 60000 65536"/>
                <a:gd name="T5" fmla="*/ 0 60000 65536"/>
              </a:gdLst>
              <a:ahLst/>
              <a:cxnLst>
                <a:cxn ang="T4">
                  <a:pos x="T0" y="T1"/>
                </a:cxn>
                <a:cxn ang="T5">
                  <a:pos x="T2" y="T3"/>
                </a:cxn>
              </a:cxnLst>
              <a:rect l="0" t="0" r="r" b="b"/>
              <a:pathLst>
                <a:path w="17" h="13">
                  <a:moveTo>
                    <a:pt x="6" y="0"/>
                  </a:moveTo>
                  <a:cubicBezTo>
                    <a:pt x="17" y="13"/>
                    <a:pt x="0" y="13"/>
                    <a:pt x="1" y="3"/>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1" name="Freeform 509"/>
            <p:cNvSpPr>
              <a:spLocks/>
            </p:cNvSpPr>
            <p:nvPr/>
          </p:nvSpPr>
          <p:spPr bwMode="auto">
            <a:xfrm>
              <a:off x="3159" y="2944"/>
              <a:ext cx="17" cy="27"/>
            </a:xfrm>
            <a:custGeom>
              <a:avLst/>
              <a:gdLst>
                <a:gd name="T0" fmla="*/ 41 w 7"/>
                <a:gd name="T1" fmla="*/ 0 h 10"/>
                <a:gd name="T2" fmla="*/ 41 w 7"/>
                <a:gd name="T3" fmla="*/ 197 h 10"/>
                <a:gd name="T4" fmla="*/ 100 w 7"/>
                <a:gd name="T5" fmla="*/ 38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2" y="3"/>
                    <a:pt x="0" y="7"/>
                    <a:pt x="3" y="10"/>
                  </a:cubicBezTo>
                  <a:cubicBezTo>
                    <a:pt x="6" y="10"/>
                    <a:pt x="7" y="6"/>
                    <a:pt x="7" y="2"/>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 name="Freeform 510"/>
            <p:cNvSpPr>
              <a:spLocks/>
            </p:cNvSpPr>
            <p:nvPr/>
          </p:nvSpPr>
          <p:spPr bwMode="auto">
            <a:xfrm>
              <a:off x="3111" y="2771"/>
              <a:ext cx="28" cy="24"/>
            </a:xfrm>
            <a:custGeom>
              <a:avLst/>
              <a:gdLst>
                <a:gd name="T0" fmla="*/ 0 w 11"/>
                <a:gd name="T1" fmla="*/ 56 h 9"/>
                <a:gd name="T2" fmla="*/ 181 w 11"/>
                <a:gd name="T3" fmla="*/ 77 h 9"/>
                <a:gd name="T4" fmla="*/ 0 w 11"/>
                <a:gd name="T5" fmla="*/ 171 h 9"/>
                <a:gd name="T6" fmla="*/ 0 60000 65536"/>
                <a:gd name="T7" fmla="*/ 0 60000 65536"/>
                <a:gd name="T8" fmla="*/ 0 60000 65536"/>
              </a:gdLst>
              <a:ahLst/>
              <a:cxnLst>
                <a:cxn ang="T6">
                  <a:pos x="T0" y="T1"/>
                </a:cxn>
                <a:cxn ang="T7">
                  <a:pos x="T2" y="T3"/>
                </a:cxn>
                <a:cxn ang="T8">
                  <a:pos x="T4" y="T5"/>
                </a:cxn>
              </a:cxnLst>
              <a:rect l="0" t="0" r="r" b="b"/>
              <a:pathLst>
                <a:path w="11" h="9">
                  <a:moveTo>
                    <a:pt x="0" y="3"/>
                  </a:moveTo>
                  <a:cubicBezTo>
                    <a:pt x="4" y="1"/>
                    <a:pt x="8" y="0"/>
                    <a:pt x="11" y="4"/>
                  </a:cubicBezTo>
                  <a:cubicBezTo>
                    <a:pt x="9" y="8"/>
                    <a:pt x="4" y="7"/>
                    <a:pt x="0" y="9"/>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3" name="Freeform 511"/>
            <p:cNvSpPr>
              <a:spLocks/>
            </p:cNvSpPr>
            <p:nvPr/>
          </p:nvSpPr>
          <p:spPr bwMode="auto">
            <a:xfrm>
              <a:off x="3154" y="2605"/>
              <a:ext cx="2" cy="22"/>
            </a:xfrm>
            <a:custGeom>
              <a:avLst/>
              <a:gdLst>
                <a:gd name="T0" fmla="*/ 8 w 1"/>
                <a:gd name="T1" fmla="*/ 0 h 8"/>
                <a:gd name="T2" fmla="*/ 8 w 1"/>
                <a:gd name="T3" fmla="*/ 168 h 8"/>
                <a:gd name="T4" fmla="*/ 0 60000 65536"/>
                <a:gd name="T5" fmla="*/ 0 60000 65536"/>
              </a:gdLst>
              <a:ahLst/>
              <a:cxnLst>
                <a:cxn ang="T4">
                  <a:pos x="T0" y="T1"/>
                </a:cxn>
                <a:cxn ang="T5">
                  <a:pos x="T2" y="T3"/>
                </a:cxn>
              </a:cxnLst>
              <a:rect l="0" t="0" r="r" b="b"/>
              <a:pathLst>
                <a:path w="1" h="8">
                  <a:moveTo>
                    <a:pt x="1" y="0"/>
                  </a:moveTo>
                  <a:cubicBezTo>
                    <a:pt x="0" y="2"/>
                    <a:pt x="0" y="5"/>
                    <a:pt x="1" y="8"/>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4" name="Freeform 512"/>
            <p:cNvSpPr>
              <a:spLocks/>
            </p:cNvSpPr>
            <p:nvPr/>
          </p:nvSpPr>
          <p:spPr bwMode="auto">
            <a:xfrm>
              <a:off x="3126" y="2592"/>
              <a:ext cx="18" cy="3"/>
            </a:xfrm>
            <a:custGeom>
              <a:avLst/>
              <a:gdLst>
                <a:gd name="T0" fmla="*/ 0 w 7"/>
                <a:gd name="T1" fmla="*/ 27 h 1"/>
                <a:gd name="T2" fmla="*/ 118 w 7"/>
                <a:gd name="T3" fmla="*/ 0 h 1"/>
                <a:gd name="T4" fmla="*/ 0 60000 65536"/>
                <a:gd name="T5" fmla="*/ 0 60000 65536"/>
              </a:gdLst>
              <a:ahLst/>
              <a:cxnLst>
                <a:cxn ang="T4">
                  <a:pos x="T0" y="T1"/>
                </a:cxn>
                <a:cxn ang="T5">
                  <a:pos x="T2" y="T3"/>
                </a:cxn>
              </a:cxnLst>
              <a:rect l="0" t="0" r="r" b="b"/>
              <a:pathLst>
                <a:path w="7" h="1">
                  <a:moveTo>
                    <a:pt x="0" y="1"/>
                  </a:moveTo>
                  <a:cubicBezTo>
                    <a:pt x="2" y="0"/>
                    <a:pt x="5" y="0"/>
                    <a:pt x="7" y="0"/>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 name="Freeform 513"/>
            <p:cNvSpPr>
              <a:spLocks/>
            </p:cNvSpPr>
            <p:nvPr/>
          </p:nvSpPr>
          <p:spPr bwMode="auto">
            <a:xfrm>
              <a:off x="3379" y="2965"/>
              <a:ext cx="12" cy="3"/>
            </a:xfrm>
            <a:custGeom>
              <a:avLst/>
              <a:gdLst>
                <a:gd name="T0" fmla="*/ 0 w 5"/>
                <a:gd name="T1" fmla="*/ 27 h 1"/>
                <a:gd name="T2" fmla="*/ 70 w 5"/>
                <a:gd name="T3" fmla="*/ 0 h 1"/>
                <a:gd name="T4" fmla="*/ 0 60000 65536"/>
                <a:gd name="T5" fmla="*/ 0 60000 65536"/>
              </a:gdLst>
              <a:ahLst/>
              <a:cxnLst>
                <a:cxn ang="T4">
                  <a:pos x="T0" y="T1"/>
                </a:cxn>
                <a:cxn ang="T5">
                  <a:pos x="T2" y="T3"/>
                </a:cxn>
              </a:cxnLst>
              <a:rect l="0" t="0" r="r" b="b"/>
              <a:pathLst>
                <a:path w="5" h="1">
                  <a:moveTo>
                    <a:pt x="0" y="1"/>
                  </a:moveTo>
                  <a:cubicBezTo>
                    <a:pt x="1" y="0"/>
                    <a:pt x="3" y="0"/>
                    <a:pt x="5" y="0"/>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6" name="Freeform 514"/>
            <p:cNvSpPr>
              <a:spLocks/>
            </p:cNvSpPr>
            <p:nvPr/>
          </p:nvSpPr>
          <p:spPr bwMode="auto">
            <a:xfrm>
              <a:off x="3394" y="2984"/>
              <a:ext cx="12" cy="19"/>
            </a:xfrm>
            <a:custGeom>
              <a:avLst/>
              <a:gdLst>
                <a:gd name="T0" fmla="*/ 70 w 5"/>
                <a:gd name="T1" fmla="*/ 0 h 7"/>
                <a:gd name="T2" fmla="*/ 0 w 5"/>
                <a:gd name="T3" fmla="*/ 141 h 7"/>
                <a:gd name="T4" fmla="*/ 0 60000 65536"/>
                <a:gd name="T5" fmla="*/ 0 60000 65536"/>
              </a:gdLst>
              <a:ahLst/>
              <a:cxnLst>
                <a:cxn ang="T4">
                  <a:pos x="T0" y="T1"/>
                </a:cxn>
                <a:cxn ang="T5">
                  <a:pos x="T2" y="T3"/>
                </a:cxn>
              </a:cxnLst>
              <a:rect l="0" t="0" r="r" b="b"/>
              <a:pathLst>
                <a:path w="5" h="7">
                  <a:moveTo>
                    <a:pt x="5" y="0"/>
                  </a:moveTo>
                  <a:cubicBezTo>
                    <a:pt x="3" y="2"/>
                    <a:pt x="1" y="4"/>
                    <a:pt x="0" y="7"/>
                  </a:cubicBezTo>
                </a:path>
              </a:pathLst>
            </a:custGeom>
            <a:noFill/>
            <a:ln w="15875" cap="flat">
              <a:solidFill>
                <a:srgbClr val="D7AAB8"/>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7" name="Freeform 515"/>
            <p:cNvSpPr>
              <a:spLocks/>
            </p:cNvSpPr>
            <p:nvPr/>
          </p:nvSpPr>
          <p:spPr bwMode="auto">
            <a:xfrm>
              <a:off x="2681" y="1605"/>
              <a:ext cx="40" cy="35"/>
            </a:xfrm>
            <a:custGeom>
              <a:avLst/>
              <a:gdLst>
                <a:gd name="T0" fmla="*/ 250 w 16"/>
                <a:gd name="T1" fmla="*/ 116 h 13"/>
                <a:gd name="T2" fmla="*/ 238 w 16"/>
                <a:gd name="T3" fmla="*/ 232 h 13"/>
                <a:gd name="T4" fmla="*/ 0 60000 65536"/>
                <a:gd name="T5" fmla="*/ 0 60000 65536"/>
              </a:gdLst>
              <a:ahLst/>
              <a:cxnLst>
                <a:cxn ang="T4">
                  <a:pos x="T0" y="T1"/>
                </a:cxn>
                <a:cxn ang="T5">
                  <a:pos x="T2" y="T3"/>
                </a:cxn>
              </a:cxnLst>
              <a:rect l="0" t="0" r="r" b="b"/>
              <a:pathLst>
                <a:path w="16" h="13">
                  <a:moveTo>
                    <a:pt x="16" y="6"/>
                  </a:moveTo>
                  <a:cubicBezTo>
                    <a:pt x="5" y="0"/>
                    <a:pt x="0" y="13"/>
                    <a:pt x="15" y="12"/>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 name="Freeform 516"/>
            <p:cNvSpPr>
              <a:spLocks/>
            </p:cNvSpPr>
            <p:nvPr/>
          </p:nvSpPr>
          <p:spPr bwMode="auto">
            <a:xfrm>
              <a:off x="3036" y="1603"/>
              <a:ext cx="53" cy="53"/>
            </a:xfrm>
            <a:custGeom>
              <a:avLst/>
              <a:gdLst>
                <a:gd name="T0" fmla="*/ 338 w 21"/>
                <a:gd name="T1" fmla="*/ 204 h 20"/>
                <a:gd name="T2" fmla="*/ 318 w 21"/>
                <a:gd name="T3" fmla="*/ 337 h 20"/>
                <a:gd name="T4" fmla="*/ 0 60000 65536"/>
                <a:gd name="T5" fmla="*/ 0 60000 65536"/>
              </a:gdLst>
              <a:ahLst/>
              <a:cxnLst>
                <a:cxn ang="T4">
                  <a:pos x="T0" y="T1"/>
                </a:cxn>
                <a:cxn ang="T5">
                  <a:pos x="T2" y="T3"/>
                </a:cxn>
              </a:cxnLst>
              <a:rect l="0" t="0" r="r" b="b"/>
              <a:pathLst>
                <a:path w="21" h="20">
                  <a:moveTo>
                    <a:pt x="21" y="11"/>
                  </a:moveTo>
                  <a:cubicBezTo>
                    <a:pt x="11" y="0"/>
                    <a:pt x="0" y="20"/>
                    <a:pt x="20" y="18"/>
                  </a:cubicBezTo>
                </a:path>
              </a:pathLst>
            </a:custGeom>
            <a:noFill/>
            <a:ln w="15875" cap="flat">
              <a:solidFill>
                <a:srgbClr val="E1C0CA"/>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792" name="TextBox 791"/>
          <p:cNvSpPr txBox="1"/>
          <p:nvPr/>
        </p:nvSpPr>
        <p:spPr>
          <a:xfrm>
            <a:off x="2366516" y="977383"/>
            <a:ext cx="685800" cy="369332"/>
          </a:xfrm>
          <a:prstGeom prst="rect">
            <a:avLst/>
          </a:prstGeom>
          <a:noFill/>
        </p:spPr>
        <p:txBody>
          <a:bodyPr wrap="square" rtlCol="0">
            <a:spAutoFit/>
          </a:bodyPr>
          <a:lstStyle/>
          <a:p>
            <a:pPr algn="ctr"/>
            <a:r>
              <a:rPr lang="en-US" b="1" dirty="0" smtClean="0"/>
              <a:t>(P1)</a:t>
            </a:r>
            <a:endParaRPr lang="en-US" b="1" dirty="0"/>
          </a:p>
        </p:txBody>
      </p:sp>
      <p:sp>
        <p:nvSpPr>
          <p:cNvPr id="793" name="TextBox 792"/>
          <p:cNvSpPr txBox="1"/>
          <p:nvPr/>
        </p:nvSpPr>
        <p:spPr>
          <a:xfrm>
            <a:off x="5892132" y="977383"/>
            <a:ext cx="685800" cy="369332"/>
          </a:xfrm>
          <a:prstGeom prst="rect">
            <a:avLst/>
          </a:prstGeom>
          <a:noFill/>
        </p:spPr>
        <p:txBody>
          <a:bodyPr wrap="square" rtlCol="0">
            <a:spAutoFit/>
          </a:bodyPr>
          <a:lstStyle/>
          <a:p>
            <a:pPr algn="ctr"/>
            <a:r>
              <a:rPr lang="en-US" b="1" dirty="0" smtClean="0"/>
              <a:t>(P2)</a:t>
            </a:r>
            <a:endParaRPr lang="en-US" b="1" dirty="0"/>
          </a:p>
        </p:txBody>
      </p:sp>
      <p:cxnSp>
        <p:nvCxnSpPr>
          <p:cNvPr id="795" name="Straight Arrow Connector 794"/>
          <p:cNvCxnSpPr/>
          <p:nvPr/>
        </p:nvCxnSpPr>
        <p:spPr>
          <a:xfrm flipV="1">
            <a:off x="2156291" y="1411417"/>
            <a:ext cx="1106250" cy="0"/>
          </a:xfrm>
          <a:prstGeom prst="straightConnector1">
            <a:avLst/>
          </a:prstGeom>
          <a:ln w="38100" cap="rnd">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96" name="Straight Arrow Connector 795"/>
          <p:cNvCxnSpPr/>
          <p:nvPr/>
        </p:nvCxnSpPr>
        <p:spPr>
          <a:xfrm>
            <a:off x="5693530" y="1411417"/>
            <a:ext cx="1083005" cy="0"/>
          </a:xfrm>
          <a:prstGeom prst="straightConnector1">
            <a:avLst/>
          </a:prstGeom>
          <a:ln w="38100" cap="rnd">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808" name="TextBox 807"/>
          <p:cNvSpPr txBox="1"/>
          <p:nvPr/>
        </p:nvSpPr>
        <p:spPr>
          <a:xfrm>
            <a:off x="5305265" y="732812"/>
            <a:ext cx="2022094" cy="369332"/>
          </a:xfrm>
          <a:prstGeom prst="rect">
            <a:avLst/>
          </a:prstGeom>
          <a:noFill/>
        </p:spPr>
        <p:txBody>
          <a:bodyPr wrap="square" rtlCol="0">
            <a:spAutoFit/>
          </a:bodyPr>
          <a:lstStyle/>
          <a:p>
            <a:pPr algn="ctr"/>
            <a:r>
              <a:rPr lang="en-US" b="1" dirty="0" smtClean="0"/>
              <a:t>Decellularization</a:t>
            </a:r>
            <a:endParaRPr lang="en-US" b="1" dirty="0"/>
          </a:p>
        </p:txBody>
      </p:sp>
      <p:sp>
        <p:nvSpPr>
          <p:cNvPr id="809" name="TextBox 808"/>
          <p:cNvSpPr txBox="1"/>
          <p:nvPr/>
        </p:nvSpPr>
        <p:spPr>
          <a:xfrm>
            <a:off x="1805538" y="728657"/>
            <a:ext cx="1807757" cy="369332"/>
          </a:xfrm>
          <a:prstGeom prst="rect">
            <a:avLst/>
          </a:prstGeom>
          <a:noFill/>
        </p:spPr>
        <p:txBody>
          <a:bodyPr wrap="square" rtlCol="0">
            <a:spAutoFit/>
          </a:bodyPr>
          <a:lstStyle/>
          <a:p>
            <a:pPr algn="ctr"/>
            <a:r>
              <a:rPr lang="en-US" b="1" dirty="0" smtClean="0"/>
              <a:t>Tissue disruption</a:t>
            </a:r>
            <a:endParaRPr lang="en-US" b="1" dirty="0"/>
          </a:p>
        </p:txBody>
      </p:sp>
      <p:sp>
        <p:nvSpPr>
          <p:cNvPr id="833" name="TextBox 832"/>
          <p:cNvSpPr txBox="1"/>
          <p:nvPr/>
        </p:nvSpPr>
        <p:spPr>
          <a:xfrm>
            <a:off x="3695483" y="212522"/>
            <a:ext cx="862993" cy="461665"/>
          </a:xfrm>
          <a:prstGeom prst="rect">
            <a:avLst/>
          </a:prstGeom>
          <a:noFill/>
        </p:spPr>
        <p:txBody>
          <a:bodyPr wrap="square" rtlCol="0">
            <a:spAutoFit/>
          </a:bodyPr>
          <a:lstStyle/>
          <a:p>
            <a:r>
              <a:rPr lang="en-US" sz="2400" b="1" i="1" dirty="0" smtClean="0">
                <a:solidFill>
                  <a:srgbClr val="F932FF"/>
                </a:solidFill>
              </a:rPr>
              <a:t>E</a:t>
            </a:r>
            <a:r>
              <a:rPr lang="en-US" sz="2400" b="1" i="1" dirty="0" smtClean="0">
                <a:solidFill>
                  <a:schemeClr val="accent2">
                    <a:lumMod val="75000"/>
                  </a:schemeClr>
                </a:solidFill>
              </a:rPr>
              <a:t>C</a:t>
            </a:r>
            <a:r>
              <a:rPr lang="en-US" sz="2400" b="1" i="1" dirty="0" smtClean="0">
                <a:solidFill>
                  <a:srgbClr val="FF6600"/>
                </a:solidFill>
              </a:rPr>
              <a:t>M</a:t>
            </a:r>
            <a:endParaRPr lang="en-US" sz="2400" b="1" i="1" dirty="0">
              <a:solidFill>
                <a:srgbClr val="FF6600"/>
              </a:solidFill>
            </a:endParaRPr>
          </a:p>
        </p:txBody>
      </p:sp>
      <p:grpSp>
        <p:nvGrpSpPr>
          <p:cNvPr id="1105" name="Group 1104"/>
          <p:cNvGrpSpPr/>
          <p:nvPr/>
        </p:nvGrpSpPr>
        <p:grpSpPr>
          <a:xfrm>
            <a:off x="2710441" y="812384"/>
            <a:ext cx="1999098" cy="1200215"/>
            <a:chOff x="3188862" y="1920490"/>
            <a:chExt cx="1855369" cy="1217059"/>
          </a:xfrm>
        </p:grpSpPr>
        <p:cxnSp>
          <p:nvCxnSpPr>
            <p:cNvPr id="1121" name="Curved Connector 1120"/>
            <p:cNvCxnSpPr/>
            <p:nvPr/>
          </p:nvCxnSpPr>
          <p:spPr>
            <a:xfrm flipV="1">
              <a:off x="3188862" y="2218414"/>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22" name="Curved Connector 1121"/>
            <p:cNvCxnSpPr/>
            <p:nvPr/>
          </p:nvCxnSpPr>
          <p:spPr>
            <a:xfrm flipV="1">
              <a:off x="3521136" y="1920490"/>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grpSp>
        <p:nvGrpSpPr>
          <p:cNvPr id="1133" name="Group 1132"/>
          <p:cNvGrpSpPr/>
          <p:nvPr/>
        </p:nvGrpSpPr>
        <p:grpSpPr>
          <a:xfrm>
            <a:off x="2919954" y="570557"/>
            <a:ext cx="2695460" cy="2660836"/>
            <a:chOff x="2919954" y="570557"/>
            <a:chExt cx="2695460" cy="2660836"/>
          </a:xfrm>
        </p:grpSpPr>
        <p:sp>
          <p:nvSpPr>
            <p:cNvPr id="946" name="Oval 945"/>
            <p:cNvSpPr/>
            <p:nvPr/>
          </p:nvSpPr>
          <p:spPr>
            <a:xfrm>
              <a:off x="4901254" y="844597"/>
              <a:ext cx="377465" cy="170901"/>
            </a:xfrm>
            <a:prstGeom prst="ellipse">
              <a:avLst/>
            </a:prstGeom>
            <a:solidFill>
              <a:schemeClr val="accent3"/>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7" name="Oval 946"/>
            <p:cNvSpPr/>
            <p:nvPr/>
          </p:nvSpPr>
          <p:spPr>
            <a:xfrm>
              <a:off x="4995621" y="867242"/>
              <a:ext cx="141549" cy="99533"/>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23" name="Curved Connector 922"/>
            <p:cNvCxnSpPr/>
            <p:nvPr/>
          </p:nvCxnSpPr>
          <p:spPr>
            <a:xfrm flipV="1">
              <a:off x="4089734" y="788699"/>
              <a:ext cx="1068427" cy="757597"/>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sp>
          <p:nvSpPr>
            <p:cNvPr id="954" name="Oval 953"/>
            <p:cNvSpPr/>
            <p:nvPr/>
          </p:nvSpPr>
          <p:spPr>
            <a:xfrm>
              <a:off x="4348685" y="1043355"/>
              <a:ext cx="377465" cy="213285"/>
            </a:xfrm>
            <a:prstGeom prst="ellipse">
              <a:avLst/>
            </a:prstGeom>
            <a:solidFill>
              <a:schemeClr val="accent3"/>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5" name="Oval 954"/>
            <p:cNvSpPr/>
            <p:nvPr/>
          </p:nvSpPr>
          <p:spPr>
            <a:xfrm>
              <a:off x="4443051" y="1093122"/>
              <a:ext cx="141549" cy="99533"/>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72" name="Group 971"/>
            <p:cNvGrpSpPr/>
            <p:nvPr/>
          </p:nvGrpSpPr>
          <p:grpSpPr>
            <a:xfrm>
              <a:off x="3431872" y="2006995"/>
              <a:ext cx="377465" cy="213285"/>
              <a:chOff x="-1055659" y="4771460"/>
              <a:chExt cx="457200" cy="228600"/>
            </a:xfrm>
          </p:grpSpPr>
          <p:sp>
            <p:nvSpPr>
              <p:cNvPr id="952" name="Oval 951"/>
              <p:cNvSpPr/>
              <p:nvPr/>
            </p:nvSpPr>
            <p:spPr>
              <a:xfrm>
                <a:off x="-1055659" y="4771460"/>
                <a:ext cx="457200" cy="228600"/>
              </a:xfrm>
              <a:prstGeom prst="ellipse">
                <a:avLst/>
              </a:prstGeom>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3" name="Oval 952"/>
              <p:cNvSpPr/>
              <p:nvPr/>
            </p:nvSpPr>
            <p:spPr>
              <a:xfrm>
                <a:off x="-941359" y="4824800"/>
                <a:ext cx="171450" cy="106680"/>
              </a:xfrm>
              <a:prstGeom prst="ellipse">
                <a:avLst/>
              </a:prstGeom>
              <a:solidFill>
                <a:srgbClr val="000090"/>
              </a:solidFill>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60" name="Oval 959"/>
            <p:cNvSpPr/>
            <p:nvPr/>
          </p:nvSpPr>
          <p:spPr>
            <a:xfrm>
              <a:off x="4684614" y="1578565"/>
              <a:ext cx="377465" cy="213285"/>
            </a:xfrm>
            <a:prstGeom prst="ellipse">
              <a:avLst/>
            </a:prstGeom>
            <a:ln>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1" name="Oval 960"/>
            <p:cNvSpPr/>
            <p:nvPr/>
          </p:nvSpPr>
          <p:spPr>
            <a:xfrm>
              <a:off x="4778980" y="1628332"/>
              <a:ext cx="141549" cy="99533"/>
            </a:xfrm>
            <a:prstGeom prst="ellipse">
              <a:avLst/>
            </a:prstGeom>
            <a:solidFill>
              <a:srgbClr val="000090"/>
            </a:solidFill>
            <a:ln>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70" name="Group 969"/>
            <p:cNvGrpSpPr/>
            <p:nvPr/>
          </p:nvGrpSpPr>
          <p:grpSpPr>
            <a:xfrm>
              <a:off x="3635737" y="1509183"/>
              <a:ext cx="377465" cy="213285"/>
              <a:chOff x="-808730" y="4237901"/>
              <a:chExt cx="457200" cy="228600"/>
            </a:xfrm>
          </p:grpSpPr>
          <p:sp>
            <p:nvSpPr>
              <p:cNvPr id="956" name="Oval 955"/>
              <p:cNvSpPr/>
              <p:nvPr/>
            </p:nvSpPr>
            <p:spPr>
              <a:xfrm>
                <a:off x="-808730" y="4237901"/>
                <a:ext cx="457200" cy="228600"/>
              </a:xfrm>
              <a:prstGeom prst="ellipse">
                <a:avLst/>
              </a:prstGeom>
              <a:solidFill>
                <a:schemeClr val="accent3"/>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7" name="Oval 956"/>
              <p:cNvSpPr/>
              <p:nvPr/>
            </p:nvSpPr>
            <p:spPr>
              <a:xfrm>
                <a:off x="-694430" y="4291241"/>
                <a:ext cx="171450" cy="106680"/>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845" name="Curved Connector 844"/>
            <p:cNvCxnSpPr/>
            <p:nvPr/>
          </p:nvCxnSpPr>
          <p:spPr>
            <a:xfrm rot="16200000" flipV="1">
              <a:off x="4531068" y="776464"/>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46" name="Curved Connector 845"/>
            <p:cNvCxnSpPr/>
            <p:nvPr/>
          </p:nvCxnSpPr>
          <p:spPr>
            <a:xfrm rot="16200000" flipV="1">
              <a:off x="4452883" y="832505"/>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89" name="Curved Connector 888"/>
            <p:cNvCxnSpPr/>
            <p:nvPr/>
          </p:nvCxnSpPr>
          <p:spPr>
            <a:xfrm rot="16200000" flipV="1">
              <a:off x="4906160" y="859314"/>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90" name="Curved Connector 889"/>
            <p:cNvCxnSpPr/>
            <p:nvPr/>
          </p:nvCxnSpPr>
          <p:spPr>
            <a:xfrm rot="16200000" flipV="1">
              <a:off x="4825848" y="849930"/>
              <a:ext cx="731203" cy="41804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92" name="Curved Connector 891"/>
            <p:cNvCxnSpPr/>
            <p:nvPr/>
          </p:nvCxnSpPr>
          <p:spPr>
            <a:xfrm flipV="1">
              <a:off x="4390863" y="990855"/>
              <a:ext cx="1068428" cy="757598"/>
            </a:xfrm>
            <a:prstGeom prst="curvedConnector3">
              <a:avLst>
                <a:gd name="adj1" fmla="val 39030"/>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28" name="Curved Connector 927"/>
            <p:cNvCxnSpPr/>
            <p:nvPr/>
          </p:nvCxnSpPr>
          <p:spPr>
            <a:xfrm flipV="1">
              <a:off x="4166319" y="1345903"/>
              <a:ext cx="1068428" cy="757597"/>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29" name="Curved Connector 928"/>
            <p:cNvCxnSpPr/>
            <p:nvPr/>
          </p:nvCxnSpPr>
          <p:spPr>
            <a:xfrm flipV="1">
              <a:off x="4351589" y="1205679"/>
              <a:ext cx="1068427" cy="75759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95" name="Curved Connector 894"/>
            <p:cNvCxnSpPr/>
            <p:nvPr/>
          </p:nvCxnSpPr>
          <p:spPr>
            <a:xfrm flipV="1">
              <a:off x="3369563" y="2419946"/>
              <a:ext cx="1068428" cy="757598"/>
            </a:xfrm>
            <a:prstGeom prst="curvedConnector3">
              <a:avLst/>
            </a:prstGeom>
            <a:ln w="76200" cmpd="tri">
              <a:solidFill>
                <a:schemeClr val="accent6">
                  <a:lumMod val="75000"/>
                </a:schemeClr>
              </a:solidFill>
            </a:ln>
            <a:effectLst>
              <a:outerShdw blurRad="50800" dist="38100" dir="5400000" algn="tl" rotWithShape="0">
                <a:schemeClr val="accent6">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96" name="Curved Connector 895"/>
            <p:cNvCxnSpPr/>
            <p:nvPr/>
          </p:nvCxnSpPr>
          <p:spPr>
            <a:xfrm flipV="1">
              <a:off x="3903776" y="570557"/>
              <a:ext cx="1068428" cy="757598"/>
            </a:xfrm>
            <a:prstGeom prst="curvedConnector3">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97" name="Curved Connector 896"/>
            <p:cNvCxnSpPr/>
            <p:nvPr/>
          </p:nvCxnSpPr>
          <p:spPr>
            <a:xfrm flipV="1">
              <a:off x="2990678" y="1333032"/>
              <a:ext cx="1068428" cy="757598"/>
            </a:xfrm>
            <a:prstGeom prst="curvedConnector3">
              <a:avLst>
                <a:gd name="adj1" fmla="val 39030"/>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898" name="Curved Connector 897"/>
            <p:cNvCxnSpPr/>
            <p:nvPr/>
          </p:nvCxnSpPr>
          <p:spPr>
            <a:xfrm rot="10800000" flipV="1">
              <a:off x="3687644" y="2120983"/>
              <a:ext cx="1061433" cy="788237"/>
            </a:xfrm>
            <a:prstGeom prst="curvedConnector3">
              <a:avLst>
                <a:gd name="adj1" fmla="val 50000"/>
              </a:avLst>
            </a:prstGeom>
            <a:ln w="76200" cmpd="tri">
              <a:solidFill>
                <a:schemeClr val="accent4">
                  <a:lumMod val="75000"/>
                </a:schemeClr>
              </a:solidFill>
            </a:ln>
            <a:effectLst>
              <a:outerShdw blurRad="101600" dist="635000" dir="17700000" sy="23000" kx="-1200000" algn="bl" rotWithShape="0">
                <a:prstClr val="black">
                  <a:alpha val="50000"/>
                </a:prstClr>
              </a:outerShdw>
            </a:effectLst>
          </p:spPr>
          <p:style>
            <a:lnRef idx="2">
              <a:schemeClr val="accent1"/>
            </a:lnRef>
            <a:fillRef idx="0">
              <a:schemeClr val="accent1"/>
            </a:fillRef>
            <a:effectRef idx="1">
              <a:schemeClr val="accent1"/>
            </a:effectRef>
            <a:fontRef idx="minor">
              <a:schemeClr val="tx1"/>
            </a:fontRef>
          </p:style>
        </p:cxnSp>
        <p:grpSp>
          <p:nvGrpSpPr>
            <p:cNvPr id="899" name="Group 898"/>
            <p:cNvGrpSpPr/>
            <p:nvPr/>
          </p:nvGrpSpPr>
          <p:grpSpPr>
            <a:xfrm>
              <a:off x="2935006" y="1546704"/>
              <a:ext cx="1154728" cy="990874"/>
              <a:chOff x="4514133" y="3157462"/>
              <a:chExt cx="1646121" cy="1202151"/>
            </a:xfrm>
          </p:grpSpPr>
          <p:cxnSp>
            <p:nvCxnSpPr>
              <p:cNvPr id="926" name="Curved Connector 925"/>
              <p:cNvCxnSpPr/>
              <p:nvPr/>
            </p:nvCxnSpPr>
            <p:spPr>
              <a:xfrm flipV="1">
                <a:off x="4637159" y="3157462"/>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27" name="Curved Connector 926"/>
              <p:cNvCxnSpPr/>
              <p:nvPr/>
            </p:nvCxnSpPr>
            <p:spPr>
              <a:xfrm flipV="1">
                <a:off x="4514133" y="3440478"/>
                <a:ext cx="1523095" cy="919135"/>
              </a:xfrm>
              <a:prstGeom prst="curvedConnector3">
                <a:avLst>
                  <a:gd name="adj1" fmla="val 38950"/>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900" name="Curved Connector 899"/>
            <p:cNvCxnSpPr/>
            <p:nvPr/>
          </p:nvCxnSpPr>
          <p:spPr>
            <a:xfrm flipH="1">
              <a:off x="3322436" y="1749932"/>
              <a:ext cx="1068428" cy="757598"/>
            </a:xfrm>
            <a:prstGeom prst="curvedConnector3">
              <a:avLst>
                <a:gd name="adj1" fmla="val 39030"/>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nvGrpSpPr>
            <p:cNvPr id="901" name="Group 900"/>
            <p:cNvGrpSpPr/>
            <p:nvPr/>
          </p:nvGrpSpPr>
          <p:grpSpPr>
            <a:xfrm>
              <a:off x="3127243" y="1960099"/>
              <a:ext cx="1230785" cy="927491"/>
              <a:chOff x="5044231" y="1054805"/>
              <a:chExt cx="1754544" cy="1125253"/>
            </a:xfrm>
          </p:grpSpPr>
          <p:cxnSp>
            <p:nvCxnSpPr>
              <p:cNvPr id="924" name="Curved Connector 923"/>
              <p:cNvCxnSpPr/>
              <p:nvPr/>
            </p:nvCxnSpPr>
            <p:spPr>
              <a:xfrm flipV="1">
                <a:off x="5044231" y="1260923"/>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25" name="Curved Connector 924"/>
              <p:cNvCxnSpPr/>
              <p:nvPr/>
            </p:nvCxnSpPr>
            <p:spPr>
              <a:xfrm flipV="1">
                <a:off x="5275680" y="1054805"/>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902" name="Curved Connector 901"/>
            <p:cNvCxnSpPr/>
            <p:nvPr/>
          </p:nvCxnSpPr>
          <p:spPr>
            <a:xfrm flipV="1">
              <a:off x="4211649" y="954349"/>
              <a:ext cx="1208367" cy="768921"/>
            </a:xfrm>
            <a:prstGeom prst="curvedConnector3">
              <a:avLst/>
            </a:prstGeom>
            <a:ln w="76200" cmpd="tri">
              <a:solidFill>
                <a:schemeClr val="accent6">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03" name="Curved Connector 902"/>
            <p:cNvCxnSpPr/>
            <p:nvPr/>
          </p:nvCxnSpPr>
          <p:spPr>
            <a:xfrm rot="16200000" flipV="1">
              <a:off x="4470647" y="1784094"/>
              <a:ext cx="385058" cy="228014"/>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04" name="Curved Connector 903"/>
            <p:cNvCxnSpPr/>
            <p:nvPr/>
          </p:nvCxnSpPr>
          <p:spPr>
            <a:xfrm rot="16200000" flipV="1">
              <a:off x="3776691" y="1594689"/>
              <a:ext cx="700542" cy="29134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05" name="Curved Connector 904"/>
            <p:cNvCxnSpPr/>
            <p:nvPr/>
          </p:nvCxnSpPr>
          <p:spPr>
            <a:xfrm rot="16200000" flipV="1">
              <a:off x="2796593" y="2394582"/>
              <a:ext cx="688162" cy="29785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22" name="Curved Connector 921"/>
            <p:cNvCxnSpPr/>
            <p:nvPr/>
          </p:nvCxnSpPr>
          <p:spPr>
            <a:xfrm flipV="1">
              <a:off x="3856649" y="1039223"/>
              <a:ext cx="1068427" cy="757597"/>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nvGrpSpPr>
            <p:cNvPr id="909" name="Group 908"/>
            <p:cNvGrpSpPr/>
            <p:nvPr/>
          </p:nvGrpSpPr>
          <p:grpSpPr>
            <a:xfrm>
              <a:off x="4332042" y="1417653"/>
              <a:ext cx="1283372" cy="927491"/>
              <a:chOff x="3188862" y="2018313"/>
              <a:chExt cx="1829509" cy="1125253"/>
            </a:xfrm>
          </p:grpSpPr>
          <p:cxnSp>
            <p:nvCxnSpPr>
              <p:cNvPr id="920" name="Curved Connector 919"/>
              <p:cNvCxnSpPr/>
              <p:nvPr/>
            </p:nvCxnSpPr>
            <p:spPr>
              <a:xfrm flipV="1">
                <a:off x="3188862" y="2224431"/>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21" name="Curved Connector 920"/>
              <p:cNvCxnSpPr/>
              <p:nvPr/>
            </p:nvCxnSpPr>
            <p:spPr>
              <a:xfrm flipV="1">
                <a:off x="3495276" y="2018313"/>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grpSp>
          <p:nvGrpSpPr>
            <p:cNvPr id="910" name="Group 909"/>
            <p:cNvGrpSpPr/>
            <p:nvPr/>
          </p:nvGrpSpPr>
          <p:grpSpPr>
            <a:xfrm>
              <a:off x="3316202" y="2175251"/>
              <a:ext cx="1230785" cy="927491"/>
              <a:chOff x="5044231" y="1054805"/>
              <a:chExt cx="1754544" cy="1125253"/>
            </a:xfrm>
          </p:grpSpPr>
          <p:cxnSp>
            <p:nvCxnSpPr>
              <p:cNvPr id="918" name="Curved Connector 917"/>
              <p:cNvCxnSpPr/>
              <p:nvPr/>
            </p:nvCxnSpPr>
            <p:spPr>
              <a:xfrm flipV="1">
                <a:off x="5044231" y="1260923"/>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19" name="Curved Connector 918"/>
              <p:cNvCxnSpPr/>
              <p:nvPr/>
            </p:nvCxnSpPr>
            <p:spPr>
              <a:xfrm flipV="1">
                <a:off x="5275680" y="1054805"/>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912" name="Curved Connector 911"/>
            <p:cNvCxnSpPr/>
            <p:nvPr/>
          </p:nvCxnSpPr>
          <p:spPr>
            <a:xfrm flipV="1">
              <a:off x="4437990" y="1639778"/>
              <a:ext cx="1068428" cy="757598"/>
            </a:xfrm>
            <a:prstGeom prst="curvedConnector3">
              <a:avLst/>
            </a:prstGeom>
            <a:ln w="76200" cmpd="tri">
              <a:solidFill>
                <a:schemeClr val="accent6">
                  <a:lumMod val="75000"/>
                </a:schemeClr>
              </a:solidFill>
            </a:ln>
            <a:effectLst>
              <a:outerShdw blurRad="50800" dist="38100" dir="5400000" algn="tl" rotWithShape="0">
                <a:schemeClr val="accent6">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13" name="Curved Connector 912"/>
            <p:cNvCxnSpPr/>
            <p:nvPr/>
          </p:nvCxnSpPr>
          <p:spPr>
            <a:xfrm rot="10800000" flipV="1">
              <a:off x="4709539" y="1431785"/>
              <a:ext cx="894689" cy="693655"/>
            </a:xfrm>
            <a:prstGeom prst="curvedConnector3">
              <a:avLst>
                <a:gd name="adj1" fmla="val 50000"/>
              </a:avLst>
            </a:prstGeom>
            <a:ln w="76200" cmpd="tri">
              <a:solidFill>
                <a:schemeClr val="accent4">
                  <a:lumMod val="75000"/>
                </a:schemeClr>
              </a:solidFill>
            </a:ln>
            <a:effectLst>
              <a:outerShdw blurRad="101600" dist="635000" dir="17700000" sy="23000" kx="-1200000" algn="bl" rotWithShape="0">
                <a:prstClr val="black">
                  <a:alpha val="50000"/>
                </a:prstClr>
              </a:outerShdw>
            </a:effectLst>
          </p:spPr>
          <p:style>
            <a:lnRef idx="2">
              <a:schemeClr val="accent1"/>
            </a:lnRef>
            <a:fillRef idx="0">
              <a:schemeClr val="accent1"/>
            </a:fillRef>
            <a:effectRef idx="1">
              <a:schemeClr val="accent1"/>
            </a:effectRef>
            <a:fontRef idx="minor">
              <a:schemeClr val="tx1"/>
            </a:fontRef>
          </p:style>
        </p:cxnSp>
        <p:cxnSp>
          <p:nvCxnSpPr>
            <p:cNvPr id="914" name="Curved Connector 913"/>
            <p:cNvCxnSpPr/>
            <p:nvPr/>
          </p:nvCxnSpPr>
          <p:spPr>
            <a:xfrm rot="16200000" flipV="1">
              <a:off x="3703957" y="1604247"/>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15" name="Curved Connector 914"/>
            <p:cNvCxnSpPr/>
            <p:nvPr/>
          </p:nvCxnSpPr>
          <p:spPr>
            <a:xfrm rot="16200000" flipV="1">
              <a:off x="2868190" y="2369322"/>
              <a:ext cx="688162" cy="29785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17" name="Curved Connector 916"/>
            <p:cNvCxnSpPr/>
            <p:nvPr/>
          </p:nvCxnSpPr>
          <p:spPr>
            <a:xfrm rot="16200000" flipV="1">
              <a:off x="4530869" y="1738111"/>
              <a:ext cx="385058" cy="228014"/>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sp>
          <p:nvSpPr>
            <p:cNvPr id="968" name="Oval 967"/>
            <p:cNvSpPr/>
            <p:nvPr/>
          </p:nvSpPr>
          <p:spPr>
            <a:xfrm>
              <a:off x="3979571" y="1235588"/>
              <a:ext cx="377465" cy="213285"/>
            </a:xfrm>
            <a:prstGeom prst="ellipse">
              <a:avLst/>
            </a:prstGeom>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9" name="Oval 968"/>
            <p:cNvSpPr/>
            <p:nvPr/>
          </p:nvSpPr>
          <p:spPr>
            <a:xfrm>
              <a:off x="4073937" y="1285354"/>
              <a:ext cx="141549" cy="99533"/>
            </a:xfrm>
            <a:prstGeom prst="ellipse">
              <a:avLst/>
            </a:prstGeom>
            <a:solidFill>
              <a:srgbClr val="000090"/>
            </a:solidFill>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6" name="Oval 965"/>
            <p:cNvSpPr/>
            <p:nvPr/>
          </p:nvSpPr>
          <p:spPr>
            <a:xfrm>
              <a:off x="4305145" y="1604161"/>
              <a:ext cx="377465" cy="213285"/>
            </a:xfrm>
            <a:prstGeom prst="ellipse">
              <a:avLst/>
            </a:prstGeom>
            <a:solidFill>
              <a:srgbClr val="9BBB59"/>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7" name="Oval 966"/>
            <p:cNvSpPr/>
            <p:nvPr/>
          </p:nvSpPr>
          <p:spPr>
            <a:xfrm>
              <a:off x="4399511" y="1653927"/>
              <a:ext cx="141549" cy="99533"/>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4" name="Oval 963"/>
            <p:cNvSpPr/>
            <p:nvPr/>
          </p:nvSpPr>
          <p:spPr>
            <a:xfrm>
              <a:off x="4352529" y="1962139"/>
              <a:ext cx="377465" cy="213285"/>
            </a:xfrm>
            <a:prstGeom prst="ellipse">
              <a:avLst/>
            </a:prstGeom>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5" name="Oval 964"/>
            <p:cNvSpPr/>
            <p:nvPr/>
          </p:nvSpPr>
          <p:spPr>
            <a:xfrm>
              <a:off x="4446895" y="2011906"/>
              <a:ext cx="141549" cy="99533"/>
            </a:xfrm>
            <a:prstGeom prst="ellipse">
              <a:avLst/>
            </a:prstGeom>
            <a:solidFill>
              <a:srgbClr val="000090"/>
            </a:solidFill>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2" name="Oval 961"/>
            <p:cNvSpPr/>
            <p:nvPr/>
          </p:nvSpPr>
          <p:spPr>
            <a:xfrm>
              <a:off x="3929685" y="1793711"/>
              <a:ext cx="377465" cy="213285"/>
            </a:xfrm>
            <a:prstGeom prst="ellipse">
              <a:avLst/>
            </a:prstGeom>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3" name="Oval 962"/>
            <p:cNvSpPr/>
            <p:nvPr/>
          </p:nvSpPr>
          <p:spPr>
            <a:xfrm>
              <a:off x="4024051" y="1843477"/>
              <a:ext cx="141549" cy="99533"/>
            </a:xfrm>
            <a:prstGeom prst="ellipse">
              <a:avLst/>
            </a:prstGeom>
            <a:solidFill>
              <a:srgbClr val="000090"/>
            </a:solidFill>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8" name="Oval 957"/>
            <p:cNvSpPr/>
            <p:nvPr/>
          </p:nvSpPr>
          <p:spPr>
            <a:xfrm>
              <a:off x="4586984" y="1242837"/>
              <a:ext cx="377465" cy="213285"/>
            </a:xfrm>
            <a:prstGeom prst="ellipse">
              <a:avLst/>
            </a:prstGeom>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9" name="Oval 958"/>
            <p:cNvSpPr/>
            <p:nvPr/>
          </p:nvSpPr>
          <p:spPr>
            <a:xfrm>
              <a:off x="4681350" y="1292604"/>
              <a:ext cx="141549" cy="99533"/>
            </a:xfrm>
            <a:prstGeom prst="ellipse">
              <a:avLst/>
            </a:prstGeom>
            <a:solidFill>
              <a:srgbClr val="000090"/>
            </a:solidFill>
            <a:ln w="1905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0" name="Oval 949"/>
            <p:cNvSpPr/>
            <p:nvPr/>
          </p:nvSpPr>
          <p:spPr>
            <a:xfrm>
              <a:off x="3319878" y="2463083"/>
              <a:ext cx="377465" cy="213285"/>
            </a:xfrm>
            <a:prstGeom prst="ellipse">
              <a:avLst/>
            </a:prstGeom>
            <a:solidFill>
              <a:schemeClr val="accent3"/>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1" name="Oval 950"/>
            <p:cNvSpPr/>
            <p:nvPr/>
          </p:nvSpPr>
          <p:spPr>
            <a:xfrm>
              <a:off x="3414244" y="2512850"/>
              <a:ext cx="141549" cy="99533"/>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8" name="Oval 947"/>
            <p:cNvSpPr/>
            <p:nvPr/>
          </p:nvSpPr>
          <p:spPr>
            <a:xfrm>
              <a:off x="3856715" y="2276088"/>
              <a:ext cx="377465" cy="213285"/>
            </a:xfrm>
            <a:prstGeom prst="ellipse">
              <a:avLst/>
            </a:prstGeom>
            <a:solidFill>
              <a:schemeClr val="accent3"/>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9" name="Oval 948"/>
            <p:cNvSpPr/>
            <p:nvPr/>
          </p:nvSpPr>
          <p:spPr>
            <a:xfrm>
              <a:off x="3951082" y="2325854"/>
              <a:ext cx="141549" cy="99533"/>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4" name="Oval 973"/>
            <p:cNvSpPr/>
            <p:nvPr/>
          </p:nvSpPr>
          <p:spPr>
            <a:xfrm>
              <a:off x="2919954" y="1916707"/>
              <a:ext cx="377465" cy="213285"/>
            </a:xfrm>
            <a:prstGeom prst="ellipse">
              <a:avLst/>
            </a:prstGeom>
            <a:solidFill>
              <a:schemeClr val="accent3"/>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5" name="Oval 974"/>
            <p:cNvSpPr/>
            <p:nvPr/>
          </p:nvSpPr>
          <p:spPr>
            <a:xfrm>
              <a:off x="3014320" y="1966473"/>
              <a:ext cx="141549" cy="99533"/>
            </a:xfrm>
            <a:prstGeom prst="ellipse">
              <a:avLst/>
            </a:prstGeom>
            <a:solidFill>
              <a:srgbClr val="008000"/>
            </a:solidFill>
            <a:ln w="19050" cmpd="sng">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07" name="Curved Connector 906"/>
            <p:cNvCxnSpPr/>
            <p:nvPr/>
          </p:nvCxnSpPr>
          <p:spPr>
            <a:xfrm flipV="1">
              <a:off x="2928728" y="1417651"/>
              <a:ext cx="1068428" cy="757598"/>
            </a:xfrm>
            <a:prstGeom prst="curvedConnector3">
              <a:avLst/>
            </a:prstGeom>
            <a:ln w="76200" cmpd="tri">
              <a:solidFill>
                <a:schemeClr val="accent6">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08" name="Curved Connector 907"/>
            <p:cNvCxnSpPr/>
            <p:nvPr/>
          </p:nvCxnSpPr>
          <p:spPr>
            <a:xfrm flipV="1">
              <a:off x="4003433" y="660423"/>
              <a:ext cx="1154728" cy="757598"/>
            </a:xfrm>
            <a:prstGeom prst="curvedConnector3">
              <a:avLst/>
            </a:prstGeom>
            <a:ln w="76200" cmpd="tri">
              <a:solidFill>
                <a:schemeClr val="accent6">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11" name="Curved Connector 910"/>
            <p:cNvCxnSpPr/>
            <p:nvPr/>
          </p:nvCxnSpPr>
          <p:spPr>
            <a:xfrm rot="16200000" flipV="1">
              <a:off x="3430535" y="2523307"/>
              <a:ext cx="531002" cy="13431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916" name="Curved Connector 915"/>
            <p:cNvCxnSpPr/>
            <p:nvPr/>
          </p:nvCxnSpPr>
          <p:spPr>
            <a:xfrm rot="16200000" flipV="1">
              <a:off x="3497693" y="2502644"/>
              <a:ext cx="531002" cy="13431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nvGrpSpPr>
            <p:cNvPr id="1109" name="Group 1108"/>
            <p:cNvGrpSpPr/>
            <p:nvPr/>
          </p:nvGrpSpPr>
          <p:grpSpPr>
            <a:xfrm>
              <a:off x="3561729" y="2175236"/>
              <a:ext cx="1461068" cy="1056157"/>
              <a:chOff x="5044231" y="1054805"/>
              <a:chExt cx="1754544" cy="1125253"/>
            </a:xfrm>
          </p:grpSpPr>
          <p:cxnSp>
            <p:nvCxnSpPr>
              <p:cNvPr id="1117" name="Curved Connector 1116"/>
              <p:cNvCxnSpPr/>
              <p:nvPr/>
            </p:nvCxnSpPr>
            <p:spPr>
              <a:xfrm flipV="1">
                <a:off x="5044231" y="1260923"/>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18" name="Curved Connector 1117"/>
              <p:cNvCxnSpPr/>
              <p:nvPr/>
            </p:nvCxnSpPr>
            <p:spPr>
              <a:xfrm flipV="1">
                <a:off x="5275680" y="1054805"/>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893" name="Curved Connector 892"/>
            <p:cNvCxnSpPr/>
            <p:nvPr/>
          </p:nvCxnSpPr>
          <p:spPr>
            <a:xfrm flipV="1">
              <a:off x="3212273" y="1721583"/>
              <a:ext cx="1068428" cy="757598"/>
            </a:xfrm>
            <a:prstGeom prst="curvedConnector3">
              <a:avLst/>
            </a:prstGeom>
            <a:ln w="76200" cmpd="tri">
              <a:solidFill>
                <a:schemeClr val="accent6">
                  <a:lumMod val="75000"/>
                </a:schemeClr>
              </a:solidFill>
            </a:ln>
            <a:effectLst>
              <a:outerShdw blurRad="50800" dist="38100" dir="5400000" algn="tl" rotWithShape="0">
                <a:schemeClr val="accent6">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1137" name="Curved Connector 1136"/>
          <p:cNvCxnSpPr/>
          <p:nvPr/>
        </p:nvCxnSpPr>
        <p:spPr>
          <a:xfrm flipV="1">
            <a:off x="7333493" y="733028"/>
            <a:ext cx="1068427" cy="757597"/>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44" name="Curved Connector 1143"/>
          <p:cNvCxnSpPr/>
          <p:nvPr/>
        </p:nvCxnSpPr>
        <p:spPr>
          <a:xfrm rot="16200000" flipV="1">
            <a:off x="7774827" y="720793"/>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45" name="Curved Connector 1144"/>
          <p:cNvCxnSpPr/>
          <p:nvPr/>
        </p:nvCxnSpPr>
        <p:spPr>
          <a:xfrm rot="16200000" flipV="1">
            <a:off x="7696642" y="776834"/>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46" name="Curved Connector 1145"/>
          <p:cNvCxnSpPr/>
          <p:nvPr/>
        </p:nvCxnSpPr>
        <p:spPr>
          <a:xfrm rot="16200000" flipV="1">
            <a:off x="8149919" y="803643"/>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47" name="Curved Connector 1146"/>
          <p:cNvCxnSpPr/>
          <p:nvPr/>
        </p:nvCxnSpPr>
        <p:spPr>
          <a:xfrm rot="16200000" flipV="1">
            <a:off x="8069607" y="794259"/>
            <a:ext cx="731203" cy="41804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48" name="Curved Connector 1147"/>
          <p:cNvCxnSpPr/>
          <p:nvPr/>
        </p:nvCxnSpPr>
        <p:spPr>
          <a:xfrm flipV="1">
            <a:off x="7634622" y="935184"/>
            <a:ext cx="1068428" cy="757598"/>
          </a:xfrm>
          <a:prstGeom prst="curvedConnector3">
            <a:avLst>
              <a:gd name="adj1" fmla="val 39030"/>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49" name="Curved Connector 1148"/>
          <p:cNvCxnSpPr/>
          <p:nvPr/>
        </p:nvCxnSpPr>
        <p:spPr>
          <a:xfrm flipV="1">
            <a:off x="7410078" y="1290232"/>
            <a:ext cx="1068428" cy="757597"/>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50" name="Curved Connector 1149"/>
          <p:cNvCxnSpPr/>
          <p:nvPr/>
        </p:nvCxnSpPr>
        <p:spPr>
          <a:xfrm flipV="1">
            <a:off x="7595348" y="1150008"/>
            <a:ext cx="1068427" cy="75759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51" name="Curved Connector 1150"/>
          <p:cNvCxnSpPr/>
          <p:nvPr/>
        </p:nvCxnSpPr>
        <p:spPr>
          <a:xfrm flipV="1">
            <a:off x="6613322" y="2364275"/>
            <a:ext cx="1068428" cy="757598"/>
          </a:xfrm>
          <a:prstGeom prst="curvedConnector3">
            <a:avLst/>
          </a:prstGeom>
          <a:ln w="76200" cmpd="tri">
            <a:solidFill>
              <a:schemeClr val="accent6">
                <a:lumMod val="75000"/>
              </a:schemeClr>
            </a:solidFill>
          </a:ln>
          <a:effectLst>
            <a:outerShdw blurRad="50800" dist="38100" dir="5400000" algn="tl" rotWithShape="0">
              <a:schemeClr val="accent6">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52" name="Curved Connector 1151"/>
          <p:cNvCxnSpPr/>
          <p:nvPr/>
        </p:nvCxnSpPr>
        <p:spPr>
          <a:xfrm flipV="1">
            <a:off x="7147535" y="514886"/>
            <a:ext cx="1068428" cy="757598"/>
          </a:xfrm>
          <a:prstGeom prst="curvedConnector3">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53" name="Curved Connector 1152"/>
          <p:cNvCxnSpPr/>
          <p:nvPr/>
        </p:nvCxnSpPr>
        <p:spPr>
          <a:xfrm flipV="1">
            <a:off x="6234437" y="1277361"/>
            <a:ext cx="1068428" cy="757598"/>
          </a:xfrm>
          <a:prstGeom prst="curvedConnector3">
            <a:avLst>
              <a:gd name="adj1" fmla="val 39030"/>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54" name="Curved Connector 1153"/>
          <p:cNvCxnSpPr/>
          <p:nvPr/>
        </p:nvCxnSpPr>
        <p:spPr>
          <a:xfrm rot="10800000" flipV="1">
            <a:off x="6931403" y="2065312"/>
            <a:ext cx="1061433" cy="788237"/>
          </a:xfrm>
          <a:prstGeom prst="curvedConnector3">
            <a:avLst>
              <a:gd name="adj1" fmla="val 50000"/>
            </a:avLst>
          </a:prstGeom>
          <a:ln w="76200" cmpd="tri">
            <a:solidFill>
              <a:schemeClr val="accent4">
                <a:lumMod val="75000"/>
              </a:schemeClr>
            </a:solidFill>
          </a:ln>
          <a:effectLst>
            <a:outerShdw blurRad="101600" dist="635000" dir="17700000" sy="23000" kx="-1200000" algn="bl" rotWithShape="0">
              <a:prstClr val="black">
                <a:alpha val="50000"/>
              </a:prstClr>
            </a:outerShdw>
          </a:effectLst>
        </p:spPr>
        <p:style>
          <a:lnRef idx="2">
            <a:schemeClr val="accent1"/>
          </a:lnRef>
          <a:fillRef idx="0">
            <a:schemeClr val="accent1"/>
          </a:fillRef>
          <a:effectRef idx="1">
            <a:schemeClr val="accent1"/>
          </a:effectRef>
          <a:fontRef idx="minor">
            <a:schemeClr val="tx1"/>
          </a:fontRef>
        </p:style>
      </p:cxnSp>
      <p:grpSp>
        <p:nvGrpSpPr>
          <p:cNvPr id="1155" name="Group 1154"/>
          <p:cNvGrpSpPr/>
          <p:nvPr/>
        </p:nvGrpSpPr>
        <p:grpSpPr>
          <a:xfrm>
            <a:off x="6178765" y="1491033"/>
            <a:ext cx="1154728" cy="990874"/>
            <a:chOff x="4514133" y="3157462"/>
            <a:chExt cx="1646121" cy="1202151"/>
          </a:xfrm>
        </p:grpSpPr>
        <p:cxnSp>
          <p:nvCxnSpPr>
            <p:cNvPr id="1200" name="Curved Connector 1199"/>
            <p:cNvCxnSpPr/>
            <p:nvPr/>
          </p:nvCxnSpPr>
          <p:spPr>
            <a:xfrm flipV="1">
              <a:off x="4637159" y="3157462"/>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201" name="Curved Connector 1200"/>
            <p:cNvCxnSpPr/>
            <p:nvPr/>
          </p:nvCxnSpPr>
          <p:spPr>
            <a:xfrm flipV="1">
              <a:off x="4514133" y="3440478"/>
              <a:ext cx="1523095" cy="919135"/>
            </a:xfrm>
            <a:prstGeom prst="curvedConnector3">
              <a:avLst>
                <a:gd name="adj1" fmla="val 38950"/>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1156" name="Curved Connector 1155"/>
          <p:cNvCxnSpPr/>
          <p:nvPr/>
        </p:nvCxnSpPr>
        <p:spPr>
          <a:xfrm flipH="1">
            <a:off x="6566195" y="1694261"/>
            <a:ext cx="1068428" cy="757598"/>
          </a:xfrm>
          <a:prstGeom prst="curvedConnector3">
            <a:avLst>
              <a:gd name="adj1" fmla="val 39030"/>
            </a:avLst>
          </a:prstGeom>
          <a:ln w="76200" cmpd="tri">
            <a:solidFill>
              <a:schemeClr val="accent4">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nvGrpSpPr>
          <p:cNvPr id="1157" name="Group 1156"/>
          <p:cNvGrpSpPr/>
          <p:nvPr/>
        </p:nvGrpSpPr>
        <p:grpSpPr>
          <a:xfrm>
            <a:off x="6371002" y="1904428"/>
            <a:ext cx="1230785" cy="927491"/>
            <a:chOff x="5044231" y="1054805"/>
            <a:chExt cx="1754544" cy="1125253"/>
          </a:xfrm>
        </p:grpSpPr>
        <p:cxnSp>
          <p:nvCxnSpPr>
            <p:cNvPr id="1198" name="Curved Connector 1197"/>
            <p:cNvCxnSpPr/>
            <p:nvPr/>
          </p:nvCxnSpPr>
          <p:spPr>
            <a:xfrm flipV="1">
              <a:off x="5044231" y="1260923"/>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99" name="Curved Connector 1198"/>
            <p:cNvCxnSpPr/>
            <p:nvPr/>
          </p:nvCxnSpPr>
          <p:spPr>
            <a:xfrm flipV="1">
              <a:off x="5275680" y="1054805"/>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1158" name="Curved Connector 1157"/>
          <p:cNvCxnSpPr/>
          <p:nvPr/>
        </p:nvCxnSpPr>
        <p:spPr>
          <a:xfrm flipV="1">
            <a:off x="7455408" y="898678"/>
            <a:ext cx="1208367" cy="768921"/>
          </a:xfrm>
          <a:prstGeom prst="curvedConnector3">
            <a:avLst/>
          </a:prstGeom>
          <a:ln w="76200" cmpd="tri">
            <a:solidFill>
              <a:schemeClr val="accent6">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59" name="Curved Connector 1158"/>
          <p:cNvCxnSpPr/>
          <p:nvPr/>
        </p:nvCxnSpPr>
        <p:spPr>
          <a:xfrm rot="16200000" flipV="1">
            <a:off x="7714406" y="1728423"/>
            <a:ext cx="385058" cy="228014"/>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60" name="Curved Connector 1159"/>
          <p:cNvCxnSpPr/>
          <p:nvPr/>
        </p:nvCxnSpPr>
        <p:spPr>
          <a:xfrm rot="16200000" flipV="1">
            <a:off x="7020450" y="1539018"/>
            <a:ext cx="700542" cy="29134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61" name="Curved Connector 1160"/>
          <p:cNvCxnSpPr/>
          <p:nvPr/>
        </p:nvCxnSpPr>
        <p:spPr>
          <a:xfrm rot="16200000" flipV="1">
            <a:off x="6040352" y="2338911"/>
            <a:ext cx="688162" cy="29785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62" name="Curved Connector 1161"/>
          <p:cNvCxnSpPr/>
          <p:nvPr/>
        </p:nvCxnSpPr>
        <p:spPr>
          <a:xfrm flipV="1">
            <a:off x="7100408" y="983552"/>
            <a:ext cx="1068427" cy="757597"/>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nvGrpSpPr>
          <p:cNvPr id="1163" name="Group 1162"/>
          <p:cNvGrpSpPr/>
          <p:nvPr/>
        </p:nvGrpSpPr>
        <p:grpSpPr>
          <a:xfrm>
            <a:off x="7575801" y="1361982"/>
            <a:ext cx="1283372" cy="927491"/>
            <a:chOff x="3188862" y="2018313"/>
            <a:chExt cx="1829509" cy="1125253"/>
          </a:xfrm>
        </p:grpSpPr>
        <p:cxnSp>
          <p:nvCxnSpPr>
            <p:cNvPr id="1196" name="Curved Connector 1195"/>
            <p:cNvCxnSpPr/>
            <p:nvPr/>
          </p:nvCxnSpPr>
          <p:spPr>
            <a:xfrm flipV="1">
              <a:off x="3188862" y="2224431"/>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97" name="Curved Connector 1196"/>
            <p:cNvCxnSpPr/>
            <p:nvPr/>
          </p:nvCxnSpPr>
          <p:spPr>
            <a:xfrm flipV="1">
              <a:off x="3495276" y="2018313"/>
              <a:ext cx="1523095" cy="919135"/>
            </a:xfrm>
            <a:prstGeom prst="curvedConnector3">
              <a:avLst/>
            </a:prstGeom>
            <a:ln w="76200" cmpd="tri">
              <a:solidFill>
                <a:schemeClr val="accent2"/>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grpSp>
        <p:nvGrpSpPr>
          <p:cNvPr id="1164" name="Group 1163"/>
          <p:cNvGrpSpPr/>
          <p:nvPr/>
        </p:nvGrpSpPr>
        <p:grpSpPr>
          <a:xfrm>
            <a:off x="6559961" y="2119580"/>
            <a:ext cx="1230785" cy="927491"/>
            <a:chOff x="5044231" y="1054805"/>
            <a:chExt cx="1754544" cy="1125253"/>
          </a:xfrm>
        </p:grpSpPr>
        <p:cxnSp>
          <p:nvCxnSpPr>
            <p:cNvPr id="1194" name="Curved Connector 1193"/>
            <p:cNvCxnSpPr/>
            <p:nvPr/>
          </p:nvCxnSpPr>
          <p:spPr>
            <a:xfrm flipV="1">
              <a:off x="5044231" y="1260923"/>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95" name="Curved Connector 1194"/>
            <p:cNvCxnSpPr/>
            <p:nvPr/>
          </p:nvCxnSpPr>
          <p:spPr>
            <a:xfrm flipV="1">
              <a:off x="5275680" y="1054805"/>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1165" name="Curved Connector 1164"/>
          <p:cNvCxnSpPr/>
          <p:nvPr/>
        </p:nvCxnSpPr>
        <p:spPr>
          <a:xfrm flipV="1">
            <a:off x="7681749" y="1584107"/>
            <a:ext cx="1068428" cy="757598"/>
          </a:xfrm>
          <a:prstGeom prst="curvedConnector3">
            <a:avLst/>
          </a:prstGeom>
          <a:ln w="76200" cmpd="tri">
            <a:solidFill>
              <a:schemeClr val="accent6">
                <a:lumMod val="75000"/>
              </a:schemeClr>
            </a:solidFill>
          </a:ln>
          <a:effectLst>
            <a:outerShdw blurRad="50800" dist="38100" dir="5400000" algn="tl" rotWithShape="0">
              <a:schemeClr val="accent6">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66" name="Curved Connector 1165"/>
          <p:cNvCxnSpPr/>
          <p:nvPr/>
        </p:nvCxnSpPr>
        <p:spPr>
          <a:xfrm rot="10800000" flipV="1">
            <a:off x="7953298" y="1376114"/>
            <a:ext cx="894689" cy="693655"/>
          </a:xfrm>
          <a:prstGeom prst="curvedConnector3">
            <a:avLst>
              <a:gd name="adj1" fmla="val 50000"/>
            </a:avLst>
          </a:prstGeom>
          <a:ln w="76200" cmpd="tri">
            <a:solidFill>
              <a:schemeClr val="accent4">
                <a:lumMod val="75000"/>
              </a:schemeClr>
            </a:solidFill>
          </a:ln>
          <a:effectLst>
            <a:outerShdw blurRad="101600" dist="635000" dir="17700000" sy="23000" kx="-1200000" algn="bl" rotWithShape="0">
              <a:prstClr val="black">
                <a:alpha val="50000"/>
              </a:prstClr>
            </a:outerShdw>
          </a:effectLst>
        </p:spPr>
        <p:style>
          <a:lnRef idx="2">
            <a:schemeClr val="accent1"/>
          </a:lnRef>
          <a:fillRef idx="0">
            <a:schemeClr val="accent1"/>
          </a:fillRef>
          <a:effectRef idx="1">
            <a:schemeClr val="accent1"/>
          </a:effectRef>
          <a:fontRef idx="minor">
            <a:schemeClr val="tx1"/>
          </a:fontRef>
        </p:style>
      </p:cxnSp>
      <p:cxnSp>
        <p:nvCxnSpPr>
          <p:cNvPr id="1167" name="Curved Connector 1166"/>
          <p:cNvCxnSpPr/>
          <p:nvPr/>
        </p:nvCxnSpPr>
        <p:spPr>
          <a:xfrm rot="16200000" flipV="1">
            <a:off x="6947716" y="1548576"/>
            <a:ext cx="710297" cy="35146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68" name="Curved Connector 1167"/>
          <p:cNvCxnSpPr/>
          <p:nvPr/>
        </p:nvCxnSpPr>
        <p:spPr>
          <a:xfrm rot="16200000" flipV="1">
            <a:off x="6111949" y="2313651"/>
            <a:ext cx="688162" cy="297851"/>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69" name="Curved Connector 1168"/>
          <p:cNvCxnSpPr/>
          <p:nvPr/>
        </p:nvCxnSpPr>
        <p:spPr>
          <a:xfrm rot="16200000" flipV="1">
            <a:off x="7774628" y="1682440"/>
            <a:ext cx="385058" cy="228014"/>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86" name="Curved Connector 1185"/>
          <p:cNvCxnSpPr/>
          <p:nvPr/>
        </p:nvCxnSpPr>
        <p:spPr>
          <a:xfrm flipV="1">
            <a:off x="6172487" y="1361980"/>
            <a:ext cx="1068428" cy="757598"/>
          </a:xfrm>
          <a:prstGeom prst="curvedConnector3">
            <a:avLst/>
          </a:prstGeom>
          <a:ln w="76200" cmpd="tri">
            <a:solidFill>
              <a:schemeClr val="accent6">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87" name="Curved Connector 1186"/>
          <p:cNvCxnSpPr/>
          <p:nvPr/>
        </p:nvCxnSpPr>
        <p:spPr>
          <a:xfrm flipV="1">
            <a:off x="7247192" y="604752"/>
            <a:ext cx="1154728" cy="757598"/>
          </a:xfrm>
          <a:prstGeom prst="curvedConnector3">
            <a:avLst/>
          </a:prstGeom>
          <a:ln w="76200" cmpd="tri">
            <a:solidFill>
              <a:schemeClr val="accent6">
                <a:lumMod val="75000"/>
              </a:schemeClr>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88" name="Curved Connector 1187"/>
          <p:cNvCxnSpPr/>
          <p:nvPr/>
        </p:nvCxnSpPr>
        <p:spPr>
          <a:xfrm rot="16200000" flipV="1">
            <a:off x="6674294" y="2467636"/>
            <a:ext cx="531002" cy="13431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89" name="Curved Connector 1188"/>
          <p:cNvCxnSpPr/>
          <p:nvPr/>
        </p:nvCxnSpPr>
        <p:spPr>
          <a:xfrm rot="16200000" flipV="1">
            <a:off x="6741452" y="2446973"/>
            <a:ext cx="531002" cy="134317"/>
          </a:xfrm>
          <a:prstGeom prst="curvedConnector3">
            <a:avLst>
              <a:gd name="adj1" fmla="val 50000"/>
            </a:avLst>
          </a:prstGeom>
          <a:ln w="76200" cmpd="tri">
            <a:solidFill>
              <a:srgbClr val="F932FF"/>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nvGrpSpPr>
          <p:cNvPr id="1190" name="Group 1189"/>
          <p:cNvGrpSpPr/>
          <p:nvPr/>
        </p:nvGrpSpPr>
        <p:grpSpPr>
          <a:xfrm>
            <a:off x="6805488" y="2119565"/>
            <a:ext cx="1461068" cy="1056157"/>
            <a:chOff x="5044231" y="1054805"/>
            <a:chExt cx="1754544" cy="1125253"/>
          </a:xfrm>
        </p:grpSpPr>
        <p:cxnSp>
          <p:nvCxnSpPr>
            <p:cNvPr id="1192" name="Curved Connector 1191"/>
            <p:cNvCxnSpPr/>
            <p:nvPr/>
          </p:nvCxnSpPr>
          <p:spPr>
            <a:xfrm flipV="1">
              <a:off x="5044231" y="1260923"/>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cxnSp>
          <p:nvCxnSpPr>
            <p:cNvPr id="1193" name="Curved Connector 1192"/>
            <p:cNvCxnSpPr/>
            <p:nvPr/>
          </p:nvCxnSpPr>
          <p:spPr>
            <a:xfrm flipV="1">
              <a:off x="5275680" y="1054805"/>
              <a:ext cx="1523095" cy="919135"/>
            </a:xfrm>
            <a:prstGeom prst="curvedConnector3">
              <a:avLst/>
            </a:prstGeom>
            <a:ln w="76200" cmpd="tri">
              <a:solidFill>
                <a:srgbClr val="C0504D"/>
              </a:solidFill>
            </a:ln>
            <a:effectLst>
              <a:outerShdw blurRad="50800" dist="38100" dir="5400000" algn="tl" rotWithShape="0">
                <a:schemeClr val="accent4">
                  <a:alpha val="80000"/>
                </a:schemeClr>
              </a:outerShdw>
            </a:effectLst>
          </p:spPr>
          <p:style>
            <a:lnRef idx="2">
              <a:schemeClr val="accent1"/>
            </a:lnRef>
            <a:fillRef idx="0">
              <a:schemeClr val="accent1"/>
            </a:fillRef>
            <a:effectRef idx="1">
              <a:schemeClr val="accent1"/>
            </a:effectRef>
            <a:fontRef idx="minor">
              <a:schemeClr val="tx1"/>
            </a:fontRef>
          </p:style>
        </p:cxnSp>
      </p:grpSp>
      <p:cxnSp>
        <p:nvCxnSpPr>
          <p:cNvPr id="1191" name="Curved Connector 1190"/>
          <p:cNvCxnSpPr/>
          <p:nvPr/>
        </p:nvCxnSpPr>
        <p:spPr>
          <a:xfrm flipV="1">
            <a:off x="6456032" y="1665912"/>
            <a:ext cx="1068428" cy="757598"/>
          </a:xfrm>
          <a:prstGeom prst="curvedConnector3">
            <a:avLst/>
          </a:prstGeom>
          <a:ln w="76200" cmpd="tri">
            <a:solidFill>
              <a:schemeClr val="accent6">
                <a:lumMod val="75000"/>
              </a:schemeClr>
            </a:solidFill>
          </a:ln>
          <a:effectLst>
            <a:outerShdw blurRad="50800" dist="38100" dir="5400000" algn="tl" rotWithShape="0">
              <a:schemeClr val="accent6">
                <a:alpha val="80000"/>
              </a:schemeClr>
            </a:outerShdw>
          </a:effectLst>
        </p:spPr>
        <p:style>
          <a:lnRef idx="2">
            <a:schemeClr val="accent1"/>
          </a:lnRef>
          <a:fillRef idx="0">
            <a:schemeClr val="accent1"/>
          </a:fillRef>
          <a:effectRef idx="1">
            <a:schemeClr val="accent1"/>
          </a:effectRef>
          <a:fontRef idx="minor">
            <a:schemeClr val="tx1"/>
          </a:fontRef>
        </p:style>
      </p:cxnSp>
      <p:sp>
        <p:nvSpPr>
          <p:cNvPr id="799" name="TextBox 798"/>
          <p:cNvSpPr txBox="1"/>
          <p:nvPr/>
        </p:nvSpPr>
        <p:spPr>
          <a:xfrm>
            <a:off x="5651636" y="3577318"/>
            <a:ext cx="685800" cy="369332"/>
          </a:xfrm>
          <a:prstGeom prst="rect">
            <a:avLst/>
          </a:prstGeom>
          <a:noFill/>
        </p:spPr>
        <p:txBody>
          <a:bodyPr wrap="square" rtlCol="0">
            <a:spAutoFit/>
          </a:bodyPr>
          <a:lstStyle/>
          <a:p>
            <a:r>
              <a:rPr lang="en-US" b="1" dirty="0" smtClean="0"/>
              <a:t>(P3)</a:t>
            </a:r>
            <a:endParaRPr lang="en-US" b="1" dirty="0"/>
          </a:p>
        </p:txBody>
      </p:sp>
      <p:cxnSp>
        <p:nvCxnSpPr>
          <p:cNvPr id="800" name="Straight Arrow Connector 799"/>
          <p:cNvCxnSpPr/>
          <p:nvPr/>
        </p:nvCxnSpPr>
        <p:spPr>
          <a:xfrm flipH="1">
            <a:off x="6257789" y="3355893"/>
            <a:ext cx="351317" cy="562973"/>
          </a:xfrm>
          <a:prstGeom prst="straightConnector1">
            <a:avLst/>
          </a:prstGeom>
          <a:ln w="38100" cap="rnd">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814" name="TextBox 813"/>
          <p:cNvSpPr txBox="1"/>
          <p:nvPr/>
        </p:nvSpPr>
        <p:spPr>
          <a:xfrm>
            <a:off x="4315342" y="2991049"/>
            <a:ext cx="2022094" cy="646331"/>
          </a:xfrm>
          <a:prstGeom prst="rect">
            <a:avLst/>
          </a:prstGeom>
          <a:noFill/>
        </p:spPr>
        <p:txBody>
          <a:bodyPr wrap="square" rtlCol="0">
            <a:spAutoFit/>
          </a:bodyPr>
          <a:lstStyle/>
          <a:p>
            <a:pPr algn="r"/>
            <a:r>
              <a:rPr lang="en-US" b="1" dirty="0" smtClean="0"/>
              <a:t>Protein denaturation</a:t>
            </a:r>
            <a:endParaRPr lang="en-US" b="1" dirty="0"/>
          </a:p>
        </p:txBody>
      </p:sp>
      <p:grpSp>
        <p:nvGrpSpPr>
          <p:cNvPr id="4" name="Group 3"/>
          <p:cNvGrpSpPr/>
          <p:nvPr/>
        </p:nvGrpSpPr>
        <p:grpSpPr>
          <a:xfrm>
            <a:off x="50527" y="4013780"/>
            <a:ext cx="6872996" cy="2713092"/>
            <a:chOff x="199935" y="4013780"/>
            <a:chExt cx="6872996" cy="2713092"/>
          </a:xfrm>
        </p:grpSpPr>
        <p:grpSp>
          <p:nvGrpSpPr>
            <p:cNvPr id="802" name="Group 801"/>
            <p:cNvGrpSpPr/>
            <p:nvPr/>
          </p:nvGrpSpPr>
          <p:grpSpPr>
            <a:xfrm rot="2560592">
              <a:off x="2804348" y="4426262"/>
              <a:ext cx="854564" cy="1123492"/>
              <a:chOff x="4787461" y="3716289"/>
              <a:chExt cx="854564" cy="1123492"/>
            </a:xfrm>
          </p:grpSpPr>
          <p:cxnSp>
            <p:nvCxnSpPr>
              <p:cNvPr id="34" name="Curved Connector 33"/>
              <p:cNvCxnSpPr/>
              <p:nvPr/>
            </p:nvCxnSpPr>
            <p:spPr>
              <a:xfrm flipV="1">
                <a:off x="4787461" y="3716289"/>
                <a:ext cx="228600" cy="457200"/>
              </a:xfrm>
              <a:prstGeom prst="curvedConnector3">
                <a:avLst/>
              </a:prstGeom>
              <a:ln w="38100" cmpd="sng">
                <a:solidFill>
                  <a:schemeClr val="accent4">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Curved Connector 34"/>
              <p:cNvCxnSpPr/>
              <p:nvPr/>
            </p:nvCxnSpPr>
            <p:spPr>
              <a:xfrm flipV="1">
                <a:off x="4864137" y="3802833"/>
                <a:ext cx="228600" cy="457200"/>
              </a:xfrm>
              <a:prstGeom prst="curvedConnector3">
                <a:avLst/>
              </a:prstGeom>
              <a:ln w="38100" cmpd="sng">
                <a:solidFill>
                  <a:schemeClr val="accent4">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6" name="Curved Connector 35"/>
              <p:cNvCxnSpPr/>
              <p:nvPr/>
            </p:nvCxnSpPr>
            <p:spPr>
              <a:xfrm flipV="1">
                <a:off x="4974231" y="3925621"/>
                <a:ext cx="228600" cy="457200"/>
              </a:xfrm>
              <a:prstGeom prst="curvedConnector3">
                <a:avLst/>
              </a:prstGeom>
              <a:ln w="38100" cmpd="sng">
                <a:solidFill>
                  <a:srgbClr val="F932FF"/>
                </a:solidFill>
              </a:ln>
              <a:effectLst/>
            </p:spPr>
            <p:style>
              <a:lnRef idx="2">
                <a:schemeClr val="accent1"/>
              </a:lnRef>
              <a:fillRef idx="0">
                <a:schemeClr val="accent1"/>
              </a:fillRef>
              <a:effectRef idx="1">
                <a:schemeClr val="accent1"/>
              </a:effectRef>
              <a:fontRef idx="minor">
                <a:schemeClr val="tx1"/>
              </a:fontRef>
            </p:style>
          </p:cxnSp>
          <p:cxnSp>
            <p:nvCxnSpPr>
              <p:cNvPr id="37" name="Curved Connector 36"/>
              <p:cNvCxnSpPr/>
              <p:nvPr/>
            </p:nvCxnSpPr>
            <p:spPr>
              <a:xfrm flipV="1">
                <a:off x="5053214" y="4018050"/>
                <a:ext cx="228600" cy="457200"/>
              </a:xfrm>
              <a:prstGeom prst="curvedConnector3">
                <a:avLst/>
              </a:prstGeom>
              <a:ln w="38100" cmpd="sng">
                <a:solidFill>
                  <a:srgbClr val="F932FF"/>
                </a:solidFill>
              </a:ln>
              <a:effectLst/>
            </p:spPr>
            <p:style>
              <a:lnRef idx="2">
                <a:schemeClr val="accent1"/>
              </a:lnRef>
              <a:fillRef idx="0">
                <a:schemeClr val="accent1"/>
              </a:fillRef>
              <a:effectRef idx="1">
                <a:schemeClr val="accent1"/>
              </a:effectRef>
              <a:fontRef idx="minor">
                <a:schemeClr val="tx1"/>
              </a:fontRef>
            </p:style>
          </p:cxnSp>
          <p:cxnSp>
            <p:nvCxnSpPr>
              <p:cNvPr id="649" name="Curved Connector 648"/>
              <p:cNvCxnSpPr/>
              <p:nvPr/>
            </p:nvCxnSpPr>
            <p:spPr>
              <a:xfrm flipV="1">
                <a:off x="5172420" y="4143954"/>
                <a:ext cx="228600" cy="457200"/>
              </a:xfrm>
              <a:prstGeom prst="curvedConnector3">
                <a:avLst/>
              </a:prstGeom>
              <a:ln w="38100" cmpd="sng">
                <a:solidFill>
                  <a:schemeClr val="accent6">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50" name="Curved Connector 649"/>
              <p:cNvCxnSpPr/>
              <p:nvPr/>
            </p:nvCxnSpPr>
            <p:spPr>
              <a:xfrm flipV="1">
                <a:off x="5249156" y="4237330"/>
                <a:ext cx="228600" cy="457200"/>
              </a:xfrm>
              <a:prstGeom prst="curvedConnector3">
                <a:avLst/>
              </a:prstGeom>
              <a:ln w="38100" cmpd="sng">
                <a:solidFill>
                  <a:schemeClr val="accent6">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51" name="Curved Connector 650"/>
              <p:cNvCxnSpPr/>
              <p:nvPr/>
            </p:nvCxnSpPr>
            <p:spPr>
              <a:xfrm flipV="1">
                <a:off x="5413425" y="4382581"/>
                <a:ext cx="228600" cy="457200"/>
              </a:xfrm>
              <a:prstGeom prst="curvedConnector3">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652" name="Curved Connector 651"/>
              <p:cNvCxnSpPr/>
              <p:nvPr/>
            </p:nvCxnSpPr>
            <p:spPr>
              <a:xfrm flipV="1">
                <a:off x="5347130" y="4346968"/>
                <a:ext cx="228600" cy="457200"/>
              </a:xfrm>
              <a:prstGeom prst="curvedConnector3">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grpSp>
        <p:cxnSp>
          <p:nvCxnSpPr>
            <p:cNvPr id="654" name="Curved Connector 653"/>
            <p:cNvCxnSpPr/>
            <p:nvPr/>
          </p:nvCxnSpPr>
          <p:spPr>
            <a:xfrm rot="20980602" flipV="1">
              <a:off x="4382428" y="4296750"/>
              <a:ext cx="2038753" cy="1282316"/>
            </a:xfrm>
            <a:prstGeom prst="curvedConnector3">
              <a:avLst/>
            </a:prstGeom>
            <a:ln w="38100" cmpd="sng">
              <a:solidFill>
                <a:srgbClr val="F932FF"/>
              </a:solidFill>
            </a:ln>
            <a:effectLst/>
          </p:spPr>
          <p:style>
            <a:lnRef idx="2">
              <a:schemeClr val="accent1"/>
            </a:lnRef>
            <a:fillRef idx="0">
              <a:schemeClr val="accent1"/>
            </a:fillRef>
            <a:effectRef idx="1">
              <a:schemeClr val="accent1"/>
            </a:effectRef>
            <a:fontRef idx="minor">
              <a:schemeClr val="tx1"/>
            </a:fontRef>
          </p:style>
        </p:cxnSp>
        <p:cxnSp>
          <p:nvCxnSpPr>
            <p:cNvPr id="655" name="Curved Connector 654"/>
            <p:cNvCxnSpPr/>
            <p:nvPr/>
          </p:nvCxnSpPr>
          <p:spPr>
            <a:xfrm rot="20980602" flipV="1">
              <a:off x="4947658" y="4809542"/>
              <a:ext cx="2043993" cy="1072518"/>
            </a:xfrm>
            <a:prstGeom prst="curvedConnector3">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656" name="Curved Connector 655"/>
            <p:cNvCxnSpPr/>
            <p:nvPr/>
          </p:nvCxnSpPr>
          <p:spPr>
            <a:xfrm rot="20980602" flipV="1">
              <a:off x="4560612" y="4402273"/>
              <a:ext cx="2017587" cy="1212014"/>
            </a:xfrm>
            <a:prstGeom prst="curvedConnector3">
              <a:avLst/>
            </a:prstGeom>
            <a:ln w="38100" cmpd="sng">
              <a:solidFill>
                <a:schemeClr val="accent6">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57" name="Curved Connector 656"/>
            <p:cNvCxnSpPr/>
            <p:nvPr/>
          </p:nvCxnSpPr>
          <p:spPr>
            <a:xfrm flipV="1">
              <a:off x="5336217" y="5122887"/>
              <a:ext cx="1540279" cy="1105706"/>
            </a:xfrm>
            <a:prstGeom prst="curvedConnector3">
              <a:avLst>
                <a:gd name="adj1" fmla="val 50000"/>
              </a:avLst>
            </a:prstGeom>
            <a:ln w="38100" cmpd="sng">
              <a:solidFill>
                <a:schemeClr val="accent4">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788" name="Curved Connector 787"/>
            <p:cNvCxnSpPr/>
            <p:nvPr/>
          </p:nvCxnSpPr>
          <p:spPr>
            <a:xfrm rot="20980602" flipV="1">
              <a:off x="4235090" y="4193642"/>
              <a:ext cx="2038753" cy="1282316"/>
            </a:xfrm>
            <a:prstGeom prst="curvedConnector3">
              <a:avLst/>
            </a:prstGeom>
            <a:ln w="38100" cmpd="sng">
              <a:solidFill>
                <a:srgbClr val="F932FF"/>
              </a:solidFill>
            </a:ln>
            <a:effectLst/>
          </p:spPr>
          <p:style>
            <a:lnRef idx="2">
              <a:schemeClr val="accent1"/>
            </a:lnRef>
            <a:fillRef idx="0">
              <a:schemeClr val="accent1"/>
            </a:fillRef>
            <a:effectRef idx="1">
              <a:schemeClr val="accent1"/>
            </a:effectRef>
            <a:fontRef idx="minor">
              <a:schemeClr val="tx1"/>
            </a:fontRef>
          </p:style>
        </p:cxnSp>
        <p:cxnSp>
          <p:nvCxnSpPr>
            <p:cNvPr id="789" name="Curved Connector 788"/>
            <p:cNvCxnSpPr/>
            <p:nvPr/>
          </p:nvCxnSpPr>
          <p:spPr>
            <a:xfrm rot="20980602" flipV="1">
              <a:off x="4732687" y="4502543"/>
              <a:ext cx="2017587" cy="1212014"/>
            </a:xfrm>
            <a:prstGeom prst="curvedConnector3">
              <a:avLst/>
            </a:prstGeom>
            <a:ln w="38100" cmpd="sng">
              <a:solidFill>
                <a:schemeClr val="accent6">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791" name="Curved Connector 790"/>
            <p:cNvCxnSpPr/>
            <p:nvPr/>
          </p:nvCxnSpPr>
          <p:spPr>
            <a:xfrm flipV="1">
              <a:off x="5450474" y="5219866"/>
              <a:ext cx="1503828" cy="1118459"/>
            </a:xfrm>
            <a:prstGeom prst="curvedConnector3">
              <a:avLst>
                <a:gd name="adj1" fmla="val 50000"/>
              </a:avLst>
            </a:prstGeom>
            <a:ln w="38100" cmpd="sng">
              <a:solidFill>
                <a:schemeClr val="accent4">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797" name="TextBox 796"/>
            <p:cNvSpPr txBox="1"/>
            <p:nvPr/>
          </p:nvSpPr>
          <p:spPr>
            <a:xfrm>
              <a:off x="4004108" y="4481661"/>
              <a:ext cx="685800" cy="369332"/>
            </a:xfrm>
            <a:prstGeom prst="rect">
              <a:avLst/>
            </a:prstGeom>
            <a:noFill/>
          </p:spPr>
          <p:txBody>
            <a:bodyPr wrap="square" rtlCol="0">
              <a:spAutoFit/>
            </a:bodyPr>
            <a:lstStyle/>
            <a:p>
              <a:pPr algn="ctr"/>
              <a:r>
                <a:rPr lang="en-US" b="1" dirty="0" smtClean="0"/>
                <a:t>(P4)</a:t>
              </a:r>
              <a:endParaRPr lang="en-US" b="1" dirty="0"/>
            </a:p>
          </p:txBody>
        </p:sp>
        <p:cxnSp>
          <p:nvCxnSpPr>
            <p:cNvPr id="798" name="Straight Arrow Connector 797"/>
            <p:cNvCxnSpPr/>
            <p:nvPr/>
          </p:nvCxnSpPr>
          <p:spPr>
            <a:xfrm flipH="1">
              <a:off x="3684082" y="4913729"/>
              <a:ext cx="1325853" cy="6891"/>
            </a:xfrm>
            <a:prstGeom prst="straightConnector1">
              <a:avLst/>
            </a:prstGeom>
            <a:ln w="38100" cap="rnd">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03" name="Straight Arrow Connector 802"/>
            <p:cNvCxnSpPr/>
            <p:nvPr/>
          </p:nvCxnSpPr>
          <p:spPr>
            <a:xfrm flipH="1">
              <a:off x="2005666" y="4913729"/>
              <a:ext cx="799148" cy="0"/>
            </a:xfrm>
            <a:prstGeom prst="straightConnector1">
              <a:avLst/>
            </a:prstGeom>
            <a:ln w="38100" cap="rnd">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804" name="TextBox 803"/>
            <p:cNvSpPr txBox="1"/>
            <p:nvPr/>
          </p:nvSpPr>
          <p:spPr>
            <a:xfrm>
              <a:off x="2119014" y="4481661"/>
              <a:ext cx="685800" cy="369332"/>
            </a:xfrm>
            <a:prstGeom prst="rect">
              <a:avLst/>
            </a:prstGeom>
            <a:noFill/>
          </p:spPr>
          <p:txBody>
            <a:bodyPr wrap="square" rtlCol="0">
              <a:spAutoFit/>
            </a:bodyPr>
            <a:lstStyle/>
            <a:p>
              <a:pPr algn="ctr"/>
              <a:r>
                <a:rPr lang="en-US" b="1" dirty="0" smtClean="0"/>
                <a:t>(P5)</a:t>
              </a:r>
              <a:endParaRPr lang="en-US" b="1" dirty="0"/>
            </a:p>
          </p:txBody>
        </p:sp>
        <p:sp>
          <p:nvSpPr>
            <p:cNvPr id="805" name="TextBox 804"/>
            <p:cNvSpPr txBox="1"/>
            <p:nvPr/>
          </p:nvSpPr>
          <p:spPr>
            <a:xfrm>
              <a:off x="199935" y="4013780"/>
              <a:ext cx="1698623" cy="369332"/>
            </a:xfrm>
            <a:prstGeom prst="rect">
              <a:avLst/>
            </a:prstGeom>
            <a:noFill/>
          </p:spPr>
          <p:txBody>
            <a:bodyPr wrap="square" rtlCol="0">
              <a:spAutoFit/>
            </a:bodyPr>
            <a:lstStyle/>
            <a:p>
              <a:pPr algn="ctr"/>
              <a:r>
                <a:rPr lang="en-US" b="1" dirty="0" smtClean="0"/>
                <a:t>LC-MS/MS</a:t>
              </a:r>
              <a:endParaRPr lang="en-US" b="1" dirty="0"/>
            </a:p>
          </p:txBody>
        </p:sp>
        <p:sp>
          <p:nvSpPr>
            <p:cNvPr id="806" name="TextBox 805"/>
            <p:cNvSpPr txBox="1"/>
            <p:nvPr/>
          </p:nvSpPr>
          <p:spPr>
            <a:xfrm>
              <a:off x="2768660" y="5983317"/>
              <a:ext cx="1083358" cy="369332"/>
            </a:xfrm>
            <a:prstGeom prst="rect">
              <a:avLst/>
            </a:prstGeom>
            <a:noFill/>
          </p:spPr>
          <p:txBody>
            <a:bodyPr wrap="square" rtlCol="0">
              <a:spAutoFit/>
            </a:bodyPr>
            <a:lstStyle/>
            <a:p>
              <a:pPr algn="ctr"/>
              <a:r>
                <a:rPr lang="en-US" b="1" i="1" dirty="0" smtClean="0"/>
                <a:t>Peptides</a:t>
              </a:r>
              <a:endParaRPr lang="en-US" b="1" i="1" dirty="0"/>
            </a:p>
          </p:txBody>
        </p:sp>
        <p:sp>
          <p:nvSpPr>
            <p:cNvPr id="807" name="TextBox 806"/>
            <p:cNvSpPr txBox="1"/>
            <p:nvPr/>
          </p:nvSpPr>
          <p:spPr>
            <a:xfrm>
              <a:off x="4320013" y="6357540"/>
              <a:ext cx="2696574" cy="369332"/>
            </a:xfrm>
            <a:prstGeom prst="rect">
              <a:avLst/>
            </a:prstGeom>
            <a:noFill/>
          </p:spPr>
          <p:txBody>
            <a:bodyPr wrap="square" rtlCol="0">
              <a:spAutoFit/>
            </a:bodyPr>
            <a:lstStyle/>
            <a:p>
              <a:pPr algn="ctr"/>
              <a:r>
                <a:rPr lang="en-US" b="1" i="1" dirty="0" smtClean="0"/>
                <a:t>Denatured proteins</a:t>
              </a:r>
              <a:endParaRPr lang="en-US" b="1" i="1" dirty="0"/>
            </a:p>
          </p:txBody>
        </p:sp>
        <p:sp>
          <p:nvSpPr>
            <p:cNvPr id="815" name="TextBox 814"/>
            <p:cNvSpPr txBox="1"/>
            <p:nvPr/>
          </p:nvSpPr>
          <p:spPr>
            <a:xfrm>
              <a:off x="3476813" y="4173123"/>
              <a:ext cx="1827256" cy="369332"/>
            </a:xfrm>
            <a:prstGeom prst="rect">
              <a:avLst/>
            </a:prstGeom>
            <a:noFill/>
          </p:spPr>
          <p:txBody>
            <a:bodyPr wrap="square" rtlCol="0">
              <a:spAutoFit/>
            </a:bodyPr>
            <a:lstStyle/>
            <a:p>
              <a:pPr algn="ctr"/>
              <a:r>
                <a:rPr lang="en-US" b="1" dirty="0" smtClean="0"/>
                <a:t>Protein digestion</a:t>
              </a:r>
              <a:endParaRPr lang="en-US" b="1" dirty="0"/>
            </a:p>
          </p:txBody>
        </p:sp>
        <p:grpSp>
          <p:nvGrpSpPr>
            <p:cNvPr id="817" name="Group 816"/>
            <p:cNvGrpSpPr/>
            <p:nvPr/>
          </p:nvGrpSpPr>
          <p:grpSpPr>
            <a:xfrm>
              <a:off x="248094" y="4421310"/>
              <a:ext cx="1645920" cy="1363945"/>
              <a:chOff x="167640" y="1682496"/>
              <a:chExt cx="1737360" cy="1515941"/>
            </a:xfrm>
          </p:grpSpPr>
          <p:grpSp>
            <p:nvGrpSpPr>
              <p:cNvPr id="818" name="Group 817"/>
              <p:cNvGrpSpPr>
                <a:grpSpLocks noChangeAspect="1"/>
              </p:cNvGrpSpPr>
              <p:nvPr/>
            </p:nvGrpSpPr>
            <p:grpSpPr>
              <a:xfrm>
                <a:off x="261760" y="1766753"/>
                <a:ext cx="1414640" cy="1431684"/>
                <a:chOff x="5545662" y="1905000"/>
                <a:chExt cx="1963908" cy="2023625"/>
              </a:xfrm>
            </p:grpSpPr>
            <p:sp>
              <p:nvSpPr>
                <p:cNvPr id="820" name="Rectangle 819"/>
                <p:cNvSpPr/>
                <p:nvPr/>
              </p:nvSpPr>
              <p:spPr>
                <a:xfrm>
                  <a:off x="5949117" y="1905000"/>
                  <a:ext cx="1560453" cy="1600624"/>
                </a:xfrm>
                <a:prstGeom prst="rect">
                  <a:avLst/>
                </a:prstGeom>
                <a:solidFill>
                  <a:schemeClr val="bg1">
                    <a:lumMod val="75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cxnSp>
              <p:nvCxnSpPr>
                <p:cNvPr id="821" name="Straight Connector 820"/>
                <p:cNvCxnSpPr/>
                <p:nvPr/>
              </p:nvCxnSpPr>
              <p:spPr>
                <a:xfrm>
                  <a:off x="5949117" y="1905000"/>
                  <a:ext cx="0" cy="16947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2" name="Straight Connector 821"/>
                <p:cNvCxnSpPr/>
                <p:nvPr/>
              </p:nvCxnSpPr>
              <p:spPr>
                <a:xfrm rot="16200000" flipV="1">
                  <a:off x="6683448" y="2679501"/>
                  <a:ext cx="0" cy="16522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p:cNvCxnSpPr/>
                <p:nvPr/>
              </p:nvCxnSpPr>
              <p:spPr>
                <a:xfrm>
                  <a:off x="6250718" y="2375771"/>
                  <a:ext cx="0" cy="1129852"/>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p:cNvCxnSpPr/>
                <p:nvPr/>
              </p:nvCxnSpPr>
              <p:spPr>
                <a:xfrm>
                  <a:off x="6578544" y="2966127"/>
                  <a:ext cx="0" cy="53949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25" name="Straight Connector 824"/>
                <p:cNvCxnSpPr/>
                <p:nvPr/>
              </p:nvCxnSpPr>
              <p:spPr>
                <a:xfrm>
                  <a:off x="7234196" y="3279653"/>
                  <a:ext cx="0" cy="22597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26" name="Straight Connector 825"/>
                <p:cNvCxnSpPr/>
                <p:nvPr/>
              </p:nvCxnSpPr>
              <p:spPr>
                <a:xfrm>
                  <a:off x="6742457" y="2601742"/>
                  <a:ext cx="0" cy="903881"/>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27" name="Straight Connector 826"/>
                <p:cNvCxnSpPr/>
                <p:nvPr/>
              </p:nvCxnSpPr>
              <p:spPr>
                <a:xfrm>
                  <a:off x="7070284" y="2093309"/>
                  <a:ext cx="0" cy="1412314"/>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28" name="TextBox 827"/>
                <p:cNvSpPr txBox="1"/>
                <p:nvPr/>
              </p:nvSpPr>
              <p:spPr>
                <a:xfrm>
                  <a:off x="5949118" y="3445116"/>
                  <a:ext cx="1560452" cy="483509"/>
                </a:xfrm>
                <a:prstGeom prst="rect">
                  <a:avLst/>
                </a:prstGeom>
                <a:noFill/>
              </p:spPr>
              <p:txBody>
                <a:bodyPr wrap="square" rtlCol="0" anchor="ctr">
                  <a:spAutoFit/>
                </a:bodyPr>
                <a:lstStyle/>
                <a:p>
                  <a:pPr algn="ctr"/>
                  <a:r>
                    <a:rPr lang="en-US" sz="1400" dirty="0" smtClean="0"/>
                    <a:t>m/z</a:t>
                  </a:r>
                  <a:endParaRPr lang="en-US" sz="1400" dirty="0"/>
                </a:p>
              </p:txBody>
            </p:sp>
            <p:sp>
              <p:nvSpPr>
                <p:cNvPr id="829" name="TextBox 828"/>
                <p:cNvSpPr txBox="1"/>
                <p:nvPr/>
              </p:nvSpPr>
              <p:spPr>
                <a:xfrm rot="16200000">
                  <a:off x="4964692" y="2497374"/>
                  <a:ext cx="1589219" cy="427279"/>
                </a:xfrm>
                <a:prstGeom prst="rect">
                  <a:avLst/>
                </a:prstGeom>
                <a:noFill/>
              </p:spPr>
              <p:txBody>
                <a:bodyPr wrap="square" rtlCol="0">
                  <a:spAutoFit/>
                </a:bodyPr>
                <a:lstStyle/>
                <a:p>
                  <a:pPr algn="ctr"/>
                  <a:r>
                    <a:rPr lang="en-US" sz="1400" dirty="0" smtClean="0"/>
                    <a:t>Intensity</a:t>
                  </a:r>
                  <a:endParaRPr lang="en-US" sz="1400" dirty="0"/>
                </a:p>
              </p:txBody>
            </p:sp>
            <p:cxnSp>
              <p:nvCxnSpPr>
                <p:cNvPr id="830" name="Straight Connector 829"/>
                <p:cNvCxnSpPr/>
                <p:nvPr/>
              </p:nvCxnSpPr>
              <p:spPr>
                <a:xfrm>
                  <a:off x="6906370" y="2865544"/>
                  <a:ext cx="0" cy="64008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31" name="Straight Connector 830"/>
                <p:cNvCxnSpPr/>
                <p:nvPr/>
              </p:nvCxnSpPr>
              <p:spPr>
                <a:xfrm>
                  <a:off x="6086804" y="3279653"/>
                  <a:ext cx="0" cy="22597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32" name="Straight Connector 831"/>
                <p:cNvCxnSpPr/>
                <p:nvPr/>
              </p:nvCxnSpPr>
              <p:spPr>
                <a:xfrm>
                  <a:off x="6477000" y="2940697"/>
                  <a:ext cx="0" cy="56492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819" name="Rectangle 818"/>
              <p:cNvSpPr/>
              <p:nvPr/>
            </p:nvSpPr>
            <p:spPr>
              <a:xfrm>
                <a:off x="167640" y="1682496"/>
                <a:ext cx="1737360" cy="1463040"/>
              </a:xfrm>
              <a:prstGeom prst="rect">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06" name="Curved Connector 1205"/>
            <p:cNvCxnSpPr/>
            <p:nvPr/>
          </p:nvCxnSpPr>
          <p:spPr>
            <a:xfrm rot="20980602" flipV="1">
              <a:off x="4843424" y="4678842"/>
              <a:ext cx="2043993" cy="1072518"/>
            </a:xfrm>
            <a:prstGeom prst="curvedConnector3">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1210" name="Curved Connector 1209"/>
            <p:cNvCxnSpPr/>
            <p:nvPr/>
          </p:nvCxnSpPr>
          <p:spPr>
            <a:xfrm rot="20980602" flipV="1">
              <a:off x="5028938" y="4880662"/>
              <a:ext cx="2043993" cy="1072518"/>
            </a:xfrm>
            <a:prstGeom prst="curvedConnector3">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grpSp>
      <p:cxnSp>
        <p:nvCxnSpPr>
          <p:cNvPr id="693" name="Straight Arrow Connector 692"/>
          <p:cNvCxnSpPr/>
          <p:nvPr/>
        </p:nvCxnSpPr>
        <p:spPr>
          <a:xfrm>
            <a:off x="6728872" y="3379641"/>
            <a:ext cx="351317" cy="562973"/>
          </a:xfrm>
          <a:prstGeom prst="straightConnector1">
            <a:avLst/>
          </a:prstGeom>
          <a:ln w="38100" cap="rnd">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695" name="TextBox 694"/>
          <p:cNvSpPr txBox="1"/>
          <p:nvPr/>
        </p:nvSpPr>
        <p:spPr>
          <a:xfrm>
            <a:off x="6873032" y="3979176"/>
            <a:ext cx="2270968" cy="923330"/>
          </a:xfrm>
          <a:prstGeom prst="rect">
            <a:avLst/>
          </a:prstGeom>
          <a:noFill/>
        </p:spPr>
        <p:txBody>
          <a:bodyPr wrap="square" rtlCol="0">
            <a:spAutoFit/>
          </a:bodyPr>
          <a:lstStyle/>
          <a:p>
            <a:pPr algn="ctr"/>
            <a:r>
              <a:rPr lang="en-US" b="1" dirty="0" smtClean="0">
                <a:solidFill>
                  <a:srgbClr val="0000FF"/>
                </a:solidFill>
              </a:rPr>
              <a:t>Quality control of the decellularization by western </a:t>
            </a:r>
            <a:r>
              <a:rPr lang="en-US" b="1" dirty="0" smtClean="0">
                <a:solidFill>
                  <a:srgbClr val="0000FF"/>
                </a:solidFill>
              </a:rPr>
              <a:t>blot (P5)</a:t>
            </a:r>
            <a:endParaRPr lang="en-US" b="1" dirty="0">
              <a:solidFill>
                <a:srgbClr val="0000FF"/>
              </a:solidFill>
            </a:endParaRPr>
          </a:p>
        </p:txBody>
      </p:sp>
    </p:spTree>
    <p:extLst>
      <p:ext uri="{BB962C8B-B14F-4D97-AF65-F5344CB8AC3E}">
        <p14:creationId xmlns:p14="http://schemas.microsoft.com/office/powerpoint/2010/main" val="409736639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137</TotalTime>
  <Words>80</Words>
  <Application>Microsoft Macintosh PowerPoint</Application>
  <PresentationFormat>On-screen Show (4:3)</PresentationFormat>
  <Paragraphs>29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Naba</dc:creator>
  <cp:lastModifiedBy>Alexandra Naba</cp:lastModifiedBy>
  <cp:revision>27</cp:revision>
  <cp:lastPrinted>2015-04-01T20:32:38Z</cp:lastPrinted>
  <dcterms:created xsi:type="dcterms:W3CDTF">2015-04-01T18:12:28Z</dcterms:created>
  <dcterms:modified xsi:type="dcterms:W3CDTF">2015-04-06T18:52:46Z</dcterms:modified>
</cp:coreProperties>
</file>