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1" autoAdjust="0"/>
    <p:restoredTop sz="99797" autoAdjust="0"/>
  </p:normalViewPr>
  <p:slideViewPr>
    <p:cSldViewPr snapToGrid="0" snapToObjects="1">
      <p:cViewPr>
        <p:scale>
          <a:sx n="90" d="100"/>
          <a:sy n="90" d="100"/>
        </p:scale>
        <p:origin x="-2256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1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8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2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0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3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8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1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7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0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09842-0C7B-9F41-AAC4-F1B2A75C9095}" type="datetimeFigureOut">
              <a:rPr lang="en-US" smtClean="0"/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EBE3A-250A-5F4F-890D-39A2682E9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3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1.wdp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microsoft.com/office/2007/relationships/hdphoto" Target="../media/hdphoto2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reeform 65"/>
          <p:cNvSpPr/>
          <p:nvPr/>
        </p:nvSpPr>
        <p:spPr bwMode="auto">
          <a:xfrm>
            <a:off x="1889077" y="7792774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40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Figure 1: </a:t>
            </a:r>
            <a:r>
              <a:rPr lang="en-US" sz="1600" b="1" dirty="0"/>
              <a:t>Scheme of the experimental </a:t>
            </a:r>
            <a:r>
              <a:rPr lang="en-US" sz="1600" b="1" dirty="0" smtClean="0"/>
              <a:t>procedure</a:t>
            </a:r>
            <a:r>
              <a:rPr lang="en-US" sz="1600" dirty="0" smtClean="0"/>
              <a:t>.</a:t>
            </a:r>
            <a:endParaRPr lang="en-US" sz="1600" b="1" dirty="0" smtClean="0">
              <a:latin typeface="Arial"/>
              <a:cs typeface="Arial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583992" y="758540"/>
            <a:ext cx="91440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>
            <a:spLocks noChangeArrowheads="1"/>
          </p:cNvSpPr>
          <p:nvPr/>
        </p:nvSpPr>
        <p:spPr bwMode="auto">
          <a:xfrm>
            <a:off x="820003" y="1537176"/>
            <a:ext cx="2514600" cy="57888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1.2.4)</a:t>
            </a:r>
            <a:r>
              <a:rPr lang="en-US" sz="1200" dirty="0" smtClean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Chemical </a:t>
            </a:r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lysis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  <a:p>
            <a:pPr algn="ctr"/>
            <a:r>
              <a:rPr lang="en-US" sz="1400" dirty="0">
                <a:latin typeface="Arial"/>
                <a:ea typeface="Segoe UI" pitchFamily="34" charset="0"/>
                <a:cs typeface="Arial"/>
              </a:rPr>
              <a:t>(High salt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Buffer, </a:t>
            </a:r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DNaseI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)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8" name="TextBox 7"/>
          <p:cNvSpPr>
            <a:spLocks noChangeArrowheads="1"/>
          </p:cNvSpPr>
          <p:nvPr/>
        </p:nvSpPr>
        <p:spPr bwMode="auto">
          <a:xfrm>
            <a:off x="820003" y="2620520"/>
            <a:ext cx="2514600" cy="594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1.2.6)</a:t>
            </a:r>
            <a:r>
              <a:rPr lang="en-US" sz="1200" dirty="0" smtClean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Membrane 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protein </a:t>
            </a:r>
            <a:r>
              <a:rPr lang="en-US" sz="1400" dirty="0" err="1">
                <a:latin typeface="Arial"/>
                <a:ea typeface="Segoe UI" pitchFamily="34" charset="0"/>
                <a:cs typeface="Arial"/>
              </a:rPr>
              <a:t>solubilization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(DOC, NP-40)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9" name="TextBox 8"/>
          <p:cNvSpPr>
            <a:spLocks noChangeArrowheads="1"/>
          </p:cNvSpPr>
          <p:nvPr/>
        </p:nvSpPr>
        <p:spPr bwMode="auto">
          <a:xfrm>
            <a:off x="820003" y="3738324"/>
            <a:ext cx="2514600" cy="594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1.2.8-1.2.10)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Cytoskeletal 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protein </a:t>
            </a:r>
            <a:r>
              <a:rPr lang="en-US" sz="1400" dirty="0" err="1">
                <a:latin typeface="Arial"/>
                <a:ea typeface="Segoe UI" pitchFamily="34" charset="0"/>
                <a:cs typeface="Arial"/>
              </a:rPr>
              <a:t>solubilization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(SDS)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820003" y="4813944"/>
            <a:ext cx="2514600" cy="594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/>
                <a:ea typeface="Segoe UI" pitchFamily="34" charset="0"/>
                <a:cs typeface="Arial"/>
              </a:rPr>
              <a:t>Insoluble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fraction: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ECM-enriched sample 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6" name="TextBox 5"/>
          <p:cNvSpPr>
            <a:spLocks noChangeArrowheads="1"/>
          </p:cNvSpPr>
          <p:nvPr/>
        </p:nvSpPr>
        <p:spPr bwMode="auto">
          <a:xfrm>
            <a:off x="820003" y="415231"/>
            <a:ext cx="2514600" cy="594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1.2.1)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Mechanical </a:t>
            </a:r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lysis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of tissues or tumors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178475" y="1224300"/>
            <a:ext cx="137160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 bwMode="auto">
          <a:xfrm>
            <a:off x="1889343" y="1023295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600">
              <a:latin typeface="+mj-lt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8383" y="1004932"/>
            <a:ext cx="1565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Incubate/Centrifuge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178475" y="3438772"/>
            <a:ext cx="137160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 bwMode="auto">
          <a:xfrm>
            <a:off x="1889343" y="3220127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600">
              <a:latin typeface="+mj-lt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88383" y="3219404"/>
            <a:ext cx="1565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Incubate/Centrifuge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178475" y="2343404"/>
            <a:ext cx="137160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reeform 46"/>
          <p:cNvSpPr/>
          <p:nvPr/>
        </p:nvSpPr>
        <p:spPr bwMode="auto">
          <a:xfrm>
            <a:off x="1889343" y="2124759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600">
              <a:latin typeface="+mj-lt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8383" y="2124036"/>
            <a:ext cx="1565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Incubate/Centrifuge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178475" y="4555437"/>
            <a:ext cx="1371600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Freeform 50"/>
          <p:cNvSpPr/>
          <p:nvPr/>
        </p:nvSpPr>
        <p:spPr bwMode="auto">
          <a:xfrm>
            <a:off x="1889343" y="4336792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600">
              <a:latin typeface="+mj-lt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8383" y="4336069"/>
            <a:ext cx="1565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Incubate/Centrifuge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33658" y="567339"/>
            <a:ext cx="2362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Total Tissue Extract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473098" y="1067684"/>
            <a:ext cx="2362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1.2.2) Supernatant </a:t>
            </a:r>
            <a:r>
              <a:rPr lang="en-US" sz="1200" dirty="0" smtClean="0">
                <a:latin typeface="Arial"/>
                <a:cs typeface="Arial"/>
              </a:rPr>
              <a:t>= Fraction C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73098" y="2154310"/>
            <a:ext cx="2362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1.2.5) Supernatant </a:t>
            </a:r>
            <a:r>
              <a:rPr lang="en-US" sz="1200" dirty="0">
                <a:latin typeface="Arial"/>
                <a:cs typeface="Arial"/>
              </a:rPr>
              <a:t>= Fraction </a:t>
            </a:r>
            <a:r>
              <a:rPr lang="en-US" sz="1200" dirty="0" smtClean="0">
                <a:latin typeface="Arial"/>
                <a:cs typeface="Arial"/>
              </a:rPr>
              <a:t>N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73098" y="3244494"/>
            <a:ext cx="2362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1.2.7) Supernatant </a:t>
            </a:r>
            <a:r>
              <a:rPr lang="en-US" sz="1200" dirty="0">
                <a:latin typeface="Arial"/>
                <a:cs typeface="Arial"/>
              </a:rPr>
              <a:t>= Fraction </a:t>
            </a:r>
            <a:r>
              <a:rPr lang="en-US" sz="1200" dirty="0" smtClean="0">
                <a:latin typeface="Arial"/>
                <a:cs typeface="Arial"/>
              </a:rPr>
              <a:t>M 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73098" y="4367772"/>
            <a:ext cx="3018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  <a:cs typeface="Arial"/>
              </a:rPr>
              <a:t>1.2.9-1.2.11) Supernatant </a:t>
            </a:r>
            <a:r>
              <a:rPr lang="en-US" sz="1200" dirty="0">
                <a:latin typeface="Arial"/>
                <a:cs typeface="Arial"/>
              </a:rPr>
              <a:t>= Fraction </a:t>
            </a:r>
            <a:r>
              <a:rPr lang="en-US" sz="1200" dirty="0" smtClean="0">
                <a:latin typeface="Arial"/>
                <a:cs typeface="Arial"/>
              </a:rPr>
              <a:t>CS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 rot="16200000">
            <a:off x="-2418793" y="2795562"/>
            <a:ext cx="52371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 dirty="0" smtClean="0">
                <a:latin typeface="Arial"/>
                <a:cs typeface="Arial"/>
              </a:rPr>
              <a:t>Section 1:</a:t>
            </a:r>
            <a:r>
              <a:rPr lang="en-US" sz="1500" b="1" dirty="0" smtClean="0">
                <a:latin typeface="Arial"/>
                <a:cs typeface="Arial"/>
              </a:rPr>
              <a:t> Decellularization / ECM Enrichment</a:t>
            </a:r>
            <a:endParaRPr lang="en-US" sz="1500" b="1" dirty="0"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-1513458" y="7054177"/>
            <a:ext cx="3672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 dirty="0" smtClean="0">
                <a:latin typeface="Arial"/>
                <a:cs typeface="Arial"/>
              </a:rPr>
              <a:t>Section 3:</a:t>
            </a:r>
            <a:r>
              <a:rPr lang="en-US" sz="1500" b="1" dirty="0" smtClean="0">
                <a:latin typeface="Arial"/>
                <a:cs typeface="Arial"/>
              </a:rPr>
              <a:t> </a:t>
            </a:r>
            <a:r>
              <a:rPr lang="en-US" sz="1500" b="1" dirty="0">
                <a:latin typeface="Arial"/>
                <a:cs typeface="Arial"/>
              </a:rPr>
              <a:t>In-solution digestion of proteins to peptides for </a:t>
            </a:r>
            <a:r>
              <a:rPr lang="en-US" sz="1500" b="1" dirty="0" smtClean="0">
                <a:latin typeface="Arial"/>
                <a:cs typeface="Arial"/>
              </a:rPr>
              <a:t>MS </a:t>
            </a:r>
            <a:r>
              <a:rPr lang="en-US" sz="1500" b="1" dirty="0">
                <a:latin typeface="Arial"/>
                <a:cs typeface="Arial"/>
              </a:rPr>
              <a:t>analysis</a:t>
            </a:r>
            <a:r>
              <a:rPr lang="en-US" sz="1500" dirty="0">
                <a:latin typeface="Arial"/>
                <a:cs typeface="Arial"/>
              </a:rPr>
              <a:t> </a:t>
            </a:r>
            <a:endParaRPr lang="en-US" sz="1500" b="1" u="sng" dirty="0">
              <a:latin typeface="Arial"/>
              <a:cs typeface="Arial"/>
            </a:endParaRPr>
          </a:p>
        </p:txBody>
      </p:sp>
      <p:sp>
        <p:nvSpPr>
          <p:cNvPr id="36" name="TextBox 5"/>
          <p:cNvSpPr>
            <a:spLocks noChangeArrowheads="1"/>
          </p:cNvSpPr>
          <p:nvPr/>
        </p:nvSpPr>
        <p:spPr bwMode="auto">
          <a:xfrm>
            <a:off x="820003" y="5898826"/>
            <a:ext cx="2514600" cy="594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3.1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)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</a:t>
            </a:r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Resuspension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in 8M urea / Reduction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1889343" y="5408724"/>
            <a:ext cx="375920" cy="502920"/>
          </a:xfrm>
          <a:custGeom>
            <a:avLst/>
            <a:gdLst>
              <a:gd name="connsiteX0" fmla="*/ 0 w 555984"/>
              <a:gd name="connsiteY0" fmla="*/ 305791 h 555984"/>
              <a:gd name="connsiteX1" fmla="*/ 125096 w 555984"/>
              <a:gd name="connsiteY1" fmla="*/ 305791 h 555984"/>
              <a:gd name="connsiteX2" fmla="*/ 125096 w 555984"/>
              <a:gd name="connsiteY2" fmla="*/ 0 h 555984"/>
              <a:gd name="connsiteX3" fmla="*/ 430888 w 555984"/>
              <a:gd name="connsiteY3" fmla="*/ 0 h 555984"/>
              <a:gd name="connsiteX4" fmla="*/ 430888 w 555984"/>
              <a:gd name="connsiteY4" fmla="*/ 305791 h 555984"/>
              <a:gd name="connsiteX5" fmla="*/ 555984 w 555984"/>
              <a:gd name="connsiteY5" fmla="*/ 305791 h 555984"/>
              <a:gd name="connsiteX6" fmla="*/ 277992 w 555984"/>
              <a:gd name="connsiteY6" fmla="*/ 555984 h 555984"/>
              <a:gd name="connsiteX7" fmla="*/ 0 w 555984"/>
              <a:gd name="connsiteY7" fmla="*/ 305791 h 55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984" h="555984">
                <a:moveTo>
                  <a:pt x="0" y="305791"/>
                </a:moveTo>
                <a:lnTo>
                  <a:pt x="125096" y="305791"/>
                </a:lnTo>
                <a:lnTo>
                  <a:pt x="125096" y="0"/>
                </a:lnTo>
                <a:lnTo>
                  <a:pt x="430888" y="0"/>
                </a:lnTo>
                <a:lnTo>
                  <a:pt x="430888" y="305791"/>
                </a:lnTo>
                <a:lnTo>
                  <a:pt x="555984" y="305791"/>
                </a:lnTo>
                <a:lnTo>
                  <a:pt x="277992" y="555984"/>
                </a:lnTo>
                <a:lnTo>
                  <a:pt x="0" y="305791"/>
                </a:lnTo>
                <a:close/>
              </a:path>
            </a:pathLst>
          </a:custGeom>
          <a:solidFill>
            <a:schemeClr val="bg1">
              <a:lumMod val="65000"/>
              <a:alpha val="9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50496" tIns="25400" rIns="150496" bIns="163006" spcCol="1270" anchor="ctr"/>
          <a:lstStyle/>
          <a:p>
            <a:pPr algn="ctr" defTabSz="8890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fr-FR" sz="140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55" name="TextBox 5"/>
          <p:cNvSpPr>
            <a:spLocks noChangeArrowheads="1"/>
          </p:cNvSpPr>
          <p:nvPr/>
        </p:nvSpPr>
        <p:spPr bwMode="auto">
          <a:xfrm>
            <a:off x="820003" y="6523499"/>
            <a:ext cx="2514600" cy="34051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3.2</a:t>
            </a:r>
            <a:r>
              <a:rPr lang="en-US" sz="1400" dirty="0">
                <a:latin typeface="Arial"/>
                <a:ea typeface="Segoe UI" pitchFamily="34" charset="0"/>
                <a:cs typeface="Arial"/>
              </a:rPr>
              <a:t>)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Alkylation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63" name="TextBox 5"/>
          <p:cNvSpPr>
            <a:spLocks noChangeArrowheads="1"/>
          </p:cNvSpPr>
          <p:nvPr/>
        </p:nvSpPr>
        <p:spPr bwMode="auto">
          <a:xfrm>
            <a:off x="820003" y="6894331"/>
            <a:ext cx="2514600" cy="34051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3.3) </a:t>
            </a:r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Deglycosylation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64" name="TextBox 5"/>
          <p:cNvSpPr>
            <a:spLocks noChangeArrowheads="1"/>
          </p:cNvSpPr>
          <p:nvPr/>
        </p:nvSpPr>
        <p:spPr bwMode="auto">
          <a:xfrm>
            <a:off x="820003" y="7265164"/>
            <a:ext cx="2514600" cy="5943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3.4 – 3.5) Digestion with</a:t>
            </a:r>
          </a:p>
          <a:p>
            <a:pPr algn="ctr"/>
            <a:r>
              <a:rPr lang="en-US" sz="1400" dirty="0" err="1" smtClean="0">
                <a:latin typeface="Arial"/>
                <a:ea typeface="Segoe UI" pitchFamily="34" charset="0"/>
                <a:cs typeface="Arial"/>
              </a:rPr>
              <a:t>LysC</a:t>
            </a:r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 and Trypsin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sp>
        <p:nvSpPr>
          <p:cNvPr id="65" name="TextBox 5"/>
          <p:cNvSpPr>
            <a:spLocks noChangeArrowheads="1"/>
          </p:cNvSpPr>
          <p:nvPr/>
        </p:nvSpPr>
        <p:spPr bwMode="auto">
          <a:xfrm>
            <a:off x="820003" y="8299062"/>
            <a:ext cx="2514600" cy="57888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 dirty="0" smtClean="0">
                <a:latin typeface="Arial"/>
                <a:ea typeface="Segoe UI" pitchFamily="34" charset="0"/>
                <a:cs typeface="Arial"/>
              </a:rPr>
              <a:t>Peptide solution ready for mass spectrometry analysis</a:t>
            </a:r>
            <a:endParaRPr lang="en-US" sz="1400" dirty="0">
              <a:latin typeface="Arial"/>
              <a:ea typeface="Segoe UI" pitchFamily="34" charset="0"/>
              <a:cs typeface="Arial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182927" y="562634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477550" y="5333952"/>
            <a:ext cx="3254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latin typeface="Arial"/>
                <a:cs typeface="Arial"/>
              </a:rPr>
              <a:t>Section 2:</a:t>
            </a:r>
            <a:r>
              <a:rPr lang="en-US" sz="1400" dirty="0" smtClean="0">
                <a:latin typeface="Arial"/>
                <a:cs typeface="Arial"/>
              </a:rPr>
              <a:t> Quality control of the ECM enrichment by western blot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2187379" y="801047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482002" y="7718082"/>
            <a:ext cx="3249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Spectrophotometric measurement of peptide concentration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8383" y="5432716"/>
            <a:ext cx="12701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1.2.12) </a:t>
            </a:r>
            <a:r>
              <a:rPr lang="en-US" sz="1200" dirty="0" smtClean="0">
                <a:latin typeface="Arial"/>
                <a:cs typeface="Arial"/>
              </a:rPr>
              <a:t>Washes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83353" y="7859524"/>
            <a:ext cx="14701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3.6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)</a:t>
            </a:r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Desalting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8383" y="1246332"/>
            <a:ext cx="12701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1.2.3) </a:t>
            </a:r>
            <a:r>
              <a:rPr lang="en-US" sz="1200" dirty="0" smtClean="0">
                <a:latin typeface="Arial"/>
                <a:cs typeface="Arial"/>
              </a:rPr>
              <a:t>Washes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483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Figure 2: </a:t>
            </a:r>
            <a:r>
              <a:rPr lang="en-US" sz="1600" b="1" dirty="0"/>
              <a:t>Quality control of the </a:t>
            </a:r>
            <a:r>
              <a:rPr lang="en-US" sz="1600" b="1" dirty="0" err="1"/>
              <a:t>decellularization</a:t>
            </a:r>
            <a:r>
              <a:rPr lang="en-US" sz="1600" b="1" dirty="0"/>
              <a:t> procedure by western blot.</a:t>
            </a:r>
            <a:r>
              <a:rPr lang="en-US" sz="1600" dirty="0"/>
              <a:t> </a:t>
            </a:r>
            <a:endParaRPr lang="en-US" sz="1600" b="1" dirty="0" smtClean="0"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405832"/>
            <a:ext cx="3624704" cy="5376668"/>
            <a:chOff x="0" y="405832"/>
            <a:chExt cx="3624704" cy="5376668"/>
          </a:xfrm>
        </p:grpSpPr>
        <p:grpSp>
          <p:nvGrpSpPr>
            <p:cNvPr id="7" name="Group 6"/>
            <p:cNvGrpSpPr/>
            <p:nvPr/>
          </p:nvGrpSpPr>
          <p:grpSpPr>
            <a:xfrm>
              <a:off x="94969" y="405832"/>
              <a:ext cx="3529735" cy="5376668"/>
              <a:chOff x="-15992" y="-149018"/>
              <a:chExt cx="3529735" cy="5376668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06803" y="4565216"/>
                <a:ext cx="3222595" cy="662434"/>
                <a:chOff x="372820" y="7104343"/>
                <a:chExt cx="3222595" cy="662434"/>
              </a:xfrm>
            </p:grpSpPr>
            <p:sp>
              <p:nvSpPr>
                <p:cNvPr id="47" name="Rectangle 4"/>
                <p:cNvSpPr>
                  <a:spLocks/>
                </p:cNvSpPr>
                <p:nvPr/>
              </p:nvSpPr>
              <p:spPr bwMode="auto">
                <a:xfrm>
                  <a:off x="2682480" y="7427104"/>
                  <a:ext cx="912935" cy="2154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l"/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&lt; Histones</a:t>
                  </a:r>
                  <a:endParaRPr lang="en-US" sz="14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pic>
              <p:nvPicPr>
                <p:cNvPr id="48" name="Picture 1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92" t="80044" b="5384"/>
                <a:stretch/>
              </p:blipFill>
              <p:spPr bwMode="auto">
                <a:xfrm>
                  <a:off x="600264" y="7104343"/>
                  <a:ext cx="2082217" cy="6624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49" name="Rectangle 12"/>
                <p:cNvSpPr>
                  <a:spLocks/>
                </p:cNvSpPr>
                <p:nvPr/>
              </p:nvSpPr>
              <p:spPr bwMode="auto">
                <a:xfrm>
                  <a:off x="372820" y="7568414"/>
                  <a:ext cx="222417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15-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50" name="Rectangle 13"/>
                <p:cNvSpPr>
                  <a:spLocks/>
                </p:cNvSpPr>
                <p:nvPr/>
              </p:nvSpPr>
              <p:spPr bwMode="auto">
                <a:xfrm>
                  <a:off x="372820" y="7104832"/>
                  <a:ext cx="222417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20-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</p:grpSp>
          <p:grpSp>
            <p:nvGrpSpPr>
              <p:cNvPr id="18" name="Group 17"/>
              <p:cNvGrpSpPr/>
              <p:nvPr/>
            </p:nvGrpSpPr>
            <p:grpSpPr>
              <a:xfrm>
                <a:off x="106803" y="3375321"/>
                <a:ext cx="2906566" cy="611713"/>
                <a:chOff x="372820" y="5815228"/>
                <a:chExt cx="2906566" cy="611713"/>
              </a:xfrm>
            </p:grpSpPr>
            <p:sp>
              <p:nvSpPr>
                <p:cNvPr id="42" name="Rectangle 3"/>
                <p:cNvSpPr>
                  <a:spLocks/>
                </p:cNvSpPr>
                <p:nvPr/>
              </p:nvSpPr>
              <p:spPr bwMode="auto">
                <a:xfrm>
                  <a:off x="2682480" y="6061653"/>
                  <a:ext cx="596906" cy="2154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l"/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&lt; Actin</a:t>
                  </a:r>
                  <a:endParaRPr lang="en-US" sz="14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grpSp>
              <p:nvGrpSpPr>
                <p:cNvPr id="43" name="Group 42"/>
                <p:cNvGrpSpPr/>
                <p:nvPr/>
              </p:nvGrpSpPr>
              <p:grpSpPr>
                <a:xfrm>
                  <a:off x="372820" y="5815228"/>
                  <a:ext cx="2309661" cy="611713"/>
                  <a:chOff x="372820" y="5815228"/>
                  <a:chExt cx="2309661" cy="611713"/>
                </a:xfrm>
              </p:grpSpPr>
              <p:sp>
                <p:nvSpPr>
                  <p:cNvPr id="44" name="Rectangle 15"/>
                  <p:cNvSpPr>
                    <a:spLocks/>
                  </p:cNvSpPr>
                  <p:nvPr/>
                </p:nvSpPr>
                <p:spPr bwMode="auto">
                  <a:xfrm>
                    <a:off x="372820" y="6237408"/>
                    <a:ext cx="222417" cy="1846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lIns="0" tIns="0" rIns="0" bIns="0" anchor="ctr">
                    <a:spAutoFit/>
                  </a:bodyPr>
                  <a:lstStyle/>
                  <a:p>
                    <a:pPr algn="r"/>
                    <a:r>
                      <a:rPr lang="en-US" sz="1200" b="1" dirty="0" smtClean="0">
                        <a:solidFill>
                          <a:schemeClr val="tx1"/>
                        </a:solidFill>
                        <a:latin typeface="Arial"/>
                        <a:ea typeface="ＭＳ Ｐゴシック" charset="0"/>
                        <a:cs typeface="Arial"/>
                      </a:rPr>
                      <a:t>37-</a:t>
                    </a:r>
                    <a:endParaRPr lang="en-US" sz="1200" b="1" dirty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endParaRPr>
                  </a:p>
                </p:txBody>
              </p:sp>
              <p:sp>
                <p:nvSpPr>
                  <p:cNvPr id="45" name="Rectangle 16"/>
                  <p:cNvSpPr>
                    <a:spLocks/>
                  </p:cNvSpPr>
                  <p:nvPr/>
                </p:nvSpPr>
                <p:spPr bwMode="auto">
                  <a:xfrm>
                    <a:off x="372820" y="5815228"/>
                    <a:ext cx="222417" cy="1846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lIns="0" tIns="0" rIns="0" bIns="0" anchor="ctr">
                    <a:spAutoFit/>
                  </a:bodyPr>
                  <a:lstStyle/>
                  <a:p>
                    <a:pPr algn="r"/>
                    <a:r>
                      <a:rPr lang="en-US" sz="1200" b="1" dirty="0" smtClean="0">
                        <a:solidFill>
                          <a:schemeClr val="tx1"/>
                        </a:solidFill>
                        <a:latin typeface="Arial"/>
                        <a:ea typeface="ＭＳ Ｐゴシック" charset="0"/>
                        <a:cs typeface="Arial"/>
                      </a:rPr>
                      <a:t>50-</a:t>
                    </a:r>
                    <a:endParaRPr lang="en-US" sz="1200" b="1" dirty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endParaRPr>
                  </a:p>
                </p:txBody>
              </p:sp>
              <p:pic>
                <p:nvPicPr>
                  <p:cNvPr id="46" name="Picture 1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92" t="41013" b="45532"/>
                  <a:stretch/>
                </p:blipFill>
                <p:spPr bwMode="auto">
                  <a:xfrm>
                    <a:off x="600264" y="5815228"/>
                    <a:ext cx="2082217" cy="6117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flat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</p:grpSp>
          <p:grpSp>
            <p:nvGrpSpPr>
              <p:cNvPr id="19" name="Group 18"/>
              <p:cNvGrpSpPr/>
              <p:nvPr/>
            </p:nvGrpSpPr>
            <p:grpSpPr>
              <a:xfrm>
                <a:off x="-15992" y="1413583"/>
                <a:ext cx="3445064" cy="1402470"/>
                <a:chOff x="250025" y="3126600"/>
                <a:chExt cx="3445064" cy="1402470"/>
              </a:xfrm>
            </p:grpSpPr>
            <p:sp>
              <p:nvSpPr>
                <p:cNvPr id="36" name="Rectangle 2"/>
                <p:cNvSpPr>
                  <a:spLocks/>
                </p:cNvSpPr>
                <p:nvPr/>
              </p:nvSpPr>
              <p:spPr bwMode="auto">
                <a:xfrm>
                  <a:off x="2682480" y="4053746"/>
                  <a:ext cx="1012609" cy="2154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l"/>
                  <a:r>
                    <a:rPr lang="en-US" sz="1400" b="1" dirty="0" smtClean="0">
                      <a:latin typeface="Arial"/>
                      <a:ea typeface="ＭＳ Ｐゴシック" charset="0"/>
                      <a:cs typeface="Arial"/>
                    </a:rPr>
                    <a:t>&lt; C</a:t>
                  </a:r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ollagen I</a:t>
                  </a:r>
                  <a:endParaRPr lang="en-US" sz="14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37" name="Rectangle 17"/>
                <p:cNvSpPr>
                  <a:spLocks/>
                </p:cNvSpPr>
                <p:nvPr/>
              </p:nvSpPr>
              <p:spPr bwMode="auto">
                <a:xfrm flipH="1">
                  <a:off x="250025" y="4344403"/>
                  <a:ext cx="345212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75-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38" name="Rectangle 18"/>
                <p:cNvSpPr>
                  <a:spLocks/>
                </p:cNvSpPr>
                <p:nvPr/>
              </p:nvSpPr>
              <p:spPr bwMode="auto">
                <a:xfrm flipH="1">
                  <a:off x="284726" y="4099609"/>
                  <a:ext cx="310511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100-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39" name="Rectangle 19"/>
                <p:cNvSpPr>
                  <a:spLocks/>
                </p:cNvSpPr>
                <p:nvPr/>
              </p:nvSpPr>
              <p:spPr bwMode="auto">
                <a:xfrm flipH="1">
                  <a:off x="284726" y="3808187"/>
                  <a:ext cx="310511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150-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40" name="Rectangle 20"/>
                <p:cNvSpPr>
                  <a:spLocks/>
                </p:cNvSpPr>
                <p:nvPr/>
              </p:nvSpPr>
              <p:spPr bwMode="auto">
                <a:xfrm flipH="1">
                  <a:off x="284726" y="3598363"/>
                  <a:ext cx="310511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250-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pic>
              <p:nvPicPr>
                <p:cNvPr id="41" name="Picture 1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BEBA8EAE-BF5A-486C-A8C5-ECC9F3942E4B}">
                      <a14:imgProps xmlns:a14="http://schemas.microsoft.com/office/drawing/2010/main">
                        <a14:imgLayer r:embed="rId4">
                          <a14:imgEffect>
                            <a14:saturation sat="33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92" b="69151"/>
                <a:stretch/>
              </p:blipFill>
              <p:spPr bwMode="auto">
                <a:xfrm>
                  <a:off x="600264" y="3126600"/>
                  <a:ext cx="2082217" cy="14024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0" name="Group 19"/>
              <p:cNvGrpSpPr/>
              <p:nvPr/>
            </p:nvGrpSpPr>
            <p:grpSpPr>
              <a:xfrm>
                <a:off x="106803" y="4012721"/>
                <a:ext cx="3112752" cy="526807"/>
                <a:chOff x="372820" y="6536360"/>
                <a:chExt cx="3112752" cy="526807"/>
              </a:xfrm>
            </p:grpSpPr>
            <p:sp>
              <p:nvSpPr>
                <p:cNvPr id="32" name="Rectangle 36"/>
                <p:cNvSpPr>
                  <a:spLocks/>
                </p:cNvSpPr>
                <p:nvPr/>
              </p:nvSpPr>
              <p:spPr bwMode="auto">
                <a:xfrm>
                  <a:off x="2682480" y="6672063"/>
                  <a:ext cx="803092" cy="2154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none" lIns="0" tIns="0" rIns="0" bIns="0" anchor="ctr">
                  <a:spAutoFit/>
                </a:bodyPr>
                <a:lstStyle/>
                <a:p>
                  <a:pPr algn="l"/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&lt; GAPDH</a:t>
                  </a:r>
                  <a:endParaRPr lang="en-US" sz="14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grpSp>
              <p:nvGrpSpPr>
                <p:cNvPr id="33" name="Group 32"/>
                <p:cNvGrpSpPr/>
                <p:nvPr/>
              </p:nvGrpSpPr>
              <p:grpSpPr>
                <a:xfrm>
                  <a:off x="372820" y="6536360"/>
                  <a:ext cx="2309661" cy="526807"/>
                  <a:chOff x="372820" y="6536360"/>
                  <a:chExt cx="2309661" cy="526807"/>
                </a:xfrm>
              </p:grpSpPr>
              <p:pic>
                <p:nvPicPr>
                  <p:cNvPr id="34" name="Picture 35"/>
                  <p:cNvPicPr>
                    <a:picLocks noChangeArrowheads="1"/>
                  </p:cNvPicPr>
                  <p:nvPr/>
                </p:nvPicPr>
                <p:blipFill rotWithShape="1"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2843" t="36205" b="26446"/>
                  <a:stretch/>
                </p:blipFill>
                <p:spPr bwMode="auto">
                  <a:xfrm>
                    <a:off x="597649" y="6536360"/>
                    <a:ext cx="2084832" cy="52680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flat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35" name="Rectangle 15"/>
                  <p:cNvSpPr>
                    <a:spLocks/>
                  </p:cNvSpPr>
                  <p:nvPr/>
                </p:nvSpPr>
                <p:spPr bwMode="auto">
                  <a:xfrm>
                    <a:off x="372820" y="6549242"/>
                    <a:ext cx="222417" cy="1846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lIns="0" tIns="0" rIns="0" bIns="0" anchor="ctr">
                    <a:spAutoFit/>
                  </a:bodyPr>
                  <a:lstStyle/>
                  <a:p>
                    <a:pPr algn="r"/>
                    <a:r>
                      <a:rPr lang="en-US" sz="1200" b="1" dirty="0" smtClean="0">
                        <a:solidFill>
                          <a:schemeClr val="tx1"/>
                        </a:solidFill>
                        <a:latin typeface="Arial"/>
                        <a:ea typeface="ＭＳ Ｐゴシック" charset="0"/>
                        <a:cs typeface="Arial"/>
                      </a:rPr>
                      <a:t>37-</a:t>
                    </a:r>
                    <a:endParaRPr lang="en-US" sz="1200" b="1" dirty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1" name="Group 20"/>
              <p:cNvGrpSpPr/>
              <p:nvPr/>
            </p:nvGrpSpPr>
            <p:grpSpPr>
              <a:xfrm>
                <a:off x="23161" y="2767760"/>
                <a:ext cx="3490582" cy="581874"/>
                <a:chOff x="289178" y="4486279"/>
                <a:chExt cx="3490582" cy="581874"/>
              </a:xfrm>
            </p:grpSpPr>
            <p:pic>
              <p:nvPicPr>
                <p:cNvPr id="29" name="Picture 33"/>
                <p:cNvPicPr>
                  <a:picLocks noChangeArrowheads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43068" b="9164"/>
                <a:stretch/>
              </p:blipFill>
              <p:spPr bwMode="auto">
                <a:xfrm>
                  <a:off x="597649" y="4565233"/>
                  <a:ext cx="2084832" cy="5029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0" name="Rectangle 34"/>
                <p:cNvSpPr>
                  <a:spLocks/>
                </p:cNvSpPr>
                <p:nvPr/>
              </p:nvSpPr>
              <p:spPr bwMode="auto">
                <a:xfrm>
                  <a:off x="2682480" y="4606869"/>
                  <a:ext cx="1097280" cy="419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 anchor="ctr"/>
                <a:lstStyle/>
                <a:p>
                  <a:pPr algn="l"/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&lt;</a:t>
                  </a:r>
                  <a:r>
                    <a:rPr lang="en-US" sz="1400" b="1" dirty="0" smtClean="0">
                      <a:solidFill>
                        <a:schemeClr val="tx1"/>
                      </a:solidFill>
                      <a:latin typeface="Symbol" charset="2"/>
                      <a:ea typeface="ＭＳ Ｐゴシック" charset="0"/>
                      <a:cs typeface="Symbol" charset="2"/>
                    </a:rPr>
                    <a:t> b</a:t>
                  </a:r>
                  <a:r>
                    <a:rPr lang="en-US" sz="14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1 Integrin</a:t>
                  </a:r>
                  <a:endParaRPr lang="en-US" sz="14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  <p:sp>
              <p:nvSpPr>
                <p:cNvPr id="31" name="Rectangle 18"/>
                <p:cNvSpPr>
                  <a:spLocks/>
                </p:cNvSpPr>
                <p:nvPr/>
              </p:nvSpPr>
              <p:spPr bwMode="auto">
                <a:xfrm flipH="1">
                  <a:off x="289178" y="4486279"/>
                  <a:ext cx="310511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>
                      <a:solidFill>
                        <a:schemeClr val="tx1"/>
                      </a:solidFill>
                      <a:miter lim="800000"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/>
                <a:p>
                  <a:pPr algn="r"/>
                  <a:r>
                    <a:rPr lang="en-US" sz="1200" b="1" dirty="0" smtClean="0">
                      <a:solidFill>
                        <a:schemeClr val="tx1"/>
                      </a:solidFill>
                      <a:latin typeface="Arial"/>
                      <a:ea typeface="ＭＳ Ｐゴシック" charset="0"/>
                      <a:cs typeface="Arial"/>
                    </a:rPr>
                    <a:t>100-</a:t>
                  </a:r>
                  <a:endParaRPr lang="en-US" sz="1200" b="1" dirty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endParaRPr>
                </a:p>
              </p:txBody>
            </p:sp>
          </p:grpSp>
          <p:sp>
            <p:nvSpPr>
              <p:cNvPr id="22" name="TextBox 21"/>
              <p:cNvSpPr txBox="1"/>
              <p:nvPr/>
            </p:nvSpPr>
            <p:spPr>
              <a:xfrm rot="18217203">
                <a:off x="125205" y="632638"/>
                <a:ext cx="162556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Total tissue extract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8217203">
                <a:off x="1753886" y="583851"/>
                <a:ext cx="174273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ECM-enriched fraction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8217203">
                <a:off x="508358" y="806157"/>
                <a:ext cx="120881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Fraction C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8217203">
                <a:off x="861594" y="806157"/>
                <a:ext cx="120881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Fraction N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8217203">
                <a:off x="1214830" y="806157"/>
                <a:ext cx="120881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Fraction M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8217203">
                <a:off x="1568066" y="806157"/>
                <a:ext cx="120881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latin typeface="Arial"/>
                    <a:cs typeface="Arial"/>
                  </a:rPr>
                  <a:t>Fraction CS</a:t>
                </a:r>
                <a:endParaRPr lang="en-US" sz="1200" dirty="0">
                  <a:latin typeface="Arial"/>
                  <a:cs typeface="Arial"/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0" y="439252"/>
              <a:ext cx="208221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u="sng" dirty="0" smtClean="0">
                  <a:latin typeface="Arial"/>
                  <a:cs typeface="Arial"/>
                </a:rPr>
                <a:t>A. Murine Lung:</a:t>
              </a:r>
              <a:endParaRPr lang="en-US" sz="1400" b="1" u="sng" dirty="0">
                <a:latin typeface="Arial"/>
                <a:cs typeface="Arial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-1" y="5931046"/>
            <a:ext cx="3873332" cy="2991014"/>
            <a:chOff x="-43217" y="1442327"/>
            <a:chExt cx="3873332" cy="2991014"/>
          </a:xfrm>
        </p:grpSpPr>
        <p:grpSp>
          <p:nvGrpSpPr>
            <p:cNvPr id="2" name="Group 1"/>
            <p:cNvGrpSpPr/>
            <p:nvPr/>
          </p:nvGrpSpPr>
          <p:grpSpPr>
            <a:xfrm>
              <a:off x="58805" y="1814915"/>
              <a:ext cx="3771310" cy="2618426"/>
              <a:chOff x="58805" y="1814915"/>
              <a:chExt cx="3771310" cy="2618426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7">
                <a:grayscl/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sharpenSoften amount="-25000"/>
                        </a14:imgEffect>
                        <a14:imgEffect>
                          <a14:saturation sat="0"/>
                        </a14:imgEffect>
                        <a14:imgEffect>
                          <a14:brightnessContrast bright="4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08448" y="1814915"/>
                <a:ext cx="2084832" cy="2618426"/>
              </a:xfrm>
              <a:prstGeom prst="rect">
                <a:avLst/>
              </a:prstGeom>
            </p:spPr>
          </p:pic>
          <p:cxnSp>
            <p:nvCxnSpPr>
              <p:cNvPr id="54" name="Straight Connector 53"/>
              <p:cNvCxnSpPr/>
              <p:nvPr/>
            </p:nvCxnSpPr>
            <p:spPr>
              <a:xfrm>
                <a:off x="376875" y="3026519"/>
                <a:ext cx="21031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402374" y="3715679"/>
                <a:ext cx="21031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2419191" y="2533074"/>
                <a:ext cx="14109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Arial"/>
                    <a:cs typeface="Arial"/>
                  </a:rPr>
                  <a:t>&lt; Collagen I</a:t>
                </a:r>
                <a:endParaRPr lang="en-US" sz="1400" b="1" dirty="0">
                  <a:latin typeface="Arial"/>
                  <a:cs typeface="Arial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419191" y="3269157"/>
                <a:ext cx="14109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Arial"/>
                    <a:cs typeface="Arial"/>
                  </a:rPr>
                  <a:t>&lt; Actin</a:t>
                </a:r>
                <a:endParaRPr lang="en-US" sz="1400" b="1" dirty="0">
                  <a:latin typeface="Arial"/>
                  <a:cs typeface="Arial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2419191" y="4062362"/>
                <a:ext cx="14109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Arial"/>
                    <a:cs typeface="Arial"/>
                  </a:rPr>
                  <a:t>&lt; Histones</a:t>
                </a:r>
                <a:endParaRPr lang="en-US" sz="1400" b="1" dirty="0">
                  <a:latin typeface="Arial"/>
                  <a:cs typeface="Arial"/>
                </a:endParaRPr>
              </a:p>
            </p:txBody>
          </p:sp>
          <p:sp>
            <p:nvSpPr>
              <p:cNvPr id="51" name="Rectangle 17"/>
              <p:cNvSpPr>
                <a:spLocks/>
              </p:cNvSpPr>
              <p:nvPr/>
            </p:nvSpPr>
            <p:spPr bwMode="auto">
              <a:xfrm flipH="1">
                <a:off x="58805" y="2860353"/>
                <a:ext cx="345212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squar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75-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  <p:sp>
            <p:nvSpPr>
              <p:cNvPr id="52" name="Rectangle 18"/>
              <p:cNvSpPr>
                <a:spLocks/>
              </p:cNvSpPr>
              <p:nvPr/>
            </p:nvSpPr>
            <p:spPr bwMode="auto">
              <a:xfrm flipH="1">
                <a:off x="93506" y="2615559"/>
                <a:ext cx="31051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squar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100-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  <p:sp>
            <p:nvSpPr>
              <p:cNvPr id="53" name="Rectangle 19"/>
              <p:cNvSpPr>
                <a:spLocks/>
              </p:cNvSpPr>
              <p:nvPr/>
            </p:nvSpPr>
            <p:spPr bwMode="auto">
              <a:xfrm flipH="1">
                <a:off x="93506" y="2324137"/>
                <a:ext cx="31051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squar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150-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  <p:sp>
            <p:nvSpPr>
              <p:cNvPr id="55" name="Rectangle 20"/>
              <p:cNvSpPr>
                <a:spLocks/>
              </p:cNvSpPr>
              <p:nvPr/>
            </p:nvSpPr>
            <p:spPr bwMode="auto">
              <a:xfrm flipH="1">
                <a:off x="93506" y="2114313"/>
                <a:ext cx="310511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squar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250-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  <p:sp>
            <p:nvSpPr>
              <p:cNvPr id="56" name="Rectangle 16"/>
              <p:cNvSpPr>
                <a:spLocks/>
              </p:cNvSpPr>
              <p:nvPr/>
            </p:nvSpPr>
            <p:spPr bwMode="auto">
              <a:xfrm>
                <a:off x="179116" y="3109151"/>
                <a:ext cx="222417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50-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  <p:sp>
            <p:nvSpPr>
              <p:cNvPr id="57" name="Rectangle 13"/>
              <p:cNvSpPr>
                <a:spLocks/>
              </p:cNvSpPr>
              <p:nvPr/>
            </p:nvSpPr>
            <p:spPr bwMode="auto">
              <a:xfrm>
                <a:off x="148690" y="3869245"/>
                <a:ext cx="265172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algn="r"/>
                <a:r>
                  <a:rPr lang="en-US" sz="1200" b="1" dirty="0" smtClean="0">
                    <a:solidFill>
                      <a:schemeClr val="tx1"/>
                    </a:solidFill>
                    <a:latin typeface="Arial"/>
                    <a:ea typeface="ＭＳ Ｐゴシック" charset="0"/>
                    <a:cs typeface="Arial"/>
                  </a:rPr>
                  <a:t>20 -</a:t>
                </a:r>
                <a:endParaRPr lang="en-US" sz="1200" b="1" dirty="0">
                  <a:solidFill>
                    <a:schemeClr val="tx1"/>
                  </a:solidFill>
                  <a:latin typeface="Arial"/>
                  <a:ea typeface="ＭＳ Ｐゴシック" charset="0"/>
                  <a:cs typeface="Arial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-43217" y="1442327"/>
              <a:ext cx="3873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u="sng" dirty="0" smtClean="0">
                  <a:latin typeface="Arial"/>
                  <a:cs typeface="Arial"/>
                </a:rPr>
                <a:t>B. Mammary carcinoma xenograft:</a:t>
              </a:r>
              <a:endParaRPr lang="en-US" sz="1400" b="1" u="sng" dirty="0"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22491" y="6800526"/>
            <a:ext cx="459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**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995913" y="7545491"/>
            <a:ext cx="675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***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998787" y="5145215"/>
            <a:ext cx="455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*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844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271</Words>
  <Application>Microsoft Macintosh PowerPoint</Application>
  <PresentationFormat>On-screen Show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Naba</dc:creator>
  <cp:lastModifiedBy>Alexandra Naba</cp:lastModifiedBy>
  <cp:revision>36</cp:revision>
  <dcterms:created xsi:type="dcterms:W3CDTF">2014-11-29T23:47:18Z</dcterms:created>
  <dcterms:modified xsi:type="dcterms:W3CDTF">2015-03-17T22:32:09Z</dcterms:modified>
</cp:coreProperties>
</file>