
<file path=[Content_Types].xml><?xml version="1.0" encoding="utf-8"?>
<Types xmlns="http://schemas.openxmlformats.org/package/2006/content-types">
  <Default Extension="xml" ContentType="application/xml"/>
  <Default Extension="wav" ContentType="audio/wav"/>
  <Default Extension="jpeg" ContentType="image/jpeg"/>
  <Default Extension="tiff" ContentType="image/tiff"/>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92" r:id="rId2"/>
    <p:sldId id="308" r:id="rId3"/>
    <p:sldId id="309" r:id="rId4"/>
    <p:sldId id="316" r:id="rId5"/>
    <p:sldId id="317" r:id="rId6"/>
    <p:sldId id="318" r:id="rId7"/>
    <p:sldId id="257" r:id="rId8"/>
    <p:sldId id="261" r:id="rId9"/>
    <p:sldId id="299" r:id="rId10"/>
    <p:sldId id="263" r:id="rId11"/>
    <p:sldId id="289" r:id="rId12"/>
    <p:sldId id="256"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8D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3" autoAdjust="0"/>
    <p:restoredTop sz="86427" autoAdjust="0"/>
  </p:normalViewPr>
  <p:slideViewPr>
    <p:cSldViewPr snapToGrid="0" snapToObjects="1">
      <p:cViewPr>
        <p:scale>
          <a:sx n="94" d="100"/>
          <a:sy n="94" d="100"/>
        </p:scale>
        <p:origin x="-192" y="-472"/>
      </p:cViewPr>
      <p:guideLst>
        <p:guide orient="horz" pos="2160"/>
        <p:guide pos="2880"/>
      </p:guideLst>
    </p:cSldViewPr>
  </p:slideViewPr>
  <p:outlineViewPr>
    <p:cViewPr>
      <p:scale>
        <a:sx n="33" d="100"/>
        <a:sy n="33" d="100"/>
      </p:scale>
      <p:origin x="0" y="1146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6A2825-AB50-A14F-AFB0-00FAAB43B377}" type="datetimeFigureOut">
              <a:rPr lang="en-US" smtClean="0"/>
              <a:t>11/22/14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4997D5-A105-B64D-AEBD-A3838F8F4BA7}" type="slidenum">
              <a:rPr lang="en-US" smtClean="0"/>
              <a:t>‹#›</a:t>
            </a:fld>
            <a:endParaRPr lang="en-US"/>
          </a:p>
        </p:txBody>
      </p:sp>
    </p:spTree>
    <p:extLst>
      <p:ext uri="{BB962C8B-B14F-4D97-AF65-F5344CB8AC3E}">
        <p14:creationId xmlns:p14="http://schemas.microsoft.com/office/powerpoint/2010/main" val="34156432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010B58-BD4B-C249-8151-1DF0DFF2B7C3}" type="datetimeFigureOut">
              <a:rPr lang="en-US" smtClean="0"/>
              <a:t>11/22/14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2776968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010B58-BD4B-C249-8151-1DF0DFF2B7C3}" type="datetimeFigureOut">
              <a:rPr lang="en-US" smtClean="0"/>
              <a:t>11/22/14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2388336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010B58-BD4B-C249-8151-1DF0DFF2B7C3}" type="datetimeFigureOut">
              <a:rPr lang="en-US" smtClean="0"/>
              <a:t>11/22/14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299315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010B58-BD4B-C249-8151-1DF0DFF2B7C3}" type="datetimeFigureOut">
              <a:rPr lang="en-US" smtClean="0"/>
              <a:t>11/22/14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2086074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010B58-BD4B-C249-8151-1DF0DFF2B7C3}" type="datetimeFigureOut">
              <a:rPr lang="en-US" smtClean="0"/>
              <a:t>11/22/14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73085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010B58-BD4B-C249-8151-1DF0DFF2B7C3}" type="datetimeFigureOut">
              <a:rPr lang="en-US" smtClean="0"/>
              <a:t>11/22/14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228707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010B58-BD4B-C249-8151-1DF0DFF2B7C3}" type="datetimeFigureOut">
              <a:rPr lang="en-US" smtClean="0"/>
              <a:t>11/22/14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276328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010B58-BD4B-C249-8151-1DF0DFF2B7C3}" type="datetimeFigureOut">
              <a:rPr lang="en-US" smtClean="0"/>
              <a:t>11/22/14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402783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10B58-BD4B-C249-8151-1DF0DFF2B7C3}" type="datetimeFigureOut">
              <a:rPr lang="en-US" smtClean="0"/>
              <a:t>11/22/14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246947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10B58-BD4B-C249-8151-1DF0DFF2B7C3}" type="datetimeFigureOut">
              <a:rPr lang="en-US" smtClean="0"/>
              <a:t>11/22/14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38082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10B58-BD4B-C249-8151-1DF0DFF2B7C3}" type="datetimeFigureOut">
              <a:rPr lang="en-US" smtClean="0"/>
              <a:t>11/22/14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2A3A6-7DC7-FF48-95EE-010ADD503253}" type="slidenum">
              <a:rPr lang="en-US" smtClean="0"/>
              <a:t>‹#›</a:t>
            </a:fld>
            <a:endParaRPr lang="en-US"/>
          </a:p>
        </p:txBody>
      </p:sp>
    </p:spTree>
    <p:extLst>
      <p:ext uri="{BB962C8B-B14F-4D97-AF65-F5344CB8AC3E}">
        <p14:creationId xmlns:p14="http://schemas.microsoft.com/office/powerpoint/2010/main" val="14335969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10B58-BD4B-C249-8151-1DF0DFF2B7C3}" type="datetimeFigureOut">
              <a:rPr lang="en-US" smtClean="0"/>
              <a:t>11/22/14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2A3A6-7DC7-FF48-95EE-010ADD503253}" type="slidenum">
              <a:rPr lang="en-US" smtClean="0"/>
              <a:t>‹#›</a:t>
            </a:fld>
            <a:endParaRPr lang="en-US"/>
          </a:p>
        </p:txBody>
      </p:sp>
    </p:spTree>
    <p:extLst>
      <p:ext uri="{BB962C8B-B14F-4D97-AF65-F5344CB8AC3E}">
        <p14:creationId xmlns:p14="http://schemas.microsoft.com/office/powerpoint/2010/main" val="1469608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ti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file://localhost/Volumes/SHEAMAIN/SiteVisit2014/00439crop.mov" TargetMode="External"/><Relationship Id="rId4" Type="http://schemas.openxmlformats.org/officeDocument/2006/relationships/image" Target="../media/image29.jp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hyperlink" Target="file://localhost/Volumes/SHEAMAIN/SiteVisit2014/cropped-cut-series2-run2.mov" TargetMode="External"/><Relationship Id="rId9" Type="http://schemas.openxmlformats.org/officeDocument/2006/relationships/hyperlink" Target="file://localhost/Volumes/SHEAMAIN/SiteVisit2014/00445%20Quad%20View.mov" TargetMode="External"/><Relationship Id="rId10" Type="http://schemas.openxmlformats.org/officeDocument/2006/relationships/hyperlink" Target="file://localhost/Volumes/SHEAMAIN/SiteVisit2014/00446%20Quad%20View.mov" TargetMode="External"/><Relationship Id="rId1" Type="http://schemas.openxmlformats.org/officeDocument/2006/relationships/slideLayout" Target="../slideLayouts/slideLayout1.xml"/><Relationship Id="rId2" Type="http://schemas.openxmlformats.org/officeDocument/2006/relationships/image" Target="../media/image28.t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7.tif"/><Relationship Id="rId1" Type="http://schemas.microsoft.com/office/2007/relationships/media" Target="../media/media1.wav"/><Relationship Id="rId2" Type="http://schemas.openxmlformats.org/officeDocument/2006/relationships/audio" Target="../media/media1.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 Id="rId3" Type="http://schemas.openxmlformats.org/officeDocument/2006/relationships/image" Target="../media/image9.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 Id="rId3" Type="http://schemas.openxmlformats.org/officeDocument/2006/relationships/image" Target="../media/image12.tif"/></Relationships>
</file>

<file path=ppt/slides/_rels/slide7.xml.rels><?xml version="1.0" encoding="UTF-8" standalone="yes"?>
<Relationships xmlns="http://schemas.openxmlformats.org/package/2006/relationships"><Relationship Id="rId3" Type="http://schemas.openxmlformats.org/officeDocument/2006/relationships/hyperlink" Target="http://robotics.cs.uml.edu/research/current-research/visual-control-interface-for-manus-arm/" TargetMode="External"/><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3.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55" y="97481"/>
            <a:ext cx="5791200" cy="1173707"/>
          </a:xfrm>
        </p:spPr>
        <p:txBody>
          <a:bodyPr>
            <a:noAutofit/>
          </a:bodyPr>
          <a:lstStyle/>
          <a:p>
            <a:pPr algn="r"/>
            <a:r>
              <a:rPr lang="en-US" sz="3600" b="1" dirty="0" smtClean="0">
                <a:solidFill>
                  <a:srgbClr val="000090"/>
                </a:solidFill>
                <a:latin typeface="Arial"/>
                <a:cs typeface="Arial"/>
              </a:rPr>
              <a:t>Network Development </a:t>
            </a:r>
            <a:br>
              <a:rPr lang="en-US" sz="3600" b="1" dirty="0" smtClean="0">
                <a:solidFill>
                  <a:srgbClr val="000090"/>
                </a:solidFill>
                <a:latin typeface="Arial"/>
                <a:cs typeface="Arial"/>
              </a:rPr>
            </a:br>
            <a:r>
              <a:rPr lang="en-US" sz="3600" b="1" dirty="0" smtClean="0">
                <a:solidFill>
                  <a:srgbClr val="000090"/>
                </a:solidFill>
                <a:latin typeface="Arial"/>
                <a:cs typeface="Arial"/>
              </a:rPr>
              <a:t>in Culture</a:t>
            </a:r>
            <a:endParaRPr lang="en-US" sz="3600" b="1" dirty="0">
              <a:solidFill>
                <a:srgbClr val="000090"/>
              </a:solidFill>
              <a:latin typeface="Arial"/>
              <a:cs typeface="Arial"/>
            </a:endParaRPr>
          </a:p>
        </p:txBody>
      </p:sp>
      <p:sp>
        <p:nvSpPr>
          <p:cNvPr id="3" name="Content Placeholder 2"/>
          <p:cNvSpPr>
            <a:spLocks noGrp="1"/>
          </p:cNvSpPr>
          <p:nvPr>
            <p:ph idx="1"/>
          </p:nvPr>
        </p:nvSpPr>
        <p:spPr>
          <a:xfrm>
            <a:off x="4520004" y="1527181"/>
            <a:ext cx="4547796" cy="2725403"/>
          </a:xfrm>
        </p:spPr>
        <p:txBody>
          <a:bodyPr>
            <a:normAutofit/>
          </a:bodyPr>
          <a:lstStyle/>
          <a:p>
            <a:r>
              <a:rPr lang="en-US" sz="1800" b="1" dirty="0" smtClean="0"/>
              <a:t>Embryonic cortical neurons form functional networks </a:t>
            </a:r>
            <a:r>
              <a:rPr lang="en-US" sz="1800" b="1" i="1" dirty="0" smtClean="0"/>
              <a:t>ex vivo</a:t>
            </a:r>
          </a:p>
          <a:p>
            <a:r>
              <a:rPr lang="en-US" sz="1800" b="1" dirty="0" smtClean="0"/>
              <a:t>Culture dishes contain “multi-electrode arrays” (60 electrodes)</a:t>
            </a:r>
            <a:endParaRPr lang="en-US" sz="800" b="1" dirty="0" smtClean="0"/>
          </a:p>
          <a:p>
            <a:endParaRPr lang="en-US" sz="800" b="1" i="1" dirty="0" smtClean="0"/>
          </a:p>
          <a:p>
            <a:r>
              <a:rPr lang="en-US" sz="1800" b="1" dirty="0" smtClean="0"/>
              <a:t>Subject to electrical </a:t>
            </a:r>
            <a:r>
              <a:rPr lang="en-US" sz="1800" b="1" dirty="0"/>
              <a:t>and chemical </a:t>
            </a:r>
            <a:r>
              <a:rPr lang="en-US" sz="1800" b="1" dirty="0" smtClean="0"/>
              <a:t>stimulation</a:t>
            </a:r>
          </a:p>
          <a:p>
            <a:endParaRPr lang="en-US" sz="800" b="1" dirty="0" smtClean="0"/>
          </a:p>
          <a:p>
            <a:r>
              <a:rPr lang="en-US" sz="1800" b="1" dirty="0" smtClean="0"/>
              <a:t>Readily reproducible</a:t>
            </a:r>
          </a:p>
          <a:p>
            <a:endParaRPr lang="en-US" sz="2400" b="1" dirty="0" smtClean="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68047"/>
          <a:stretch/>
        </p:blipFill>
        <p:spPr>
          <a:xfrm>
            <a:off x="581648" y="2884705"/>
            <a:ext cx="3785955" cy="1591994"/>
          </a:xfrm>
          <a:prstGeom prst="rect">
            <a:avLst/>
          </a:prstGeom>
        </p:spPr>
      </p:pic>
      <p:pic>
        <p:nvPicPr>
          <p:cNvPr id="10" name="Picture 3" descr="2008_10_15_7_MCS10664-2hrs.tiff                                00369073Macintosh HD                   BD59B2A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87" y="83819"/>
            <a:ext cx="3070362" cy="280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ignals.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649" y="4463981"/>
            <a:ext cx="5641991" cy="2258629"/>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397" y="4476699"/>
            <a:ext cx="2540537" cy="224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269649" y="4376265"/>
            <a:ext cx="5641991" cy="369332"/>
          </a:xfrm>
          <a:prstGeom prst="rect">
            <a:avLst/>
          </a:prstGeom>
          <a:solidFill>
            <a:srgbClr val="FFFFFF"/>
          </a:solidFill>
        </p:spPr>
        <p:txBody>
          <a:bodyPr wrap="square" rtlCol="0">
            <a:spAutoFit/>
          </a:bodyPr>
          <a:lstStyle/>
          <a:p>
            <a:pPr algn="ctr"/>
            <a:r>
              <a:rPr lang="en-US" dirty="0" smtClean="0"/>
              <a:t>Spontaneous Signals </a:t>
            </a:r>
            <a:r>
              <a:rPr lang="en-US" smtClean="0"/>
              <a:t>from Mature </a:t>
            </a:r>
            <a:r>
              <a:rPr lang="en-US" dirty="0" smtClean="0"/>
              <a:t>Network</a:t>
            </a:r>
            <a:endParaRPr lang="en-US" dirty="0"/>
          </a:p>
        </p:txBody>
      </p:sp>
    </p:spTree>
    <p:extLst>
      <p:ext uri="{BB962C8B-B14F-4D97-AF65-F5344CB8AC3E}">
        <p14:creationId xmlns:p14="http://schemas.microsoft.com/office/powerpoint/2010/main" val="29467143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90544" y="850696"/>
            <a:ext cx="7448417" cy="3673961"/>
          </a:xfrm>
          <a:prstGeom prst="rect">
            <a:avLst/>
          </a:prstGeom>
        </p:spPr>
      </p:pic>
      <p:sp>
        <p:nvSpPr>
          <p:cNvPr id="5" name="Title 1"/>
          <p:cNvSpPr>
            <a:spLocks noGrp="1"/>
          </p:cNvSpPr>
          <p:nvPr>
            <p:ph type="title"/>
          </p:nvPr>
        </p:nvSpPr>
        <p:spPr>
          <a:xfrm>
            <a:off x="457200" y="118876"/>
            <a:ext cx="8229600" cy="719839"/>
          </a:xfrm>
        </p:spPr>
        <p:txBody>
          <a:bodyPr>
            <a:normAutofit/>
          </a:bodyPr>
          <a:lstStyle/>
          <a:p>
            <a:r>
              <a:rPr lang="en-US" sz="4000" b="1" dirty="0" smtClean="0">
                <a:solidFill>
                  <a:srgbClr val="000090"/>
                </a:solidFill>
              </a:rPr>
              <a:t>Feedback Loop of Signaling</a:t>
            </a:r>
            <a:endParaRPr lang="en-US" sz="4000" b="1" dirty="0">
              <a:solidFill>
                <a:srgbClr val="000090"/>
              </a:solidFill>
            </a:endParaRPr>
          </a:p>
        </p:txBody>
      </p:sp>
      <p:sp>
        <p:nvSpPr>
          <p:cNvPr id="2" name="TextBox 1"/>
          <p:cNvSpPr txBox="1"/>
          <p:nvPr/>
        </p:nvSpPr>
        <p:spPr>
          <a:xfrm>
            <a:off x="155745" y="4643309"/>
            <a:ext cx="8868452" cy="2123658"/>
          </a:xfrm>
          <a:prstGeom prst="rect">
            <a:avLst/>
          </a:prstGeom>
          <a:noFill/>
        </p:spPr>
        <p:txBody>
          <a:bodyPr wrap="square" rtlCol="0">
            <a:spAutoFit/>
          </a:bodyPr>
          <a:lstStyle/>
          <a:p>
            <a:r>
              <a:rPr lang="en-US" dirty="0"/>
              <a:t>•pixels converted to synaptic signals (100 pixels = 1 synaptic signal</a:t>
            </a:r>
            <a:r>
              <a:rPr lang="en-US" dirty="0" smtClean="0"/>
              <a:t>)</a:t>
            </a:r>
          </a:p>
          <a:p>
            <a:endParaRPr lang="en-US" sz="1200" dirty="0"/>
          </a:p>
          <a:p>
            <a:r>
              <a:rPr lang="en-US" dirty="0" smtClean="0"/>
              <a:t>•The arm will localize over the target in a series of steps.    The robot already has the capability to grasp the target following localization.    </a:t>
            </a:r>
            <a:r>
              <a:rPr lang="en-US" b="1" dirty="0" smtClean="0"/>
              <a:t>Planned</a:t>
            </a:r>
            <a:r>
              <a:rPr lang="en-US" dirty="0" smtClean="0"/>
              <a:t>: initiate grasp (using additional network once localized on target for, e.g., 5 sec)</a:t>
            </a:r>
          </a:p>
          <a:p>
            <a:endParaRPr lang="en-US" sz="1200" dirty="0" smtClean="0"/>
          </a:p>
          <a:p>
            <a:r>
              <a:rPr lang="en-US" dirty="0" smtClean="0"/>
              <a:t>•Subsequent programming will include tracking only objects that move above a certain speed, or only select shapes and colors.</a:t>
            </a:r>
            <a:endParaRPr lang="en-US" dirty="0"/>
          </a:p>
        </p:txBody>
      </p:sp>
    </p:spTree>
    <p:extLst>
      <p:ext uri="{BB962C8B-B14F-4D97-AF65-F5344CB8AC3E}">
        <p14:creationId xmlns:p14="http://schemas.microsoft.com/office/powerpoint/2010/main" val="6424365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Shape 1"/>
          <p:cNvSpPr txBox="1"/>
          <p:nvPr/>
        </p:nvSpPr>
        <p:spPr>
          <a:xfrm>
            <a:off x="354196" y="8852"/>
            <a:ext cx="8789804" cy="1142640"/>
          </a:xfrm>
          <a:prstGeom prst="rect">
            <a:avLst/>
          </a:prstGeom>
        </p:spPr>
        <p:txBody>
          <a:bodyPr anchor="ctr"/>
          <a:lstStyle/>
          <a:p>
            <a:pPr algn="ctr">
              <a:lnSpc>
                <a:spcPct val="100000"/>
              </a:lnSpc>
            </a:pPr>
            <a:r>
              <a:rPr lang="en-US" sz="4400" b="1" dirty="0" smtClean="0">
                <a:solidFill>
                  <a:srgbClr val="000090"/>
                </a:solidFill>
                <a:latin typeface="Calibri"/>
              </a:rPr>
              <a:t>Network output </a:t>
            </a:r>
            <a:r>
              <a:rPr lang="en-US" sz="4400" b="1" dirty="0">
                <a:solidFill>
                  <a:srgbClr val="000090"/>
                </a:solidFill>
                <a:latin typeface="Calibri"/>
              </a:rPr>
              <a:t>to robot movement</a:t>
            </a:r>
            <a:endParaRPr b="1" dirty="0">
              <a:solidFill>
                <a:srgbClr val="000090"/>
              </a:solidFill>
            </a:endParaRPr>
          </a:p>
        </p:txBody>
      </p:sp>
      <p:sp>
        <p:nvSpPr>
          <p:cNvPr id="78" name="TextShape 2"/>
          <p:cNvSpPr txBox="1"/>
          <p:nvPr/>
        </p:nvSpPr>
        <p:spPr>
          <a:xfrm>
            <a:off x="457199" y="1003810"/>
            <a:ext cx="8476382" cy="3424320"/>
          </a:xfrm>
          <a:prstGeom prst="rect">
            <a:avLst/>
          </a:prstGeom>
        </p:spPr>
        <p:txBody>
          <a:bodyPr/>
          <a:lstStyle/>
          <a:p>
            <a:pPr>
              <a:lnSpc>
                <a:spcPct val="100000"/>
              </a:lnSpc>
              <a:buFont typeface="Arial"/>
              <a:buChar char="•"/>
            </a:pPr>
            <a:r>
              <a:rPr lang="en-US" sz="2400" dirty="0" smtClean="0">
                <a:solidFill>
                  <a:srgbClr val="000000"/>
                </a:solidFill>
                <a:latin typeface="Calibri"/>
              </a:rPr>
              <a:t>Network activity = a </a:t>
            </a:r>
            <a:r>
              <a:rPr lang="en-US" sz="2400" dirty="0">
                <a:solidFill>
                  <a:srgbClr val="000000"/>
                </a:solidFill>
                <a:latin typeface="Calibri"/>
              </a:rPr>
              <a:t>60-value vector, one value for </a:t>
            </a:r>
            <a:r>
              <a:rPr lang="en-US" sz="2400" dirty="0" smtClean="0">
                <a:solidFill>
                  <a:srgbClr val="000000"/>
                </a:solidFill>
                <a:latin typeface="Calibri"/>
              </a:rPr>
              <a:t>each electrode</a:t>
            </a:r>
            <a:endParaRPr sz="2400" dirty="0"/>
          </a:p>
          <a:p>
            <a:pPr>
              <a:lnSpc>
                <a:spcPct val="100000"/>
              </a:lnSpc>
              <a:buFont typeface="Arial"/>
              <a:buChar char="•"/>
            </a:pPr>
            <a:r>
              <a:rPr lang="en-US" sz="2400" dirty="0">
                <a:solidFill>
                  <a:srgbClr val="000000"/>
                </a:solidFill>
                <a:latin typeface="Calibri"/>
              </a:rPr>
              <a:t>The left and right motions are also 60-value vectors </a:t>
            </a:r>
            <a:endParaRPr sz="2400" dirty="0"/>
          </a:p>
          <a:p>
            <a:pPr lvl="1">
              <a:lnSpc>
                <a:spcPct val="100000"/>
              </a:lnSpc>
              <a:buFont typeface="Arial"/>
              <a:buChar char="–"/>
            </a:pPr>
            <a:r>
              <a:rPr lang="en-US" dirty="0">
                <a:solidFill>
                  <a:srgbClr val="000000"/>
                </a:solidFill>
                <a:latin typeface="Calibri"/>
              </a:rPr>
              <a:t>The "left motion" vector is 1.0 in all the locations on the left side of the dish, and 0.0 in all the locations on the right side. </a:t>
            </a:r>
            <a:endParaRPr dirty="0"/>
          </a:p>
          <a:p>
            <a:pPr lvl="1">
              <a:lnSpc>
                <a:spcPct val="100000"/>
              </a:lnSpc>
              <a:buFont typeface="Arial"/>
              <a:buChar char="–"/>
            </a:pPr>
            <a:r>
              <a:rPr lang="en-US" dirty="0">
                <a:solidFill>
                  <a:srgbClr val="000000"/>
                </a:solidFill>
                <a:latin typeface="Calibri"/>
              </a:rPr>
              <a:t>The "right motion" vector is the opposite</a:t>
            </a:r>
            <a:endParaRPr dirty="0"/>
          </a:p>
          <a:p>
            <a:pPr>
              <a:lnSpc>
                <a:spcPct val="100000"/>
              </a:lnSpc>
              <a:buFont typeface="Arial"/>
              <a:buChar char="•"/>
            </a:pPr>
            <a:r>
              <a:rPr lang="en-US" sz="2400" dirty="0">
                <a:solidFill>
                  <a:srgbClr val="000000"/>
                </a:solidFill>
                <a:latin typeface="Calibri"/>
              </a:rPr>
              <a:t>The algorithm measures the distance between the observed activity and the </a:t>
            </a:r>
            <a:r>
              <a:rPr lang="en-US" sz="2400" dirty="0" smtClean="0">
                <a:solidFill>
                  <a:srgbClr val="000000"/>
                </a:solidFill>
                <a:latin typeface="Calibri"/>
              </a:rPr>
              <a:t>L and R motion </a:t>
            </a:r>
            <a:r>
              <a:rPr lang="en-US" sz="2400" dirty="0">
                <a:solidFill>
                  <a:srgbClr val="000000"/>
                </a:solidFill>
                <a:latin typeface="Calibri"/>
              </a:rPr>
              <a:t>vectors. If the distance to one of the motion vectors is small enough that the observed activity is out of the dead band (the blue area), then the appropriate motion signal is sent to the arm. In the left image below, D</a:t>
            </a:r>
            <a:r>
              <a:rPr lang="en-US" sz="2400" baseline="-25000" dirty="0">
                <a:solidFill>
                  <a:srgbClr val="000000"/>
                </a:solidFill>
                <a:latin typeface="Calibri"/>
              </a:rPr>
              <a:t>R</a:t>
            </a:r>
            <a:r>
              <a:rPr lang="en-US" sz="2400" dirty="0">
                <a:solidFill>
                  <a:srgbClr val="000000"/>
                </a:solidFill>
                <a:latin typeface="Calibri"/>
              </a:rPr>
              <a:t> </a:t>
            </a:r>
            <a:r>
              <a:rPr lang="en-US" sz="2400" dirty="0" smtClean="0">
                <a:solidFill>
                  <a:srgbClr val="000000"/>
                </a:solidFill>
                <a:latin typeface="Calibri"/>
              </a:rPr>
              <a:t>= smaller, </a:t>
            </a:r>
            <a:r>
              <a:rPr lang="en-US" sz="2400" dirty="0">
                <a:solidFill>
                  <a:srgbClr val="000000"/>
                </a:solidFill>
                <a:latin typeface="Calibri"/>
              </a:rPr>
              <a:t>so the arm moves </a:t>
            </a:r>
            <a:r>
              <a:rPr lang="en-US" sz="2400" dirty="0" smtClean="0">
                <a:solidFill>
                  <a:srgbClr val="000000"/>
                </a:solidFill>
                <a:latin typeface="Calibri"/>
              </a:rPr>
              <a:t>R.  </a:t>
            </a:r>
            <a:r>
              <a:rPr lang="en-US" sz="2400" dirty="0">
                <a:solidFill>
                  <a:srgbClr val="000000"/>
                </a:solidFill>
                <a:latin typeface="Calibri"/>
              </a:rPr>
              <a:t>In the right image, the distances are not outside of the dead band.</a:t>
            </a:r>
            <a:endParaRPr sz="2400" dirty="0"/>
          </a:p>
        </p:txBody>
      </p:sp>
      <p:pic>
        <p:nvPicPr>
          <p:cNvPr id="79" name="Content Placeholder 3"/>
          <p:cNvPicPr/>
          <p:nvPr/>
        </p:nvPicPr>
        <p:blipFill>
          <a:blip r:embed="rId2"/>
          <a:stretch>
            <a:fillRect/>
          </a:stretch>
        </p:blipFill>
        <p:spPr>
          <a:xfrm>
            <a:off x="1328962" y="5297784"/>
            <a:ext cx="2491401" cy="1008016"/>
          </a:xfrm>
          <a:prstGeom prst="rect">
            <a:avLst/>
          </a:prstGeom>
        </p:spPr>
      </p:pic>
      <p:pic>
        <p:nvPicPr>
          <p:cNvPr id="80" name="Picture 4"/>
          <p:cNvPicPr/>
          <p:nvPr/>
        </p:nvPicPr>
        <p:blipFill>
          <a:blip r:embed="rId3"/>
          <a:stretch>
            <a:fillRect/>
          </a:stretch>
        </p:blipFill>
        <p:spPr>
          <a:xfrm>
            <a:off x="4786560" y="5274760"/>
            <a:ext cx="2995200" cy="1031040"/>
          </a:xfrm>
          <a:prstGeom prst="rect">
            <a:avLst/>
          </a:prstGeom>
        </p:spPr>
      </p:pic>
    </p:spTree>
    <p:extLst>
      <p:ext uri="{BB962C8B-B14F-4D97-AF65-F5344CB8AC3E}">
        <p14:creationId xmlns:p14="http://schemas.microsoft.com/office/powerpoint/2010/main" val="22751126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57783" y="4550399"/>
            <a:ext cx="3020715" cy="2065696"/>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8888" y="129261"/>
            <a:ext cx="7772400" cy="647198"/>
          </a:xfrm>
        </p:spPr>
        <p:txBody>
          <a:bodyPr/>
          <a:lstStyle/>
          <a:p>
            <a:pPr algn="l"/>
            <a:r>
              <a:rPr lang="en-US" b="1" dirty="0" smtClean="0">
                <a:solidFill>
                  <a:srgbClr val="000090"/>
                </a:solidFill>
              </a:rPr>
              <a:t>Live Tracking</a:t>
            </a:r>
            <a:endParaRPr lang="en-US" dirty="0">
              <a:solidFill>
                <a:srgbClr val="000090"/>
              </a:solidFill>
            </a:endParaRPr>
          </a:p>
        </p:txBody>
      </p:sp>
      <p:pic>
        <p:nvPicPr>
          <p:cNvPr id="4" name="Picture 3" descr="RobotTrackingCupLoop.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88" y="3773715"/>
            <a:ext cx="6164194" cy="2946485"/>
          </a:xfrm>
          <a:prstGeom prst="rect">
            <a:avLst/>
          </a:prstGeom>
        </p:spPr>
      </p:pic>
      <p:sp>
        <p:nvSpPr>
          <p:cNvPr id="5" name="TextBox 4"/>
          <p:cNvSpPr txBox="1"/>
          <p:nvPr/>
        </p:nvSpPr>
        <p:spPr>
          <a:xfrm>
            <a:off x="148888" y="862605"/>
            <a:ext cx="1811989" cy="646331"/>
          </a:xfrm>
          <a:prstGeom prst="rect">
            <a:avLst/>
          </a:prstGeom>
          <a:noFill/>
        </p:spPr>
        <p:txBody>
          <a:bodyPr wrap="none" rtlCol="0">
            <a:spAutoFit/>
          </a:bodyPr>
          <a:lstStyle/>
          <a:p>
            <a:r>
              <a:rPr lang="en-US" u="sng" dirty="0" smtClean="0">
                <a:hlinkClick r:id="rId3" action="ppaction://hlinkfile"/>
              </a:rPr>
              <a:t>Video of Tracking</a:t>
            </a:r>
            <a:endParaRPr lang="en-US" u="sng" dirty="0" smtClean="0"/>
          </a:p>
          <a:p>
            <a:endParaRPr lang="en-US" dirty="0"/>
          </a:p>
        </p:txBody>
      </p:sp>
      <p:grpSp>
        <p:nvGrpSpPr>
          <p:cNvPr id="10" name="Group 9"/>
          <p:cNvGrpSpPr/>
          <p:nvPr/>
        </p:nvGrpSpPr>
        <p:grpSpPr>
          <a:xfrm>
            <a:off x="6010680" y="183196"/>
            <a:ext cx="1337446" cy="1404012"/>
            <a:chOff x="7148287" y="1086741"/>
            <a:chExt cx="1410270" cy="1480460"/>
          </a:xfrm>
        </p:grpSpPr>
        <p:sp>
          <p:nvSpPr>
            <p:cNvPr id="8" name="Oval 7"/>
            <p:cNvSpPr/>
            <p:nvPr/>
          </p:nvSpPr>
          <p:spPr>
            <a:xfrm>
              <a:off x="7148287" y="1086741"/>
              <a:ext cx="1410270" cy="1480460"/>
            </a:xfrm>
            <a:prstGeom prst="ellipse">
              <a:avLst/>
            </a:prstGeom>
            <a:solidFill>
              <a:srgbClr val="8D8D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MEA culture half section 108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856" y="1245331"/>
              <a:ext cx="875303" cy="1171123"/>
            </a:xfrm>
            <a:prstGeom prst="rect">
              <a:avLst/>
            </a:prstGeom>
          </p:spPr>
        </p:pic>
      </p:grpSp>
      <p:sp>
        <p:nvSpPr>
          <p:cNvPr id="9" name="TextBox 8"/>
          <p:cNvSpPr txBox="1"/>
          <p:nvPr/>
        </p:nvSpPr>
        <p:spPr>
          <a:xfrm>
            <a:off x="7446689" y="262440"/>
            <a:ext cx="1542811" cy="1200329"/>
          </a:xfrm>
          <a:prstGeom prst="rect">
            <a:avLst/>
          </a:prstGeom>
          <a:noFill/>
        </p:spPr>
        <p:txBody>
          <a:bodyPr wrap="square" rtlCol="0">
            <a:spAutoFit/>
          </a:bodyPr>
          <a:lstStyle/>
          <a:p>
            <a:pPr algn="ctr"/>
            <a:r>
              <a:rPr lang="en-US" dirty="0" smtClean="0"/>
              <a:t>Network</a:t>
            </a:r>
          </a:p>
          <a:p>
            <a:pPr algn="ctr"/>
            <a:r>
              <a:rPr lang="en-US" dirty="0" smtClean="0"/>
              <a:t>Segmented into</a:t>
            </a:r>
          </a:p>
          <a:p>
            <a:pPr algn="ctr"/>
            <a:r>
              <a:rPr lang="en-US" dirty="0" smtClean="0"/>
              <a:t>Left and Right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52263947"/>
              </p:ext>
            </p:extLst>
          </p:nvPr>
        </p:nvGraphicFramePr>
        <p:xfrm>
          <a:off x="5957783" y="4550399"/>
          <a:ext cx="3020715" cy="1955800"/>
        </p:xfrm>
        <a:graphic>
          <a:graphicData uri="http://schemas.openxmlformats.org/drawingml/2006/table">
            <a:tbl>
              <a:tblPr/>
              <a:tblGrid>
                <a:gridCol w="825500"/>
                <a:gridCol w="825500"/>
                <a:gridCol w="825500"/>
                <a:gridCol w="544215"/>
              </a:tblGrid>
              <a:tr h="190500">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r>
                        <a:rPr lang="en-US" sz="1200" b="1" i="0" u="none" strike="noStrike" dirty="0">
                          <a:solidFill>
                            <a:srgbClr val="000000"/>
                          </a:solidFill>
                          <a:effectLst/>
                          <a:latin typeface="Calibri"/>
                        </a:rPr>
                        <a:t>Seconds</a:t>
                      </a:r>
                    </a:p>
                  </a:txBody>
                  <a:tcPr marL="12700" marR="12700" marT="12700" marB="0" anchor="b">
                    <a:lnL>
                      <a:noFill/>
                    </a:lnL>
                    <a:lnR>
                      <a:noFill/>
                    </a:lnR>
                    <a:lnT>
                      <a:noFill/>
                    </a:lnT>
                    <a:lnB>
                      <a:noFill/>
                    </a:lnB>
                    <a:solidFill>
                      <a:schemeClr val="bg1"/>
                    </a:solidFill>
                  </a:tcPr>
                </a:tc>
              </a:tr>
              <a:tr h="190500">
                <a:tc>
                  <a:txBody>
                    <a:bodyPr/>
                    <a:lstStyle/>
                    <a:p>
                      <a:pPr algn="l" fontAlgn="b"/>
                      <a:r>
                        <a:rPr lang="en-US" sz="1200" b="0" i="0" u="none" strike="noStrike">
                          <a:solidFill>
                            <a:srgbClr val="000000"/>
                          </a:solidFill>
                          <a:effectLst/>
                          <a:latin typeface="Calibri"/>
                        </a:rPr>
                        <a:t>Total time</a:t>
                      </a: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r" fontAlgn="b"/>
                      <a:r>
                        <a:rPr lang="en-US" sz="1200" b="0" i="0" u="none" strike="noStrike">
                          <a:solidFill>
                            <a:srgbClr val="000000"/>
                          </a:solidFill>
                          <a:effectLst/>
                          <a:latin typeface="Calibri"/>
                        </a:rPr>
                        <a:t>70</a:t>
                      </a:r>
                    </a:p>
                  </a:txBody>
                  <a:tcPr marL="12700" marR="12700" marT="12700" marB="0" anchor="b">
                    <a:lnL>
                      <a:noFill/>
                    </a:lnL>
                    <a:lnR>
                      <a:noFill/>
                    </a:lnR>
                    <a:lnT>
                      <a:noFill/>
                    </a:lnT>
                    <a:lnB>
                      <a:noFill/>
                    </a:lnB>
                    <a:solidFill>
                      <a:schemeClr val="bg1"/>
                    </a:solidFill>
                  </a:tcPr>
                </a:tc>
              </a:tr>
              <a:tr h="190500">
                <a:tc gridSpan="3">
                  <a:txBody>
                    <a:bodyPr/>
                    <a:lstStyle/>
                    <a:p>
                      <a:pPr algn="l" fontAlgn="b"/>
                      <a:r>
                        <a:rPr lang="en-US" sz="1200" b="0" i="0" u="none" strike="noStrike" dirty="0">
                          <a:solidFill>
                            <a:srgbClr val="000000"/>
                          </a:solidFill>
                          <a:effectLst/>
                          <a:latin typeface="Calibri"/>
                        </a:rPr>
                        <a:t>Cup out of view from 32 to 44 sec</a:t>
                      </a:r>
                    </a:p>
                  </a:txBody>
                  <a:tcPr marL="12700" marR="12700" marT="12700"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a:txBody>
                    <a:bodyPr/>
                    <a:lstStyle/>
                    <a:p>
                      <a:pPr algn="r" fontAlgn="b"/>
                      <a:r>
                        <a:rPr lang="en-US" sz="1200" b="0" i="0" u="none" strike="noStrike">
                          <a:solidFill>
                            <a:srgbClr val="000000"/>
                          </a:solidFill>
                          <a:effectLst/>
                          <a:latin typeface="Calibri"/>
                        </a:rPr>
                        <a:t>12</a:t>
                      </a:r>
                    </a:p>
                  </a:txBody>
                  <a:tcPr marL="12700" marR="12700" marT="12700" marB="0" anchor="b">
                    <a:lnL>
                      <a:noFill/>
                    </a:lnL>
                    <a:lnR>
                      <a:noFill/>
                    </a:lnR>
                    <a:lnT>
                      <a:noFill/>
                    </a:lnT>
                    <a:lnB>
                      <a:noFill/>
                    </a:lnB>
                    <a:solidFill>
                      <a:schemeClr val="bg1"/>
                    </a:solidFill>
                  </a:tcPr>
                </a:tc>
              </a:tr>
              <a:tr h="190500">
                <a:tc>
                  <a:txBody>
                    <a:bodyPr/>
                    <a:lstStyle/>
                    <a:p>
                      <a:pPr algn="l" fontAlgn="b"/>
                      <a:endParaRPr lang="en-US" sz="1200" b="0" i="0" u="none" strike="noStrike" dirty="0">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r>
              <a:tr h="190500">
                <a:tc gridSpan="3">
                  <a:txBody>
                    <a:bodyPr/>
                    <a:lstStyle/>
                    <a:p>
                      <a:pPr algn="l" fontAlgn="b"/>
                      <a:r>
                        <a:rPr lang="en-US" sz="1200" b="0" i="0" u="none" strike="noStrike">
                          <a:solidFill>
                            <a:srgbClr val="000000"/>
                          </a:solidFill>
                          <a:effectLst/>
                          <a:latin typeface="Calibri"/>
                        </a:rPr>
                        <a:t>total available tracking time</a:t>
                      </a:r>
                    </a:p>
                  </a:txBody>
                  <a:tcPr marL="12700" marR="12700" marT="12700"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a:txBody>
                    <a:bodyPr/>
                    <a:lstStyle/>
                    <a:p>
                      <a:pPr algn="r" fontAlgn="b"/>
                      <a:r>
                        <a:rPr lang="en-US" sz="1200" b="0" i="0" u="none" strike="noStrike">
                          <a:solidFill>
                            <a:srgbClr val="000000"/>
                          </a:solidFill>
                          <a:effectLst/>
                          <a:latin typeface="Calibri"/>
                        </a:rPr>
                        <a:t>58</a:t>
                      </a:r>
                    </a:p>
                  </a:txBody>
                  <a:tcPr marL="12700" marR="12700" marT="12700" marB="0" anchor="b">
                    <a:lnL>
                      <a:noFill/>
                    </a:lnL>
                    <a:lnR>
                      <a:noFill/>
                    </a:lnR>
                    <a:lnT>
                      <a:noFill/>
                    </a:lnT>
                    <a:lnB>
                      <a:noFill/>
                    </a:lnB>
                    <a:solidFill>
                      <a:schemeClr val="bg1"/>
                    </a:solidFill>
                  </a:tcPr>
                </a:tc>
              </a:tr>
              <a:tr h="190500">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r>
              <a:tr h="190500">
                <a:tc gridSpan="3">
                  <a:txBody>
                    <a:bodyPr/>
                    <a:lstStyle/>
                    <a:p>
                      <a:pPr algn="l" fontAlgn="b"/>
                      <a:r>
                        <a:rPr lang="en-US" sz="1200" b="0" i="0" u="none" strike="noStrike">
                          <a:solidFill>
                            <a:srgbClr val="000000"/>
                          </a:solidFill>
                          <a:effectLst/>
                          <a:latin typeface="Calibri"/>
                        </a:rPr>
                        <a:t>total seconds NOT moving or holding</a:t>
                      </a:r>
                    </a:p>
                  </a:txBody>
                  <a:tcPr marL="12700" marR="12700" marT="12700"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r>
              <a:tr h="190500">
                <a:tc gridSpan="3">
                  <a:txBody>
                    <a:bodyPr/>
                    <a:lstStyle/>
                    <a:p>
                      <a:pPr algn="l" fontAlgn="b"/>
                      <a:r>
                        <a:rPr lang="en-US" sz="1200" b="0" i="0" u="none" strike="noStrike">
                          <a:solidFill>
                            <a:srgbClr val="000000"/>
                          </a:solidFill>
                          <a:effectLst/>
                          <a:latin typeface="Calibri"/>
                        </a:rPr>
                        <a:t>in "correct" direction (from 52-56sec)</a:t>
                      </a:r>
                    </a:p>
                  </a:txBody>
                  <a:tcPr marL="12700" marR="12700" marT="12700"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a:txBody>
                    <a:bodyPr/>
                    <a:lstStyle/>
                    <a:p>
                      <a:pPr algn="r" fontAlgn="b"/>
                      <a:r>
                        <a:rPr lang="en-US" sz="1200" b="0" i="0" u="none" strike="noStrike">
                          <a:solidFill>
                            <a:srgbClr val="000000"/>
                          </a:solidFill>
                          <a:effectLst/>
                          <a:latin typeface="Calibri"/>
                        </a:rPr>
                        <a:t>4</a:t>
                      </a:r>
                    </a:p>
                  </a:txBody>
                  <a:tcPr marL="12700" marR="12700" marT="12700" marB="0" anchor="b">
                    <a:lnL>
                      <a:noFill/>
                    </a:lnL>
                    <a:lnR>
                      <a:noFill/>
                    </a:lnR>
                    <a:lnT>
                      <a:noFill/>
                    </a:lnT>
                    <a:lnB>
                      <a:noFill/>
                    </a:lnB>
                    <a:solidFill>
                      <a:schemeClr val="bg1"/>
                    </a:solidFill>
                  </a:tcPr>
                </a:tc>
              </a:tr>
              <a:tr h="190500">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r>
              <a:tr h="190500">
                <a:tc gridSpan="2">
                  <a:txBody>
                    <a:bodyPr/>
                    <a:lstStyle/>
                    <a:p>
                      <a:pPr algn="l" fontAlgn="b"/>
                      <a:r>
                        <a:rPr lang="en-US" sz="1200" b="0" i="0" u="none" strike="noStrike">
                          <a:solidFill>
                            <a:srgbClr val="000000"/>
                          </a:solidFill>
                          <a:effectLst/>
                          <a:latin typeface="Calibri"/>
                        </a:rPr>
                        <a:t>Percent time tracking</a:t>
                      </a:r>
                    </a:p>
                  </a:txBody>
                  <a:tcPr marL="12700" marR="12700" marT="12700" marB="0" anchor="b">
                    <a:lnL>
                      <a:noFill/>
                    </a:lnL>
                    <a:lnR>
                      <a:noFill/>
                    </a:lnR>
                    <a:lnT>
                      <a:noFill/>
                    </a:lnT>
                    <a:lnB>
                      <a:noFill/>
                    </a:lnB>
                    <a:solidFill>
                      <a:schemeClr val="bg1"/>
                    </a:solidFill>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solidFill>
                      <a:schemeClr val="bg1"/>
                    </a:solidFill>
                  </a:tcPr>
                </a:tc>
                <a:tc>
                  <a:txBody>
                    <a:bodyPr/>
                    <a:lstStyle/>
                    <a:p>
                      <a:pPr algn="r" fontAlgn="b"/>
                      <a:r>
                        <a:rPr lang="en-US" sz="1200" b="1" i="0" u="none" strike="noStrike" dirty="0">
                          <a:solidFill>
                            <a:srgbClr val="000000"/>
                          </a:solidFill>
                          <a:effectLst/>
                          <a:latin typeface="Calibri"/>
                        </a:rPr>
                        <a:t>89.7</a:t>
                      </a:r>
                      <a:r>
                        <a:rPr lang="en-US" sz="1200" b="0" i="0" u="none" strike="noStrike" dirty="0">
                          <a:solidFill>
                            <a:srgbClr val="000000"/>
                          </a:solidFill>
                          <a:effectLst/>
                          <a:latin typeface="Calibri"/>
                        </a:rPr>
                        <a:t>%</a:t>
                      </a:r>
                    </a:p>
                  </a:txBody>
                  <a:tcPr marL="12700" marR="12700" marT="12700" marB="0" anchor="b">
                    <a:lnL>
                      <a:noFill/>
                    </a:lnL>
                    <a:lnR>
                      <a:noFill/>
                    </a:lnR>
                    <a:lnT>
                      <a:noFill/>
                    </a:lnT>
                    <a:lnB>
                      <a:noFill/>
                    </a:lnB>
                    <a:solidFill>
                      <a:schemeClr val="bg1"/>
                    </a:solidFill>
                  </a:tcPr>
                </a:tc>
              </a:tr>
            </a:tbl>
          </a:graphicData>
        </a:graphic>
      </p:graphicFrame>
      <p:pic>
        <p:nvPicPr>
          <p:cNvPr id="13" name="Picture 12" descr="Screen shot 2014-02-02 at 12.26.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829" y="1830982"/>
            <a:ext cx="2686696" cy="1639131"/>
          </a:xfrm>
          <a:prstGeom prst="rect">
            <a:avLst/>
          </a:prstGeom>
        </p:spPr>
      </p:pic>
      <p:pic>
        <p:nvPicPr>
          <p:cNvPr id="14" name="Picture 13" descr="Screen shot 2014-02-02 at 12.29.4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0321" y="1818775"/>
            <a:ext cx="2713505" cy="1651338"/>
          </a:xfrm>
          <a:prstGeom prst="rect">
            <a:avLst/>
          </a:prstGeom>
        </p:spPr>
      </p:pic>
      <p:pic>
        <p:nvPicPr>
          <p:cNvPr id="15" name="Picture 14" descr="Screen shot 2014-02-02 at 12.28.1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887" y="1804137"/>
            <a:ext cx="2713397" cy="1665976"/>
          </a:xfrm>
          <a:prstGeom prst="rect">
            <a:avLst/>
          </a:prstGeom>
        </p:spPr>
      </p:pic>
      <p:sp>
        <p:nvSpPr>
          <p:cNvPr id="3" name="TextBox 2"/>
          <p:cNvSpPr txBox="1"/>
          <p:nvPr/>
        </p:nvSpPr>
        <p:spPr>
          <a:xfrm>
            <a:off x="2680964" y="902917"/>
            <a:ext cx="2587329" cy="369332"/>
          </a:xfrm>
          <a:prstGeom prst="rect">
            <a:avLst/>
          </a:prstGeom>
          <a:noFill/>
        </p:spPr>
        <p:txBody>
          <a:bodyPr wrap="none" rtlCol="0">
            <a:spAutoFit/>
          </a:bodyPr>
          <a:lstStyle/>
          <a:p>
            <a:r>
              <a:rPr lang="en-US" dirty="0" smtClean="0">
                <a:hlinkClick r:id="rId8" action="ppaction://hlinkfile"/>
              </a:rPr>
              <a:t>Video of Network Activity</a:t>
            </a:r>
            <a:endParaRPr lang="en-US" dirty="0"/>
          </a:p>
        </p:txBody>
      </p:sp>
      <p:sp>
        <p:nvSpPr>
          <p:cNvPr id="16" name="TextBox 15"/>
          <p:cNvSpPr txBox="1"/>
          <p:nvPr/>
        </p:nvSpPr>
        <p:spPr>
          <a:xfrm>
            <a:off x="1282578" y="1402542"/>
            <a:ext cx="1954381" cy="369332"/>
          </a:xfrm>
          <a:prstGeom prst="rect">
            <a:avLst/>
          </a:prstGeom>
          <a:noFill/>
        </p:spPr>
        <p:txBody>
          <a:bodyPr wrap="none" rtlCol="0">
            <a:spAutoFit/>
          </a:bodyPr>
          <a:lstStyle/>
          <a:p>
            <a:r>
              <a:rPr lang="en-US" dirty="0" smtClean="0">
                <a:hlinkClick r:id="rId9" action="ppaction://hlinkfile"/>
              </a:rPr>
              <a:t>Tracking to the left</a:t>
            </a:r>
            <a:endParaRPr lang="en-US" dirty="0"/>
          </a:p>
        </p:txBody>
      </p:sp>
      <p:sp>
        <p:nvSpPr>
          <p:cNvPr id="17" name="TextBox 16"/>
          <p:cNvSpPr txBox="1"/>
          <p:nvPr/>
        </p:nvSpPr>
        <p:spPr>
          <a:xfrm>
            <a:off x="3273795" y="1402542"/>
            <a:ext cx="2083398" cy="369332"/>
          </a:xfrm>
          <a:prstGeom prst="rect">
            <a:avLst/>
          </a:prstGeom>
          <a:noFill/>
        </p:spPr>
        <p:txBody>
          <a:bodyPr wrap="none" rtlCol="0">
            <a:spAutoFit/>
          </a:bodyPr>
          <a:lstStyle/>
          <a:p>
            <a:r>
              <a:rPr lang="en-US" dirty="0" smtClean="0">
                <a:hlinkClick r:id="rId10" action="ppaction://hlinkfile"/>
              </a:rPr>
              <a:t>Tracking to the right</a:t>
            </a:r>
            <a:endParaRPr lang="en-US" dirty="0"/>
          </a:p>
        </p:txBody>
      </p:sp>
      <p:sp>
        <p:nvSpPr>
          <p:cNvPr id="12" name="TextBox 11"/>
          <p:cNvSpPr txBox="1"/>
          <p:nvPr/>
        </p:nvSpPr>
        <p:spPr>
          <a:xfrm>
            <a:off x="284476" y="1449443"/>
            <a:ext cx="998102" cy="369332"/>
          </a:xfrm>
          <a:prstGeom prst="rect">
            <a:avLst/>
          </a:prstGeom>
          <a:noFill/>
        </p:spPr>
        <p:txBody>
          <a:bodyPr wrap="none" rtlCol="0">
            <a:spAutoFit/>
          </a:bodyPr>
          <a:lstStyle/>
          <a:p>
            <a:r>
              <a:rPr lang="en-US" dirty="0" smtClean="0"/>
              <a:t>COMBO:</a:t>
            </a:r>
            <a:endParaRPr lang="en-US" dirty="0"/>
          </a:p>
        </p:txBody>
      </p:sp>
    </p:spTree>
    <p:extLst>
      <p:ext uri="{BB962C8B-B14F-4D97-AF65-F5344CB8AC3E}">
        <p14:creationId xmlns:p14="http://schemas.microsoft.com/office/powerpoint/2010/main" val="29112696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76200"/>
            <a:ext cx="4724400" cy="1600200"/>
          </a:xfrm>
        </p:spPr>
        <p:txBody>
          <a:bodyPr>
            <a:normAutofit/>
          </a:bodyPr>
          <a:lstStyle/>
          <a:p>
            <a:r>
              <a:rPr lang="en-US" sz="4000" b="1" dirty="0" smtClean="0">
                <a:solidFill>
                  <a:srgbClr val="000090"/>
                </a:solidFill>
                <a:latin typeface="Arial"/>
                <a:cs typeface="Arial"/>
              </a:rPr>
              <a:t>Multi-electrode Array System</a:t>
            </a:r>
            <a:endParaRPr lang="en-US" sz="4000" b="1" dirty="0">
              <a:solidFill>
                <a:srgbClr val="000090"/>
              </a:solidFill>
              <a:latin typeface="Arial"/>
              <a:cs typeface="Arial"/>
            </a:endParaRPr>
          </a:p>
        </p:txBody>
      </p:sp>
      <p:pic>
        <p:nvPicPr>
          <p:cNvPr id="4" name="Picture 4" descr="MEA_Lab_Set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2718"/>
            <a:ext cx="3048000" cy="476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461125"/>
            <a:ext cx="3344972" cy="295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rot="10095178">
            <a:off x="3990098" y="3361829"/>
            <a:ext cx="1325994" cy="40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94541" y="2569175"/>
            <a:ext cx="1784037" cy="646331"/>
          </a:xfrm>
          <a:prstGeom prst="rect">
            <a:avLst/>
          </a:prstGeom>
          <a:noFill/>
        </p:spPr>
        <p:txBody>
          <a:bodyPr wrap="none" rtlCol="0">
            <a:spAutoFit/>
          </a:bodyPr>
          <a:lstStyle/>
          <a:p>
            <a:pPr algn="ctr"/>
            <a:r>
              <a:rPr lang="en-US" dirty="0" smtClean="0"/>
              <a:t>Place inside</a:t>
            </a:r>
          </a:p>
          <a:p>
            <a:pPr algn="ctr"/>
            <a:r>
              <a:rPr lang="en-US" dirty="0" smtClean="0"/>
              <a:t>Culture Chamber</a:t>
            </a:r>
            <a:endParaRPr lang="en-US" dirty="0"/>
          </a:p>
        </p:txBody>
      </p:sp>
      <p:sp>
        <p:nvSpPr>
          <p:cNvPr id="8" name="TextBox 7"/>
          <p:cNvSpPr txBox="1"/>
          <p:nvPr/>
        </p:nvSpPr>
        <p:spPr>
          <a:xfrm>
            <a:off x="3962400" y="3813006"/>
            <a:ext cx="1716178" cy="923330"/>
          </a:xfrm>
          <a:prstGeom prst="rect">
            <a:avLst/>
          </a:prstGeom>
          <a:noFill/>
        </p:spPr>
        <p:txBody>
          <a:bodyPr wrap="square" rtlCol="0">
            <a:spAutoFit/>
          </a:bodyPr>
          <a:lstStyle/>
          <a:p>
            <a:pPr algn="ctr"/>
            <a:r>
              <a:rPr lang="en-US" dirty="0" smtClean="0"/>
              <a:t>Connectors interface with amplifier</a:t>
            </a: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68047"/>
          <a:stretch/>
        </p:blipFill>
        <p:spPr>
          <a:xfrm>
            <a:off x="189021" y="4996190"/>
            <a:ext cx="3785955" cy="1591994"/>
          </a:xfrm>
          <a:prstGeom prst="rect">
            <a:avLst/>
          </a:prstGeom>
        </p:spPr>
      </p:pic>
      <p:sp>
        <p:nvSpPr>
          <p:cNvPr id="10" name="Rounded Rectangle 9"/>
          <p:cNvSpPr/>
          <p:nvPr/>
        </p:nvSpPr>
        <p:spPr>
          <a:xfrm>
            <a:off x="4193283" y="4996190"/>
            <a:ext cx="1640775" cy="159199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Amplifier</a:t>
            </a:r>
          </a:p>
          <a:p>
            <a:pPr algn="ctr"/>
            <a:endParaRPr lang="en-US" dirty="0">
              <a:solidFill>
                <a:schemeClr val="tx1"/>
              </a:solidFill>
            </a:endParaRPr>
          </a:p>
          <a:p>
            <a:pPr algn="ctr"/>
            <a:r>
              <a:rPr lang="en-US" dirty="0" smtClean="0">
                <a:solidFill>
                  <a:schemeClr val="tx1"/>
                </a:solidFill>
              </a:rPr>
              <a:t>Stimulator</a:t>
            </a:r>
            <a:endParaRPr lang="en-US" dirty="0">
              <a:solidFill>
                <a:schemeClr val="tx1"/>
              </a:solidFill>
            </a:endParaRPr>
          </a:p>
        </p:txBody>
      </p:sp>
      <p:sp>
        <p:nvSpPr>
          <p:cNvPr id="11" name="Rounded Rectangle 10"/>
          <p:cNvSpPr/>
          <p:nvPr/>
        </p:nvSpPr>
        <p:spPr>
          <a:xfrm>
            <a:off x="6137337" y="4996190"/>
            <a:ext cx="1640775" cy="159199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PC</a:t>
            </a:r>
          </a:p>
          <a:p>
            <a:pPr algn="ctr"/>
            <a:r>
              <a:rPr lang="en-US" dirty="0" err="1" smtClean="0">
                <a:solidFill>
                  <a:srgbClr val="000000"/>
                </a:solidFill>
              </a:rPr>
              <a:t>MatLab</a:t>
            </a:r>
            <a:endParaRPr lang="en-US" dirty="0" smtClean="0">
              <a:solidFill>
                <a:srgbClr val="000000"/>
              </a:solidFill>
            </a:endParaRPr>
          </a:p>
          <a:p>
            <a:pPr algn="ctr"/>
            <a:endParaRPr lang="en-US" dirty="0" smtClean="0">
              <a:solidFill>
                <a:srgbClr val="000000"/>
              </a:solidFill>
            </a:endParaRPr>
          </a:p>
          <a:p>
            <a:pPr algn="ctr"/>
            <a:r>
              <a:rPr lang="en-US" dirty="0" smtClean="0">
                <a:solidFill>
                  <a:srgbClr val="000000"/>
                </a:solidFill>
              </a:rPr>
              <a:t>Additional</a:t>
            </a:r>
          </a:p>
          <a:p>
            <a:pPr algn="ctr"/>
            <a:r>
              <a:rPr lang="en-US" dirty="0" smtClean="0">
                <a:solidFill>
                  <a:srgbClr val="000000"/>
                </a:solidFill>
              </a:rPr>
              <a:t>software</a:t>
            </a:r>
            <a:endParaRPr lang="en-US" dirty="0">
              <a:solidFill>
                <a:srgbClr val="000000"/>
              </a:solidFill>
            </a:endParaRPr>
          </a:p>
        </p:txBody>
      </p:sp>
      <p:sp>
        <p:nvSpPr>
          <p:cNvPr id="12" name="TextBox 11"/>
          <p:cNvSpPr txBox="1"/>
          <p:nvPr/>
        </p:nvSpPr>
        <p:spPr>
          <a:xfrm>
            <a:off x="8059544" y="5213893"/>
            <a:ext cx="932955" cy="1200329"/>
          </a:xfrm>
          <a:prstGeom prst="rect">
            <a:avLst/>
          </a:prstGeom>
          <a:noFill/>
          <a:ln>
            <a:solidFill>
              <a:schemeClr val="tx1"/>
            </a:solidFill>
          </a:ln>
        </p:spPr>
        <p:txBody>
          <a:bodyPr wrap="none" rtlCol="0">
            <a:spAutoFit/>
          </a:bodyPr>
          <a:lstStyle/>
          <a:p>
            <a:r>
              <a:rPr lang="en-US" b="1" dirty="0" smtClean="0"/>
              <a:t>Reports</a:t>
            </a:r>
          </a:p>
          <a:p>
            <a:endParaRPr lang="en-US" dirty="0"/>
          </a:p>
          <a:p>
            <a:r>
              <a:rPr lang="en-US" dirty="0" smtClean="0"/>
              <a:t>•Excel,</a:t>
            </a:r>
          </a:p>
          <a:p>
            <a:r>
              <a:rPr lang="en-US" dirty="0" smtClean="0"/>
              <a:t>•raw</a:t>
            </a:r>
            <a:endParaRPr lang="en-US" dirty="0"/>
          </a:p>
        </p:txBody>
      </p:sp>
      <p:cxnSp>
        <p:nvCxnSpPr>
          <p:cNvPr id="14" name="Straight Arrow Connector 13"/>
          <p:cNvCxnSpPr/>
          <p:nvPr/>
        </p:nvCxnSpPr>
        <p:spPr>
          <a:xfrm>
            <a:off x="3912111" y="5792187"/>
            <a:ext cx="218307" cy="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862450" y="5793687"/>
            <a:ext cx="218307" cy="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800216" y="5807762"/>
            <a:ext cx="218307" cy="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25604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16" y="64790"/>
            <a:ext cx="8229600" cy="663162"/>
          </a:xfrm>
        </p:spPr>
        <p:txBody>
          <a:bodyPr>
            <a:normAutofit/>
          </a:bodyPr>
          <a:lstStyle/>
          <a:p>
            <a:r>
              <a:rPr lang="en-US" sz="3600" b="1" dirty="0" smtClean="0">
                <a:solidFill>
                  <a:srgbClr val="000090"/>
                </a:solidFill>
              </a:rPr>
              <a:t>Neurons form a functional network</a:t>
            </a:r>
            <a:endParaRPr lang="en-US" sz="3600" b="1" dirty="0">
              <a:solidFill>
                <a:srgbClr val="000090"/>
              </a:solidFill>
            </a:endParaRPr>
          </a:p>
        </p:txBody>
      </p:sp>
      <p:pic>
        <p:nvPicPr>
          <p:cNvPr id="4" name="channels_11_14_261pt06Hz.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6370" y="5398624"/>
            <a:ext cx="812800" cy="812800"/>
          </a:xfrm>
          <a:prstGeom prst="rect">
            <a:avLst/>
          </a:prstGeom>
        </p:spPr>
      </p:pic>
      <p:pic>
        <p:nvPicPr>
          <p:cNvPr id="42" name="Picture 41" descr="Fig01.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88" y="612934"/>
            <a:ext cx="7291536" cy="6245066"/>
          </a:xfrm>
          <a:prstGeom prst="rect">
            <a:avLst/>
          </a:prstGeom>
        </p:spPr>
      </p:pic>
    </p:spTree>
    <p:extLst>
      <p:ext uri="{BB962C8B-B14F-4D97-AF65-F5344CB8AC3E}">
        <p14:creationId xmlns:p14="http://schemas.microsoft.com/office/powerpoint/2010/main" val="18581326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541" y="157600"/>
            <a:ext cx="6833337" cy="851967"/>
          </a:xfrm>
        </p:spPr>
        <p:txBody>
          <a:bodyPr>
            <a:normAutofit/>
          </a:bodyPr>
          <a:lstStyle/>
          <a:p>
            <a:r>
              <a:rPr lang="en-US" sz="3600" b="1" dirty="0" smtClean="0">
                <a:solidFill>
                  <a:srgbClr val="000090"/>
                </a:solidFill>
                <a:latin typeface="Arial"/>
                <a:cs typeface="Arial"/>
              </a:rPr>
              <a:t>Model of Sensory Input</a:t>
            </a:r>
            <a:endParaRPr lang="en-US" sz="3600" b="1" dirty="0">
              <a:solidFill>
                <a:srgbClr val="000090"/>
              </a:solidFill>
              <a:latin typeface="Arial"/>
              <a:cs typeface="Arial"/>
            </a:endParaRPr>
          </a:p>
        </p:txBody>
      </p:sp>
      <p:sp>
        <p:nvSpPr>
          <p:cNvPr id="4" name="TextBox 3"/>
          <p:cNvSpPr txBox="1"/>
          <p:nvPr/>
        </p:nvSpPr>
        <p:spPr>
          <a:xfrm>
            <a:off x="257910" y="930632"/>
            <a:ext cx="8568590" cy="4739759"/>
          </a:xfrm>
          <a:prstGeom prst="rect">
            <a:avLst/>
          </a:prstGeom>
          <a:noFill/>
        </p:spPr>
        <p:txBody>
          <a:bodyPr wrap="square" rtlCol="0">
            <a:spAutoFit/>
          </a:bodyPr>
          <a:lstStyle/>
          <a:p>
            <a:pPr marL="285750" indent="-285750">
              <a:buFont typeface="Arial" pitchFamily="34" charset="0"/>
              <a:buChar char="•"/>
            </a:pPr>
            <a:r>
              <a:rPr lang="en-US" sz="2800" dirty="0" smtClean="0"/>
              <a:t>We pioneered the use of a digitized Synaptic Signal recorded from a mature culture for stimulation</a:t>
            </a:r>
          </a:p>
          <a:p>
            <a:pPr marL="285750" indent="-285750">
              <a:buFont typeface="Arial" pitchFamily="34" charset="0"/>
              <a:buChar char="•"/>
            </a:pPr>
            <a:endParaRPr lang="en-US" sz="2400" b="1" dirty="0" smtClean="0"/>
          </a:p>
          <a:p>
            <a:pPr marL="285750" indent="-285750">
              <a:buFont typeface="Arial" pitchFamily="34" charset="0"/>
              <a:buChar char="•"/>
            </a:pPr>
            <a:endParaRPr lang="en-US" sz="2400" b="1" dirty="0"/>
          </a:p>
          <a:p>
            <a:pPr marL="285750" indent="-285750">
              <a:buFont typeface="Arial" pitchFamily="34" charset="0"/>
              <a:buChar char="•"/>
            </a:pPr>
            <a:endParaRPr lang="en-US" sz="2400" b="1" dirty="0" smtClean="0"/>
          </a:p>
          <a:p>
            <a:pPr marL="285750" indent="-285750">
              <a:buFont typeface="Arial" pitchFamily="34" charset="0"/>
              <a:buChar char="•"/>
            </a:pPr>
            <a:endParaRPr lang="en-US" sz="2400" b="1" dirty="0" smtClean="0"/>
          </a:p>
          <a:p>
            <a:endParaRPr lang="en-US" sz="2400" b="1" dirty="0" smtClean="0"/>
          </a:p>
          <a:p>
            <a:endParaRPr lang="en-US" sz="900" b="1" dirty="0" smtClean="0"/>
          </a:p>
          <a:p>
            <a:pPr marL="285750" indent="-285750">
              <a:buFont typeface="Arial" pitchFamily="34" charset="0"/>
              <a:buChar char="•"/>
            </a:pPr>
            <a:r>
              <a:rPr lang="en-US" sz="2800" dirty="0" smtClean="0"/>
              <a:t>Generates improved neuronal response versus that elicited by   “classical” biphasic square wave</a:t>
            </a:r>
          </a:p>
          <a:p>
            <a:pPr marL="285750" indent="-285750">
              <a:buFont typeface="Arial" pitchFamily="34" charset="0"/>
              <a:buChar char="•"/>
            </a:pPr>
            <a:endParaRPr lang="en-US" sz="2400" b="1" dirty="0"/>
          </a:p>
          <a:p>
            <a:endParaRPr lang="en-US" sz="3200" b="1" dirty="0"/>
          </a:p>
        </p:txBody>
      </p:sp>
      <p:sp>
        <p:nvSpPr>
          <p:cNvPr id="5" name="Rectangle 4"/>
          <p:cNvSpPr/>
          <p:nvPr/>
        </p:nvSpPr>
        <p:spPr>
          <a:xfrm>
            <a:off x="4572000" y="2362200"/>
            <a:ext cx="129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yanpticSignal.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987" y="1968653"/>
            <a:ext cx="4781862" cy="1686393"/>
          </a:xfrm>
          <a:prstGeom prst="rect">
            <a:avLst/>
          </a:prstGeom>
        </p:spPr>
      </p:pic>
      <p:pic>
        <p:nvPicPr>
          <p:cNvPr id="13" name="Picture 12" descr="SignalCompariso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41" y="4655312"/>
            <a:ext cx="6979538" cy="1598515"/>
          </a:xfrm>
          <a:prstGeom prst="rect">
            <a:avLst/>
          </a:prstGeom>
        </p:spPr>
      </p:pic>
      <p:sp>
        <p:nvSpPr>
          <p:cNvPr id="3" name="TextBox 2"/>
          <p:cNvSpPr txBox="1"/>
          <p:nvPr/>
        </p:nvSpPr>
        <p:spPr>
          <a:xfrm>
            <a:off x="706840" y="6428758"/>
            <a:ext cx="7306432" cy="369332"/>
          </a:xfrm>
          <a:prstGeom prst="rect">
            <a:avLst/>
          </a:prstGeom>
          <a:solidFill>
            <a:srgbClr val="C6D9F1"/>
          </a:solidFill>
          <a:ln>
            <a:solidFill>
              <a:schemeClr val="tx1"/>
            </a:solidFill>
          </a:ln>
        </p:spPr>
        <p:txBody>
          <a:bodyPr wrap="none" rtlCol="0">
            <a:spAutoFit/>
          </a:bodyPr>
          <a:lstStyle/>
          <a:p>
            <a:pPr lvl="0"/>
            <a:r>
              <a:rPr lang="en-US" dirty="0" err="1"/>
              <a:t>Zemianek</a:t>
            </a:r>
            <a:r>
              <a:rPr lang="en-US" dirty="0"/>
              <a:t> J, Serra M, </a:t>
            </a:r>
            <a:r>
              <a:rPr lang="en-US" dirty="0" err="1"/>
              <a:t>Guaraldi</a:t>
            </a:r>
            <a:r>
              <a:rPr lang="en-US" dirty="0"/>
              <a:t> M, Shea TB (2012) </a:t>
            </a:r>
            <a:r>
              <a:rPr lang="en-US" dirty="0" err="1" smtClean="0"/>
              <a:t>Biotechniques</a:t>
            </a:r>
            <a:r>
              <a:rPr lang="en-US" dirty="0" smtClean="0"/>
              <a:t> </a:t>
            </a:r>
            <a:r>
              <a:rPr lang="en-US" dirty="0"/>
              <a:t>52:177-182</a:t>
            </a:r>
            <a:r>
              <a:rPr lang="en-US" dirty="0" smtClean="0"/>
              <a:t>.</a:t>
            </a:r>
            <a:endParaRPr lang="en-US" dirty="0"/>
          </a:p>
        </p:txBody>
      </p:sp>
    </p:spTree>
    <p:extLst>
      <p:ext uri="{BB962C8B-B14F-4D97-AF65-F5344CB8AC3E}">
        <p14:creationId xmlns:p14="http://schemas.microsoft.com/office/powerpoint/2010/main" val="7467323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516" y="3577"/>
            <a:ext cx="8229600" cy="763249"/>
          </a:xfrm>
        </p:spPr>
        <p:txBody>
          <a:bodyPr>
            <a:normAutofit/>
          </a:bodyPr>
          <a:lstStyle/>
          <a:p>
            <a:r>
              <a:rPr lang="en-US" sz="3600" b="1" dirty="0" smtClean="0">
                <a:solidFill>
                  <a:srgbClr val="000090"/>
                </a:solidFill>
              </a:rPr>
              <a:t>Localized stimulation &amp; recording</a:t>
            </a:r>
            <a:endParaRPr lang="en-US" sz="3600" b="1" dirty="0">
              <a:solidFill>
                <a:srgbClr val="000090"/>
              </a:solidFill>
            </a:endParaRPr>
          </a:p>
        </p:txBody>
      </p:sp>
      <p:grpSp>
        <p:nvGrpSpPr>
          <p:cNvPr id="32" name="Group 31"/>
          <p:cNvGrpSpPr/>
          <p:nvPr/>
        </p:nvGrpSpPr>
        <p:grpSpPr>
          <a:xfrm>
            <a:off x="736658" y="3938186"/>
            <a:ext cx="2769503" cy="2091690"/>
            <a:chOff x="6274557" y="3864337"/>
            <a:chExt cx="2769503" cy="2091690"/>
          </a:xfrm>
        </p:grpSpPr>
        <p:sp>
          <p:nvSpPr>
            <p:cNvPr id="6" name="TextBox 5"/>
            <p:cNvSpPr txBox="1"/>
            <p:nvPr/>
          </p:nvSpPr>
          <p:spPr>
            <a:xfrm>
              <a:off x="7175171" y="4711313"/>
              <a:ext cx="184666" cy="369332"/>
            </a:xfrm>
            <a:prstGeom prst="rect">
              <a:avLst/>
            </a:prstGeom>
            <a:noFill/>
          </p:spPr>
          <p:txBody>
            <a:bodyPr wrap="none" rtlCol="0">
              <a:spAutoFit/>
            </a:bodyPr>
            <a:lstStyle/>
            <a:p>
              <a:endParaRPr lang="en-US" dirty="0"/>
            </a:p>
          </p:txBody>
        </p:sp>
        <p:sp>
          <p:nvSpPr>
            <p:cNvPr id="7" name="Oval 6"/>
            <p:cNvSpPr/>
            <p:nvPr/>
          </p:nvSpPr>
          <p:spPr>
            <a:xfrm>
              <a:off x="6480449" y="4439924"/>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502588" y="4863713"/>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959360" y="4440346"/>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70215" y="4863713"/>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416991" y="4434495"/>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439130" y="4858284"/>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895902" y="4434917"/>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906757" y="4858284"/>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204858" y="5532238"/>
              <a:ext cx="184666" cy="369332"/>
            </a:xfrm>
            <a:prstGeom prst="rect">
              <a:avLst/>
            </a:prstGeom>
            <a:noFill/>
          </p:spPr>
          <p:txBody>
            <a:bodyPr wrap="none" rtlCol="0">
              <a:spAutoFit/>
            </a:bodyPr>
            <a:lstStyle/>
            <a:p>
              <a:endParaRPr lang="en-US" dirty="0"/>
            </a:p>
          </p:txBody>
        </p:sp>
        <p:sp>
          <p:nvSpPr>
            <p:cNvPr id="16" name="Oval 15"/>
            <p:cNvSpPr/>
            <p:nvPr/>
          </p:nvSpPr>
          <p:spPr>
            <a:xfrm>
              <a:off x="6510136" y="5260849"/>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532275" y="5684638"/>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989047" y="5261271"/>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999902" y="5684638"/>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446678" y="5255420"/>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468817" y="5679209"/>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925589" y="5255842"/>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936444" y="5679209"/>
              <a:ext cx="260521" cy="2713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rot="2464911">
              <a:off x="8090968" y="4489651"/>
              <a:ext cx="271788" cy="572131"/>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2319613">
              <a:off x="8147736" y="4249452"/>
              <a:ext cx="896324" cy="369332"/>
            </a:xfrm>
            <a:prstGeom prst="rect">
              <a:avLst/>
            </a:prstGeom>
          </p:spPr>
          <p:txBody>
            <a:bodyPr wrap="none">
              <a:spAutoFit/>
            </a:bodyPr>
            <a:lstStyle/>
            <a:p>
              <a:r>
                <a:rPr lang="en-US" dirty="0" smtClean="0"/>
                <a:t>Ground</a:t>
              </a:r>
              <a:endParaRPr lang="en-US" dirty="0"/>
            </a:p>
          </p:txBody>
        </p:sp>
        <p:sp>
          <p:nvSpPr>
            <p:cNvPr id="27" name="Rectangle 26"/>
            <p:cNvSpPr/>
            <p:nvPr/>
          </p:nvSpPr>
          <p:spPr>
            <a:xfrm>
              <a:off x="6274557" y="3864337"/>
              <a:ext cx="684803" cy="369332"/>
            </a:xfrm>
            <a:prstGeom prst="rect">
              <a:avLst/>
            </a:prstGeom>
          </p:spPr>
          <p:txBody>
            <a:bodyPr wrap="none">
              <a:spAutoFit/>
            </a:bodyPr>
            <a:lstStyle/>
            <a:p>
              <a:r>
                <a:rPr lang="en-US" dirty="0" smtClean="0"/>
                <a:t>Input</a:t>
              </a:r>
              <a:endParaRPr lang="en-US" dirty="0"/>
            </a:p>
          </p:txBody>
        </p:sp>
        <p:sp>
          <p:nvSpPr>
            <p:cNvPr id="28" name="Freeform 27"/>
            <p:cNvSpPr/>
            <p:nvPr/>
          </p:nvSpPr>
          <p:spPr>
            <a:xfrm rot="2454812">
              <a:off x="6623887" y="4665905"/>
              <a:ext cx="972870" cy="609516"/>
            </a:xfrm>
            <a:custGeom>
              <a:avLst/>
              <a:gdLst>
                <a:gd name="connsiteX0" fmla="*/ 155263 w 893405"/>
                <a:gd name="connsiteY0" fmla="*/ 369090 h 565659"/>
                <a:gd name="connsiteX1" fmla="*/ 3293 w 893405"/>
                <a:gd name="connsiteY1" fmla="*/ 369090 h 565659"/>
                <a:gd name="connsiteX2" fmla="*/ 14148 w 893405"/>
                <a:gd name="connsiteY2" fmla="*/ 401656 h 565659"/>
                <a:gd name="connsiteX3" fmla="*/ 79278 w 893405"/>
                <a:gd name="connsiteY3" fmla="*/ 445078 h 565659"/>
                <a:gd name="connsiteX4" fmla="*/ 35858 w 893405"/>
                <a:gd name="connsiteY4" fmla="*/ 531923 h 565659"/>
                <a:gd name="connsiteX5" fmla="*/ 90133 w 893405"/>
                <a:gd name="connsiteY5" fmla="*/ 521067 h 565659"/>
                <a:gd name="connsiteX6" fmla="*/ 144408 w 893405"/>
                <a:gd name="connsiteY6" fmla="*/ 531923 h 565659"/>
                <a:gd name="connsiteX7" fmla="*/ 198683 w 893405"/>
                <a:gd name="connsiteY7" fmla="*/ 553634 h 565659"/>
                <a:gd name="connsiteX8" fmla="*/ 220393 w 893405"/>
                <a:gd name="connsiteY8" fmla="*/ 521067 h 565659"/>
                <a:gd name="connsiteX9" fmla="*/ 285523 w 893405"/>
                <a:gd name="connsiteY9" fmla="*/ 488501 h 565659"/>
                <a:gd name="connsiteX10" fmla="*/ 318089 w 893405"/>
                <a:gd name="connsiteY10" fmla="*/ 434223 h 565659"/>
                <a:gd name="connsiteX11" fmla="*/ 296379 w 893405"/>
                <a:gd name="connsiteY11" fmla="*/ 401656 h 565659"/>
                <a:gd name="connsiteX12" fmla="*/ 285523 w 893405"/>
                <a:gd name="connsiteY12" fmla="*/ 347378 h 565659"/>
                <a:gd name="connsiteX13" fmla="*/ 231248 w 893405"/>
                <a:gd name="connsiteY13" fmla="*/ 358234 h 565659"/>
                <a:gd name="connsiteX14" fmla="*/ 198683 w 893405"/>
                <a:gd name="connsiteY14" fmla="*/ 347378 h 565659"/>
                <a:gd name="connsiteX15" fmla="*/ 242103 w 893405"/>
                <a:gd name="connsiteY15" fmla="*/ 282245 h 565659"/>
                <a:gd name="connsiteX16" fmla="*/ 252958 w 893405"/>
                <a:gd name="connsiteY16" fmla="*/ 249678 h 565659"/>
                <a:gd name="connsiteX17" fmla="*/ 296379 w 893405"/>
                <a:gd name="connsiteY17" fmla="*/ 184545 h 565659"/>
                <a:gd name="connsiteX18" fmla="*/ 328944 w 893405"/>
                <a:gd name="connsiteY18" fmla="*/ 173689 h 565659"/>
                <a:gd name="connsiteX19" fmla="*/ 437494 w 893405"/>
                <a:gd name="connsiteY19" fmla="*/ 151978 h 565659"/>
                <a:gd name="connsiteX20" fmla="*/ 535189 w 893405"/>
                <a:gd name="connsiteY20" fmla="*/ 119412 h 565659"/>
                <a:gd name="connsiteX21" fmla="*/ 600319 w 893405"/>
                <a:gd name="connsiteY21" fmla="*/ 97701 h 565659"/>
                <a:gd name="connsiteX22" fmla="*/ 708869 w 893405"/>
                <a:gd name="connsiteY22" fmla="*/ 75989 h 565659"/>
                <a:gd name="connsiteX23" fmla="*/ 795710 w 893405"/>
                <a:gd name="connsiteY23" fmla="*/ 43423 h 565659"/>
                <a:gd name="connsiteX24" fmla="*/ 860840 w 893405"/>
                <a:gd name="connsiteY24" fmla="*/ 21712 h 565659"/>
                <a:gd name="connsiteX25" fmla="*/ 893405 w 893405"/>
                <a:gd name="connsiteY25" fmla="*/ 10856 h 565659"/>
                <a:gd name="connsiteX26" fmla="*/ 860840 w 893405"/>
                <a:gd name="connsiteY26" fmla="*/ 0 h 565659"/>
                <a:gd name="connsiteX27" fmla="*/ 763144 w 893405"/>
                <a:gd name="connsiteY27" fmla="*/ 21712 h 565659"/>
                <a:gd name="connsiteX28" fmla="*/ 730579 w 893405"/>
                <a:gd name="connsiteY28" fmla="*/ 54278 h 565659"/>
                <a:gd name="connsiteX29" fmla="*/ 524334 w 893405"/>
                <a:gd name="connsiteY29" fmla="*/ 86845 h 565659"/>
                <a:gd name="connsiteX30" fmla="*/ 426639 w 893405"/>
                <a:gd name="connsiteY30" fmla="*/ 108556 h 565659"/>
                <a:gd name="connsiteX31" fmla="*/ 394074 w 893405"/>
                <a:gd name="connsiteY31" fmla="*/ 119412 h 565659"/>
                <a:gd name="connsiteX32" fmla="*/ 274668 w 893405"/>
                <a:gd name="connsiteY32" fmla="*/ 151978 h 565659"/>
                <a:gd name="connsiteX33" fmla="*/ 242103 w 893405"/>
                <a:gd name="connsiteY33" fmla="*/ 173689 h 565659"/>
                <a:gd name="connsiteX34" fmla="*/ 231248 w 893405"/>
                <a:gd name="connsiteY34" fmla="*/ 206256 h 565659"/>
                <a:gd name="connsiteX35" fmla="*/ 176973 w 893405"/>
                <a:gd name="connsiteY35" fmla="*/ 271389 h 565659"/>
                <a:gd name="connsiteX36" fmla="*/ 166118 w 893405"/>
                <a:gd name="connsiteY36" fmla="*/ 303956 h 565659"/>
                <a:gd name="connsiteX37" fmla="*/ 155263 w 893405"/>
                <a:gd name="connsiteY37" fmla="*/ 369090 h 56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3405" h="565659">
                  <a:moveTo>
                    <a:pt x="155263" y="369090"/>
                  </a:moveTo>
                  <a:cubicBezTo>
                    <a:pt x="128126" y="379946"/>
                    <a:pt x="74147" y="324804"/>
                    <a:pt x="3293" y="369090"/>
                  </a:cubicBezTo>
                  <a:cubicBezTo>
                    <a:pt x="-6410" y="375155"/>
                    <a:pt x="7801" y="392135"/>
                    <a:pt x="14148" y="401656"/>
                  </a:cubicBezTo>
                  <a:cubicBezTo>
                    <a:pt x="37381" y="436506"/>
                    <a:pt x="45135" y="433697"/>
                    <a:pt x="79278" y="445078"/>
                  </a:cubicBezTo>
                  <a:cubicBezTo>
                    <a:pt x="70814" y="457775"/>
                    <a:pt x="26486" y="519426"/>
                    <a:pt x="35858" y="531923"/>
                  </a:cubicBezTo>
                  <a:cubicBezTo>
                    <a:pt x="46928" y="546683"/>
                    <a:pt x="72041" y="524686"/>
                    <a:pt x="90133" y="521067"/>
                  </a:cubicBezTo>
                  <a:cubicBezTo>
                    <a:pt x="108225" y="524686"/>
                    <a:pt x="128389" y="522769"/>
                    <a:pt x="144408" y="531923"/>
                  </a:cubicBezTo>
                  <a:cubicBezTo>
                    <a:pt x="201259" y="564412"/>
                    <a:pt x="128487" y="577035"/>
                    <a:pt x="198683" y="553634"/>
                  </a:cubicBezTo>
                  <a:cubicBezTo>
                    <a:pt x="205920" y="542778"/>
                    <a:pt x="211168" y="530293"/>
                    <a:pt x="220393" y="521067"/>
                  </a:cubicBezTo>
                  <a:cubicBezTo>
                    <a:pt x="241436" y="500023"/>
                    <a:pt x="259036" y="497330"/>
                    <a:pt x="285523" y="488501"/>
                  </a:cubicBezTo>
                  <a:cubicBezTo>
                    <a:pt x="299121" y="474903"/>
                    <a:pt x="322115" y="458382"/>
                    <a:pt x="318089" y="434223"/>
                  </a:cubicBezTo>
                  <a:cubicBezTo>
                    <a:pt x="315944" y="421354"/>
                    <a:pt x="303616" y="412512"/>
                    <a:pt x="296379" y="401656"/>
                  </a:cubicBezTo>
                  <a:cubicBezTo>
                    <a:pt x="292760" y="383563"/>
                    <a:pt x="300875" y="357613"/>
                    <a:pt x="285523" y="347378"/>
                  </a:cubicBezTo>
                  <a:cubicBezTo>
                    <a:pt x="270172" y="337144"/>
                    <a:pt x="249698" y="358234"/>
                    <a:pt x="231248" y="358234"/>
                  </a:cubicBezTo>
                  <a:cubicBezTo>
                    <a:pt x="219806" y="358234"/>
                    <a:pt x="209538" y="350997"/>
                    <a:pt x="198683" y="347378"/>
                  </a:cubicBezTo>
                  <a:cubicBezTo>
                    <a:pt x="213156" y="325667"/>
                    <a:pt x="233852" y="306999"/>
                    <a:pt x="242103" y="282245"/>
                  </a:cubicBezTo>
                  <a:cubicBezTo>
                    <a:pt x="245721" y="271389"/>
                    <a:pt x="247401" y="259681"/>
                    <a:pt x="252958" y="249678"/>
                  </a:cubicBezTo>
                  <a:cubicBezTo>
                    <a:pt x="265630" y="226868"/>
                    <a:pt x="271625" y="192797"/>
                    <a:pt x="296379" y="184545"/>
                  </a:cubicBezTo>
                  <a:cubicBezTo>
                    <a:pt x="307234" y="180926"/>
                    <a:pt x="317795" y="176262"/>
                    <a:pt x="328944" y="173689"/>
                  </a:cubicBezTo>
                  <a:cubicBezTo>
                    <a:pt x="364899" y="165391"/>
                    <a:pt x="402488" y="163647"/>
                    <a:pt x="437494" y="151978"/>
                  </a:cubicBezTo>
                  <a:lnTo>
                    <a:pt x="535189" y="119412"/>
                  </a:lnTo>
                  <a:lnTo>
                    <a:pt x="600319" y="97701"/>
                  </a:lnTo>
                  <a:cubicBezTo>
                    <a:pt x="665091" y="81506"/>
                    <a:pt x="629023" y="89298"/>
                    <a:pt x="708869" y="75989"/>
                  </a:cubicBezTo>
                  <a:cubicBezTo>
                    <a:pt x="765541" y="38206"/>
                    <a:pt x="716258" y="65092"/>
                    <a:pt x="795710" y="43423"/>
                  </a:cubicBezTo>
                  <a:cubicBezTo>
                    <a:pt x="817788" y="37402"/>
                    <a:pt x="839130" y="28949"/>
                    <a:pt x="860840" y="21712"/>
                  </a:cubicBezTo>
                  <a:lnTo>
                    <a:pt x="893405" y="10856"/>
                  </a:lnTo>
                  <a:cubicBezTo>
                    <a:pt x="882550" y="7237"/>
                    <a:pt x="872282" y="0"/>
                    <a:pt x="860840" y="0"/>
                  </a:cubicBezTo>
                  <a:cubicBezTo>
                    <a:pt x="822633" y="0"/>
                    <a:pt x="796725" y="10518"/>
                    <a:pt x="763144" y="21712"/>
                  </a:cubicBezTo>
                  <a:cubicBezTo>
                    <a:pt x="752289" y="32567"/>
                    <a:pt x="743999" y="46822"/>
                    <a:pt x="730579" y="54278"/>
                  </a:cubicBezTo>
                  <a:cubicBezTo>
                    <a:pt x="671711" y="86984"/>
                    <a:pt x="583090" y="82325"/>
                    <a:pt x="524334" y="86845"/>
                  </a:cubicBezTo>
                  <a:cubicBezTo>
                    <a:pt x="487041" y="94304"/>
                    <a:pt x="462398" y="98339"/>
                    <a:pt x="426639" y="108556"/>
                  </a:cubicBezTo>
                  <a:cubicBezTo>
                    <a:pt x="415637" y="111700"/>
                    <a:pt x="405113" y="116401"/>
                    <a:pt x="394074" y="119412"/>
                  </a:cubicBezTo>
                  <a:cubicBezTo>
                    <a:pt x="259381" y="156149"/>
                    <a:pt x="349635" y="126990"/>
                    <a:pt x="274668" y="151978"/>
                  </a:cubicBezTo>
                  <a:cubicBezTo>
                    <a:pt x="263813" y="159215"/>
                    <a:pt x="250253" y="163501"/>
                    <a:pt x="242103" y="173689"/>
                  </a:cubicBezTo>
                  <a:cubicBezTo>
                    <a:pt x="234955" y="182625"/>
                    <a:pt x="236365" y="196021"/>
                    <a:pt x="231248" y="206256"/>
                  </a:cubicBezTo>
                  <a:cubicBezTo>
                    <a:pt x="216135" y="236484"/>
                    <a:pt x="200981" y="247380"/>
                    <a:pt x="176973" y="271389"/>
                  </a:cubicBezTo>
                  <a:cubicBezTo>
                    <a:pt x="173355" y="282245"/>
                    <a:pt x="171235" y="293721"/>
                    <a:pt x="166118" y="303956"/>
                  </a:cubicBezTo>
                  <a:cubicBezTo>
                    <a:pt x="140394" y="355408"/>
                    <a:pt x="182400" y="358234"/>
                    <a:pt x="155263" y="369090"/>
                  </a:cubicBezTo>
                  <a:close/>
                </a:path>
              </a:pathLst>
            </a:cu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rot="16703428" flipV="1">
              <a:off x="7384433" y="4603368"/>
              <a:ext cx="689813" cy="376487"/>
            </a:xfrm>
            <a:custGeom>
              <a:avLst/>
              <a:gdLst>
                <a:gd name="connsiteX0" fmla="*/ 155263 w 893405"/>
                <a:gd name="connsiteY0" fmla="*/ 369090 h 565659"/>
                <a:gd name="connsiteX1" fmla="*/ 3293 w 893405"/>
                <a:gd name="connsiteY1" fmla="*/ 369090 h 565659"/>
                <a:gd name="connsiteX2" fmla="*/ 14148 w 893405"/>
                <a:gd name="connsiteY2" fmla="*/ 401656 h 565659"/>
                <a:gd name="connsiteX3" fmla="*/ 79278 w 893405"/>
                <a:gd name="connsiteY3" fmla="*/ 445078 h 565659"/>
                <a:gd name="connsiteX4" fmla="*/ 35858 w 893405"/>
                <a:gd name="connsiteY4" fmla="*/ 531923 h 565659"/>
                <a:gd name="connsiteX5" fmla="*/ 90133 w 893405"/>
                <a:gd name="connsiteY5" fmla="*/ 521067 h 565659"/>
                <a:gd name="connsiteX6" fmla="*/ 144408 w 893405"/>
                <a:gd name="connsiteY6" fmla="*/ 531923 h 565659"/>
                <a:gd name="connsiteX7" fmla="*/ 198683 w 893405"/>
                <a:gd name="connsiteY7" fmla="*/ 553634 h 565659"/>
                <a:gd name="connsiteX8" fmla="*/ 220393 w 893405"/>
                <a:gd name="connsiteY8" fmla="*/ 521067 h 565659"/>
                <a:gd name="connsiteX9" fmla="*/ 285523 w 893405"/>
                <a:gd name="connsiteY9" fmla="*/ 488501 h 565659"/>
                <a:gd name="connsiteX10" fmla="*/ 318089 w 893405"/>
                <a:gd name="connsiteY10" fmla="*/ 434223 h 565659"/>
                <a:gd name="connsiteX11" fmla="*/ 296379 w 893405"/>
                <a:gd name="connsiteY11" fmla="*/ 401656 h 565659"/>
                <a:gd name="connsiteX12" fmla="*/ 285523 w 893405"/>
                <a:gd name="connsiteY12" fmla="*/ 347378 h 565659"/>
                <a:gd name="connsiteX13" fmla="*/ 231248 w 893405"/>
                <a:gd name="connsiteY13" fmla="*/ 358234 h 565659"/>
                <a:gd name="connsiteX14" fmla="*/ 198683 w 893405"/>
                <a:gd name="connsiteY14" fmla="*/ 347378 h 565659"/>
                <a:gd name="connsiteX15" fmla="*/ 242103 w 893405"/>
                <a:gd name="connsiteY15" fmla="*/ 282245 h 565659"/>
                <a:gd name="connsiteX16" fmla="*/ 252958 w 893405"/>
                <a:gd name="connsiteY16" fmla="*/ 249678 h 565659"/>
                <a:gd name="connsiteX17" fmla="*/ 296379 w 893405"/>
                <a:gd name="connsiteY17" fmla="*/ 184545 h 565659"/>
                <a:gd name="connsiteX18" fmla="*/ 328944 w 893405"/>
                <a:gd name="connsiteY18" fmla="*/ 173689 h 565659"/>
                <a:gd name="connsiteX19" fmla="*/ 437494 w 893405"/>
                <a:gd name="connsiteY19" fmla="*/ 151978 h 565659"/>
                <a:gd name="connsiteX20" fmla="*/ 535189 w 893405"/>
                <a:gd name="connsiteY20" fmla="*/ 119412 h 565659"/>
                <a:gd name="connsiteX21" fmla="*/ 600319 w 893405"/>
                <a:gd name="connsiteY21" fmla="*/ 97701 h 565659"/>
                <a:gd name="connsiteX22" fmla="*/ 708869 w 893405"/>
                <a:gd name="connsiteY22" fmla="*/ 75989 h 565659"/>
                <a:gd name="connsiteX23" fmla="*/ 795710 w 893405"/>
                <a:gd name="connsiteY23" fmla="*/ 43423 h 565659"/>
                <a:gd name="connsiteX24" fmla="*/ 860840 w 893405"/>
                <a:gd name="connsiteY24" fmla="*/ 21712 h 565659"/>
                <a:gd name="connsiteX25" fmla="*/ 893405 w 893405"/>
                <a:gd name="connsiteY25" fmla="*/ 10856 h 565659"/>
                <a:gd name="connsiteX26" fmla="*/ 860840 w 893405"/>
                <a:gd name="connsiteY26" fmla="*/ 0 h 565659"/>
                <a:gd name="connsiteX27" fmla="*/ 763144 w 893405"/>
                <a:gd name="connsiteY27" fmla="*/ 21712 h 565659"/>
                <a:gd name="connsiteX28" fmla="*/ 730579 w 893405"/>
                <a:gd name="connsiteY28" fmla="*/ 54278 h 565659"/>
                <a:gd name="connsiteX29" fmla="*/ 524334 w 893405"/>
                <a:gd name="connsiteY29" fmla="*/ 86845 h 565659"/>
                <a:gd name="connsiteX30" fmla="*/ 426639 w 893405"/>
                <a:gd name="connsiteY30" fmla="*/ 108556 h 565659"/>
                <a:gd name="connsiteX31" fmla="*/ 394074 w 893405"/>
                <a:gd name="connsiteY31" fmla="*/ 119412 h 565659"/>
                <a:gd name="connsiteX32" fmla="*/ 274668 w 893405"/>
                <a:gd name="connsiteY32" fmla="*/ 151978 h 565659"/>
                <a:gd name="connsiteX33" fmla="*/ 242103 w 893405"/>
                <a:gd name="connsiteY33" fmla="*/ 173689 h 565659"/>
                <a:gd name="connsiteX34" fmla="*/ 231248 w 893405"/>
                <a:gd name="connsiteY34" fmla="*/ 206256 h 565659"/>
                <a:gd name="connsiteX35" fmla="*/ 176973 w 893405"/>
                <a:gd name="connsiteY35" fmla="*/ 271389 h 565659"/>
                <a:gd name="connsiteX36" fmla="*/ 166118 w 893405"/>
                <a:gd name="connsiteY36" fmla="*/ 303956 h 565659"/>
                <a:gd name="connsiteX37" fmla="*/ 155263 w 893405"/>
                <a:gd name="connsiteY37" fmla="*/ 369090 h 56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3405" h="565659">
                  <a:moveTo>
                    <a:pt x="155263" y="369090"/>
                  </a:moveTo>
                  <a:cubicBezTo>
                    <a:pt x="128126" y="379946"/>
                    <a:pt x="74147" y="324804"/>
                    <a:pt x="3293" y="369090"/>
                  </a:cubicBezTo>
                  <a:cubicBezTo>
                    <a:pt x="-6410" y="375155"/>
                    <a:pt x="7801" y="392135"/>
                    <a:pt x="14148" y="401656"/>
                  </a:cubicBezTo>
                  <a:cubicBezTo>
                    <a:pt x="37381" y="436506"/>
                    <a:pt x="45135" y="433697"/>
                    <a:pt x="79278" y="445078"/>
                  </a:cubicBezTo>
                  <a:cubicBezTo>
                    <a:pt x="70814" y="457775"/>
                    <a:pt x="26486" y="519426"/>
                    <a:pt x="35858" y="531923"/>
                  </a:cubicBezTo>
                  <a:cubicBezTo>
                    <a:pt x="46928" y="546683"/>
                    <a:pt x="72041" y="524686"/>
                    <a:pt x="90133" y="521067"/>
                  </a:cubicBezTo>
                  <a:cubicBezTo>
                    <a:pt x="108225" y="524686"/>
                    <a:pt x="128389" y="522769"/>
                    <a:pt x="144408" y="531923"/>
                  </a:cubicBezTo>
                  <a:cubicBezTo>
                    <a:pt x="201259" y="564412"/>
                    <a:pt x="128487" y="577035"/>
                    <a:pt x="198683" y="553634"/>
                  </a:cubicBezTo>
                  <a:cubicBezTo>
                    <a:pt x="205920" y="542778"/>
                    <a:pt x="211168" y="530293"/>
                    <a:pt x="220393" y="521067"/>
                  </a:cubicBezTo>
                  <a:cubicBezTo>
                    <a:pt x="241436" y="500023"/>
                    <a:pt x="259036" y="497330"/>
                    <a:pt x="285523" y="488501"/>
                  </a:cubicBezTo>
                  <a:cubicBezTo>
                    <a:pt x="299121" y="474903"/>
                    <a:pt x="322115" y="458382"/>
                    <a:pt x="318089" y="434223"/>
                  </a:cubicBezTo>
                  <a:cubicBezTo>
                    <a:pt x="315944" y="421354"/>
                    <a:pt x="303616" y="412512"/>
                    <a:pt x="296379" y="401656"/>
                  </a:cubicBezTo>
                  <a:cubicBezTo>
                    <a:pt x="292760" y="383563"/>
                    <a:pt x="300875" y="357613"/>
                    <a:pt x="285523" y="347378"/>
                  </a:cubicBezTo>
                  <a:cubicBezTo>
                    <a:pt x="270172" y="337144"/>
                    <a:pt x="249698" y="358234"/>
                    <a:pt x="231248" y="358234"/>
                  </a:cubicBezTo>
                  <a:cubicBezTo>
                    <a:pt x="219806" y="358234"/>
                    <a:pt x="209538" y="350997"/>
                    <a:pt x="198683" y="347378"/>
                  </a:cubicBezTo>
                  <a:cubicBezTo>
                    <a:pt x="213156" y="325667"/>
                    <a:pt x="233852" y="306999"/>
                    <a:pt x="242103" y="282245"/>
                  </a:cubicBezTo>
                  <a:cubicBezTo>
                    <a:pt x="245721" y="271389"/>
                    <a:pt x="247401" y="259681"/>
                    <a:pt x="252958" y="249678"/>
                  </a:cubicBezTo>
                  <a:cubicBezTo>
                    <a:pt x="265630" y="226868"/>
                    <a:pt x="271625" y="192797"/>
                    <a:pt x="296379" y="184545"/>
                  </a:cubicBezTo>
                  <a:cubicBezTo>
                    <a:pt x="307234" y="180926"/>
                    <a:pt x="317795" y="176262"/>
                    <a:pt x="328944" y="173689"/>
                  </a:cubicBezTo>
                  <a:cubicBezTo>
                    <a:pt x="364899" y="165391"/>
                    <a:pt x="402488" y="163647"/>
                    <a:pt x="437494" y="151978"/>
                  </a:cubicBezTo>
                  <a:lnTo>
                    <a:pt x="535189" y="119412"/>
                  </a:lnTo>
                  <a:lnTo>
                    <a:pt x="600319" y="97701"/>
                  </a:lnTo>
                  <a:cubicBezTo>
                    <a:pt x="665091" y="81506"/>
                    <a:pt x="629023" y="89298"/>
                    <a:pt x="708869" y="75989"/>
                  </a:cubicBezTo>
                  <a:cubicBezTo>
                    <a:pt x="765541" y="38206"/>
                    <a:pt x="716258" y="65092"/>
                    <a:pt x="795710" y="43423"/>
                  </a:cubicBezTo>
                  <a:cubicBezTo>
                    <a:pt x="817788" y="37402"/>
                    <a:pt x="839130" y="28949"/>
                    <a:pt x="860840" y="21712"/>
                  </a:cubicBezTo>
                  <a:lnTo>
                    <a:pt x="893405" y="10856"/>
                  </a:lnTo>
                  <a:cubicBezTo>
                    <a:pt x="882550" y="7237"/>
                    <a:pt x="872282" y="0"/>
                    <a:pt x="860840" y="0"/>
                  </a:cubicBezTo>
                  <a:cubicBezTo>
                    <a:pt x="822633" y="0"/>
                    <a:pt x="796725" y="10518"/>
                    <a:pt x="763144" y="21712"/>
                  </a:cubicBezTo>
                  <a:cubicBezTo>
                    <a:pt x="752289" y="32567"/>
                    <a:pt x="743999" y="46822"/>
                    <a:pt x="730579" y="54278"/>
                  </a:cubicBezTo>
                  <a:cubicBezTo>
                    <a:pt x="671711" y="86984"/>
                    <a:pt x="583090" y="82325"/>
                    <a:pt x="524334" y="86845"/>
                  </a:cubicBezTo>
                  <a:cubicBezTo>
                    <a:pt x="487041" y="94304"/>
                    <a:pt x="462398" y="98339"/>
                    <a:pt x="426639" y="108556"/>
                  </a:cubicBezTo>
                  <a:cubicBezTo>
                    <a:pt x="415637" y="111700"/>
                    <a:pt x="405113" y="116401"/>
                    <a:pt x="394074" y="119412"/>
                  </a:cubicBezTo>
                  <a:cubicBezTo>
                    <a:pt x="259381" y="156149"/>
                    <a:pt x="349635" y="126990"/>
                    <a:pt x="274668" y="151978"/>
                  </a:cubicBezTo>
                  <a:cubicBezTo>
                    <a:pt x="263813" y="159215"/>
                    <a:pt x="250253" y="163501"/>
                    <a:pt x="242103" y="173689"/>
                  </a:cubicBezTo>
                  <a:cubicBezTo>
                    <a:pt x="234955" y="182625"/>
                    <a:pt x="236365" y="196021"/>
                    <a:pt x="231248" y="206256"/>
                  </a:cubicBezTo>
                  <a:cubicBezTo>
                    <a:pt x="216135" y="236484"/>
                    <a:pt x="200981" y="247380"/>
                    <a:pt x="176973" y="271389"/>
                  </a:cubicBezTo>
                  <a:cubicBezTo>
                    <a:pt x="173355" y="282245"/>
                    <a:pt x="171235" y="293721"/>
                    <a:pt x="166118" y="303956"/>
                  </a:cubicBezTo>
                  <a:cubicBezTo>
                    <a:pt x="140394" y="355408"/>
                    <a:pt x="182400" y="358234"/>
                    <a:pt x="155263" y="369090"/>
                  </a:cubicBezTo>
                  <a:close/>
                </a:path>
              </a:pathLst>
            </a:cu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rot="19740000">
              <a:off x="6735318" y="4823345"/>
              <a:ext cx="85252" cy="144066"/>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rot="6480000" flipV="1">
              <a:off x="7524003" y="4947193"/>
              <a:ext cx="125783" cy="45719"/>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a:off x="6498869" y="4233669"/>
              <a:ext cx="271788" cy="73374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486688" y="907584"/>
            <a:ext cx="3531318" cy="1477328"/>
          </a:xfrm>
          <a:prstGeom prst="rect">
            <a:avLst/>
          </a:prstGeom>
          <a:noFill/>
        </p:spPr>
        <p:txBody>
          <a:bodyPr wrap="square" rtlCol="0">
            <a:spAutoFit/>
          </a:bodyPr>
          <a:lstStyle/>
          <a:p>
            <a:pPr algn="just"/>
            <a:r>
              <a:rPr lang="en-US" dirty="0" smtClean="0"/>
              <a:t>The low amplitude of this digitized </a:t>
            </a:r>
            <a:r>
              <a:rPr lang="en-US" dirty="0"/>
              <a:t>Synaptic Signal </a:t>
            </a:r>
            <a:r>
              <a:rPr lang="en-US" dirty="0" smtClean="0"/>
              <a:t>allows localized stimulation of REGIONS of the network</a:t>
            </a:r>
            <a:endParaRPr lang="en-US" dirty="0"/>
          </a:p>
          <a:p>
            <a:endParaRPr lang="en-US" dirty="0"/>
          </a:p>
        </p:txBody>
      </p:sp>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b="68047"/>
          <a:stretch/>
        </p:blipFill>
        <p:spPr>
          <a:xfrm>
            <a:off x="276322" y="2192568"/>
            <a:ext cx="3785955" cy="1591994"/>
          </a:xfrm>
          <a:prstGeom prst="rect">
            <a:avLst/>
          </a:prstGeom>
        </p:spPr>
      </p:pic>
      <p:pic>
        <p:nvPicPr>
          <p:cNvPr id="38" name="Picture 37"/>
          <p:cNvPicPr>
            <a:picLocks noChangeAspect="1"/>
          </p:cNvPicPr>
          <p:nvPr/>
        </p:nvPicPr>
        <p:blipFill>
          <a:blip r:embed="rId3"/>
          <a:stretch>
            <a:fillRect/>
          </a:stretch>
        </p:blipFill>
        <p:spPr>
          <a:xfrm>
            <a:off x="4488701" y="1202253"/>
            <a:ext cx="4198099" cy="4119261"/>
          </a:xfrm>
          <a:prstGeom prst="rect">
            <a:avLst/>
          </a:prstGeom>
        </p:spPr>
      </p:pic>
      <p:sp>
        <p:nvSpPr>
          <p:cNvPr id="39" name="TextBox 38"/>
          <p:cNvSpPr txBox="1"/>
          <p:nvPr/>
        </p:nvSpPr>
        <p:spPr>
          <a:xfrm>
            <a:off x="3847459" y="5517707"/>
            <a:ext cx="4694152" cy="646331"/>
          </a:xfrm>
          <a:prstGeom prst="rect">
            <a:avLst/>
          </a:prstGeom>
          <a:noFill/>
        </p:spPr>
        <p:txBody>
          <a:bodyPr wrap="square" rtlCol="0">
            <a:spAutoFit/>
          </a:bodyPr>
          <a:lstStyle/>
          <a:p>
            <a:pPr algn="just"/>
            <a:r>
              <a:rPr lang="en-US" dirty="0" smtClean="0"/>
              <a:t>This localized approach reveals regional connectivity </a:t>
            </a:r>
            <a:r>
              <a:rPr lang="en-US" i="1" dirty="0" smtClean="0"/>
              <a:t>and</a:t>
            </a:r>
            <a:r>
              <a:rPr lang="en-US" dirty="0" smtClean="0"/>
              <a:t> allows regional stimulation</a:t>
            </a:r>
            <a:endParaRPr lang="en-US" dirty="0"/>
          </a:p>
        </p:txBody>
      </p:sp>
      <p:sp>
        <p:nvSpPr>
          <p:cNvPr id="34" name="TextBox 33"/>
          <p:cNvSpPr txBox="1"/>
          <p:nvPr/>
        </p:nvSpPr>
        <p:spPr>
          <a:xfrm>
            <a:off x="1005232" y="6282260"/>
            <a:ext cx="7306432" cy="369332"/>
          </a:xfrm>
          <a:prstGeom prst="rect">
            <a:avLst/>
          </a:prstGeom>
          <a:solidFill>
            <a:srgbClr val="C6D9F1"/>
          </a:solidFill>
          <a:ln>
            <a:solidFill>
              <a:schemeClr val="tx1"/>
            </a:solidFill>
          </a:ln>
        </p:spPr>
        <p:txBody>
          <a:bodyPr wrap="none" rtlCol="0">
            <a:spAutoFit/>
          </a:bodyPr>
          <a:lstStyle/>
          <a:p>
            <a:pPr lvl="0"/>
            <a:r>
              <a:rPr lang="en-US" dirty="0" err="1"/>
              <a:t>Zemianek</a:t>
            </a:r>
            <a:r>
              <a:rPr lang="en-US" dirty="0"/>
              <a:t> J, Serra M, </a:t>
            </a:r>
            <a:r>
              <a:rPr lang="en-US" dirty="0" err="1"/>
              <a:t>Guaraldi</a:t>
            </a:r>
            <a:r>
              <a:rPr lang="en-US" dirty="0"/>
              <a:t> M, Shea TB (2012) </a:t>
            </a:r>
            <a:r>
              <a:rPr lang="en-US" dirty="0" err="1" smtClean="0"/>
              <a:t>Biotechniques</a:t>
            </a:r>
            <a:r>
              <a:rPr lang="en-US" dirty="0" smtClean="0"/>
              <a:t> </a:t>
            </a:r>
            <a:r>
              <a:rPr lang="en-US" dirty="0"/>
              <a:t>52:177-182</a:t>
            </a:r>
            <a:r>
              <a:rPr lang="en-US" dirty="0" smtClean="0"/>
              <a:t>.</a:t>
            </a:r>
            <a:endParaRPr lang="en-US" dirty="0"/>
          </a:p>
        </p:txBody>
      </p:sp>
    </p:spTree>
    <p:extLst>
      <p:ext uri="{BB962C8B-B14F-4D97-AF65-F5344CB8AC3E}">
        <p14:creationId xmlns:p14="http://schemas.microsoft.com/office/powerpoint/2010/main" val="9026691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890"/>
            <a:ext cx="8229600" cy="1143000"/>
          </a:xfrm>
        </p:spPr>
        <p:txBody>
          <a:bodyPr>
            <a:noAutofit/>
          </a:bodyPr>
          <a:lstStyle/>
          <a:p>
            <a:r>
              <a:rPr lang="en-US" sz="3600" b="1" dirty="0" smtClean="0">
                <a:solidFill>
                  <a:srgbClr val="000090"/>
                </a:solidFill>
                <a:latin typeface="Arial"/>
                <a:cs typeface="Arial"/>
              </a:rPr>
              <a:t>Networks can “learn” </a:t>
            </a:r>
            <a:br>
              <a:rPr lang="en-US" sz="3600" b="1" dirty="0" smtClean="0">
                <a:solidFill>
                  <a:srgbClr val="000090"/>
                </a:solidFill>
                <a:latin typeface="Arial"/>
                <a:cs typeface="Arial"/>
              </a:rPr>
            </a:br>
            <a:r>
              <a:rPr lang="en-US" sz="3600" b="1" i="1" dirty="0" smtClean="0">
                <a:solidFill>
                  <a:srgbClr val="000090"/>
                </a:solidFill>
                <a:latin typeface="Arial"/>
                <a:cs typeface="Arial"/>
              </a:rPr>
              <a:t>Dependent upon inhibitory activity</a:t>
            </a:r>
            <a:endParaRPr lang="en-US" sz="3600" b="1" i="1" dirty="0">
              <a:solidFill>
                <a:srgbClr val="000090"/>
              </a:solidFill>
              <a:latin typeface="Arial"/>
              <a:cs typeface="Arial"/>
            </a:endParaRPr>
          </a:p>
        </p:txBody>
      </p:sp>
      <p:sp>
        <p:nvSpPr>
          <p:cNvPr id="3" name="Content Placeholder 2"/>
          <p:cNvSpPr>
            <a:spLocks noGrp="1"/>
          </p:cNvSpPr>
          <p:nvPr>
            <p:ph idx="1"/>
          </p:nvPr>
        </p:nvSpPr>
        <p:spPr>
          <a:xfrm>
            <a:off x="173201" y="1600200"/>
            <a:ext cx="4028385" cy="5002213"/>
          </a:xfrm>
        </p:spPr>
        <p:txBody>
          <a:bodyPr>
            <a:normAutofit lnSpcReduction="10000"/>
          </a:bodyPr>
          <a:lstStyle/>
          <a:p>
            <a:pPr lvl="0"/>
            <a:r>
              <a:rPr lang="en-US" sz="2800" dirty="0" smtClean="0"/>
              <a:t>Stimulation increased complex signaling</a:t>
            </a:r>
          </a:p>
          <a:p>
            <a:pPr lvl="0"/>
            <a:endParaRPr lang="en-US" sz="1400" dirty="0" smtClean="0"/>
          </a:p>
          <a:p>
            <a:pPr lvl="0"/>
            <a:r>
              <a:rPr lang="en-US" sz="2800" dirty="0" smtClean="0"/>
              <a:t>Prevented by </a:t>
            </a:r>
            <a:r>
              <a:rPr lang="en-US" sz="2800" dirty="0" err="1" smtClean="0"/>
              <a:t>Bicuculline</a:t>
            </a:r>
            <a:r>
              <a:rPr lang="en-US" sz="2800" dirty="0" smtClean="0"/>
              <a:t> (inhibitory antagonist) </a:t>
            </a:r>
          </a:p>
          <a:p>
            <a:pPr lvl="0"/>
            <a:endParaRPr lang="en-US" sz="1400" dirty="0" smtClean="0"/>
          </a:p>
          <a:p>
            <a:pPr lvl="0"/>
            <a:r>
              <a:rPr lang="en-US" sz="2800" b="1" dirty="0" smtClean="0"/>
              <a:t>Supports the </a:t>
            </a:r>
            <a:r>
              <a:rPr lang="en-US" sz="2800" b="1" dirty="0"/>
              <a:t>purported role for inhibitory </a:t>
            </a:r>
            <a:r>
              <a:rPr lang="en-US" sz="2800" b="1" dirty="0" smtClean="0"/>
              <a:t>activity </a:t>
            </a:r>
            <a:r>
              <a:rPr lang="en-US" sz="2800" b="1" dirty="0"/>
              <a:t>in long-term potentiation and learning </a:t>
            </a:r>
            <a:r>
              <a:rPr lang="en-US" sz="2800" b="1" i="1" dirty="0"/>
              <a:t>in situ</a:t>
            </a:r>
            <a:r>
              <a:rPr lang="en-US" sz="2800" b="1" dirty="0"/>
              <a:t>. </a:t>
            </a:r>
          </a:p>
        </p:txBody>
      </p:sp>
      <p:pic>
        <p:nvPicPr>
          <p:cNvPr id="5" name="Picture 4" descr="BiolSignalCropped.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004" y="5325533"/>
            <a:ext cx="530352" cy="725424"/>
          </a:xfrm>
          <a:prstGeom prst="rect">
            <a:avLst/>
          </a:prstGeom>
        </p:spPr>
      </p:pic>
      <p:pic>
        <p:nvPicPr>
          <p:cNvPr id="8" name="Picture 7" descr="inhib.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139" y="1432453"/>
            <a:ext cx="4209767" cy="4564904"/>
          </a:xfrm>
          <a:prstGeom prst="rect">
            <a:avLst/>
          </a:prstGeom>
        </p:spPr>
      </p:pic>
      <p:sp>
        <p:nvSpPr>
          <p:cNvPr id="6" name="TextBox 5"/>
          <p:cNvSpPr txBox="1"/>
          <p:nvPr/>
        </p:nvSpPr>
        <p:spPr>
          <a:xfrm>
            <a:off x="614816" y="6254123"/>
            <a:ext cx="8354646" cy="369332"/>
          </a:xfrm>
          <a:prstGeom prst="rect">
            <a:avLst/>
          </a:prstGeom>
          <a:solidFill>
            <a:srgbClr val="C6D9F1"/>
          </a:solidFill>
          <a:ln>
            <a:solidFill>
              <a:schemeClr val="tx1"/>
            </a:solidFill>
          </a:ln>
        </p:spPr>
        <p:txBody>
          <a:bodyPr wrap="none" rtlCol="0">
            <a:spAutoFit/>
          </a:bodyPr>
          <a:lstStyle/>
          <a:p>
            <a:pPr lvl="0"/>
            <a:r>
              <a:rPr lang="en-US" dirty="0" err="1"/>
              <a:t>Zemianek</a:t>
            </a:r>
            <a:r>
              <a:rPr lang="en-US" dirty="0"/>
              <a:t> J, Serra M, Lee S, </a:t>
            </a:r>
            <a:r>
              <a:rPr lang="en-US" dirty="0" err="1"/>
              <a:t>Guaraldi</a:t>
            </a:r>
            <a:r>
              <a:rPr lang="en-US" dirty="0"/>
              <a:t> M, Shea TB. (2013) </a:t>
            </a:r>
            <a:r>
              <a:rPr lang="en-US" dirty="0" err="1" smtClean="0"/>
              <a:t>Int</a:t>
            </a:r>
            <a:r>
              <a:rPr lang="en-US" dirty="0" smtClean="0"/>
              <a:t> </a:t>
            </a:r>
            <a:r>
              <a:rPr lang="en-US" dirty="0"/>
              <a:t>J </a:t>
            </a:r>
            <a:r>
              <a:rPr lang="en-US" dirty="0" err="1"/>
              <a:t>Dev</a:t>
            </a:r>
            <a:r>
              <a:rPr lang="en-US" dirty="0"/>
              <a:t> </a:t>
            </a:r>
            <a:r>
              <a:rPr lang="en-US" dirty="0" err="1"/>
              <a:t>Neurosci</a:t>
            </a:r>
            <a:r>
              <a:rPr lang="en-US" dirty="0"/>
              <a:t> 31: 308-310.</a:t>
            </a:r>
          </a:p>
        </p:txBody>
      </p:sp>
    </p:spTree>
    <p:extLst>
      <p:ext uri="{BB962C8B-B14F-4D97-AF65-F5344CB8AC3E}">
        <p14:creationId xmlns:p14="http://schemas.microsoft.com/office/powerpoint/2010/main" val="11942373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boticArm.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4394" y="407019"/>
            <a:ext cx="1682496" cy="2474976"/>
          </a:xfrm>
          <a:prstGeom prst="rect">
            <a:avLst/>
          </a:prstGeom>
        </p:spPr>
      </p:pic>
      <p:sp>
        <p:nvSpPr>
          <p:cNvPr id="2" name="Title 1"/>
          <p:cNvSpPr>
            <a:spLocks noGrp="1"/>
          </p:cNvSpPr>
          <p:nvPr>
            <p:ph type="title"/>
          </p:nvPr>
        </p:nvSpPr>
        <p:spPr>
          <a:xfrm>
            <a:off x="0" y="1472586"/>
            <a:ext cx="8229600" cy="759123"/>
          </a:xfrm>
        </p:spPr>
        <p:txBody>
          <a:bodyPr>
            <a:noAutofit/>
          </a:bodyPr>
          <a:lstStyle/>
          <a:p>
            <a:pPr algn="l"/>
            <a:r>
              <a:rPr lang="en-US" sz="3200" b="1" dirty="0">
                <a:solidFill>
                  <a:srgbClr val="000090"/>
                </a:solidFill>
                <a:latin typeface="Arial"/>
                <a:cs typeface="Arial"/>
              </a:rPr>
              <a:t>The Manus Assistive Robotic </a:t>
            </a:r>
            <a:r>
              <a:rPr lang="en-US" sz="3200" b="1" dirty="0" smtClean="0">
                <a:solidFill>
                  <a:srgbClr val="000090"/>
                </a:solidFill>
                <a:latin typeface="Arial"/>
                <a:cs typeface="Arial"/>
              </a:rPr>
              <a:t>Manipulator</a:t>
            </a:r>
            <a:endParaRPr lang="en-US" sz="3200" b="1" dirty="0">
              <a:solidFill>
                <a:srgbClr val="000090"/>
              </a:solidFill>
              <a:latin typeface="Arial"/>
              <a:cs typeface="Arial"/>
            </a:endParaRPr>
          </a:p>
        </p:txBody>
      </p:sp>
      <p:sp>
        <p:nvSpPr>
          <p:cNvPr id="3" name="Content Placeholder 2"/>
          <p:cNvSpPr>
            <a:spLocks noGrp="1"/>
          </p:cNvSpPr>
          <p:nvPr>
            <p:ph idx="1"/>
          </p:nvPr>
        </p:nvSpPr>
        <p:spPr>
          <a:xfrm>
            <a:off x="323273" y="1797114"/>
            <a:ext cx="8363527" cy="4525963"/>
          </a:xfrm>
        </p:spPr>
        <p:txBody>
          <a:bodyPr>
            <a:normAutofit fontScale="92500" lnSpcReduction="10000"/>
          </a:bodyPr>
          <a:lstStyle/>
          <a:p>
            <a:pPr marL="0" indent="0">
              <a:buNone/>
            </a:pPr>
            <a:endParaRPr lang="en-US" sz="2600" dirty="0" smtClean="0"/>
          </a:p>
          <a:p>
            <a:r>
              <a:rPr lang="en-US" sz="2600" dirty="0" smtClean="0"/>
              <a:t>16 </a:t>
            </a:r>
            <a:r>
              <a:rPr lang="en-US" sz="2600" dirty="0"/>
              <a:t>parameter control (up, down, left, right, forward, back</a:t>
            </a:r>
            <a:r>
              <a:rPr lang="en-US" sz="2600" dirty="0" smtClean="0"/>
              <a:t>,</a:t>
            </a:r>
          </a:p>
          <a:p>
            <a:pPr marL="0" indent="0">
              <a:buNone/>
            </a:pPr>
            <a:r>
              <a:rPr lang="en-US" sz="2600" dirty="0" smtClean="0"/>
              <a:t>grip</a:t>
            </a:r>
            <a:r>
              <a:rPr lang="en-US" sz="2600" dirty="0"/>
              <a:t>, </a:t>
            </a:r>
            <a:r>
              <a:rPr lang="en-US" sz="2600" dirty="0" smtClean="0"/>
              <a:t>twist)</a:t>
            </a:r>
            <a:endParaRPr lang="en-US" sz="2600" i="1" dirty="0"/>
          </a:p>
          <a:p>
            <a:r>
              <a:rPr lang="en-US" sz="2600" dirty="0" smtClean="0"/>
              <a:t>Also has a “</a:t>
            </a:r>
            <a:r>
              <a:rPr lang="en-US" sz="2600" dirty="0"/>
              <a:t>free action” mode (input via touch pad, joy-</a:t>
            </a:r>
            <a:r>
              <a:rPr lang="en-US" sz="2600" dirty="0" smtClean="0"/>
              <a:t>stick.</a:t>
            </a:r>
            <a:r>
              <a:rPr lang="en-US" sz="2600" dirty="0"/>
              <a:t>)</a:t>
            </a:r>
          </a:p>
          <a:p>
            <a:r>
              <a:rPr lang="en-US" sz="2600" dirty="0" smtClean="0"/>
              <a:t>pre</a:t>
            </a:r>
            <a:r>
              <a:rPr lang="en-US" sz="2600" dirty="0"/>
              <a:t>-programmed subroutines: orients to user-defined “home” via live camera input mounted just above its grasping “hand</a:t>
            </a:r>
            <a:r>
              <a:rPr lang="en-US" sz="2600" dirty="0" smtClean="0"/>
              <a:t>”.</a:t>
            </a:r>
            <a:endParaRPr lang="en-US" sz="2600" dirty="0"/>
          </a:p>
          <a:p>
            <a:r>
              <a:rPr lang="en-US" sz="2600" dirty="0" smtClean="0"/>
              <a:t>You can view the arm in action and learn more at</a:t>
            </a:r>
            <a:r>
              <a:rPr lang="en-US" sz="2600" dirty="0"/>
              <a:t>: </a:t>
            </a:r>
            <a:r>
              <a:rPr lang="en-US" sz="2600" u="sng" dirty="0">
                <a:hlinkClick r:id="rId3"/>
              </a:rPr>
              <a:t>http://robotics.cs.uml.edu/research/current-research/visual-control-interface-for-manus-arm/</a:t>
            </a:r>
            <a:r>
              <a:rPr lang="en-US" sz="2600" dirty="0"/>
              <a:t> </a:t>
            </a:r>
          </a:p>
          <a:p>
            <a:endParaRPr lang="en-US" dirty="0"/>
          </a:p>
        </p:txBody>
      </p:sp>
      <p:pic>
        <p:nvPicPr>
          <p:cNvPr id="5" name="Content Placeholder 3" descr="DSC00121.JPG"/>
          <p:cNvPicPr>
            <a:picLocks noChangeAspect="1"/>
          </p:cNvPicPr>
          <p:nvPr/>
        </p:nvPicPr>
        <p:blipFill>
          <a:blip r:embed="rId4"/>
          <a:srcRect l="-1140" r="-1140"/>
          <a:stretch>
            <a:fillRect/>
          </a:stretch>
        </p:blipFill>
        <p:spPr>
          <a:xfrm>
            <a:off x="2562906" y="5270465"/>
            <a:ext cx="2591298" cy="1425114"/>
          </a:xfrm>
          <a:prstGeom prst="rect">
            <a:avLst/>
          </a:prstGeom>
        </p:spPr>
      </p:pic>
      <p:sp>
        <p:nvSpPr>
          <p:cNvPr id="6" name="TextBox 5"/>
          <p:cNvSpPr txBox="1"/>
          <p:nvPr/>
        </p:nvSpPr>
        <p:spPr>
          <a:xfrm>
            <a:off x="4333141" y="5172306"/>
            <a:ext cx="4512173" cy="461665"/>
          </a:xfrm>
          <a:prstGeom prst="rect">
            <a:avLst/>
          </a:prstGeom>
          <a:noFill/>
        </p:spPr>
        <p:txBody>
          <a:bodyPr wrap="none" rtlCol="0">
            <a:spAutoFit/>
          </a:bodyPr>
          <a:lstStyle/>
          <a:p>
            <a:r>
              <a:rPr lang="en-US" sz="2400" b="1" dirty="0" smtClean="0"/>
              <a:t>A camera is mounted on the hand</a:t>
            </a:r>
            <a:endParaRPr lang="en-US" sz="2400" b="1" dirty="0"/>
          </a:p>
        </p:txBody>
      </p:sp>
      <p:sp>
        <p:nvSpPr>
          <p:cNvPr id="7" name="Left Arrow 6"/>
          <p:cNvSpPr/>
          <p:nvPr/>
        </p:nvSpPr>
        <p:spPr>
          <a:xfrm rot="19147749">
            <a:off x="3997766" y="5437278"/>
            <a:ext cx="367149" cy="205688"/>
          </a:xfrm>
          <a:prstGeom prst="leftArrow">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rot="522144">
            <a:off x="7675045" y="1005164"/>
            <a:ext cx="367149" cy="205688"/>
          </a:xfrm>
          <a:prstGeom prst="leftArrow">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513443" y="324596"/>
            <a:ext cx="6391004" cy="1143000"/>
          </a:xfrm>
          <a:prstGeom prst="rect">
            <a:avLst/>
          </a:prstGeom>
          <a:solidFill>
            <a:schemeClr val="tx2">
              <a:lumMod val="20000"/>
              <a:lumOff val="80000"/>
            </a:schemeClr>
          </a:solidFill>
          <a:ln>
            <a:solidFill>
              <a:srgbClr val="000000"/>
            </a:solidFill>
          </a:ln>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90"/>
                </a:solidFill>
                <a:latin typeface="Arial"/>
                <a:cs typeface="Arial"/>
              </a:rPr>
              <a:t>Interaction of neuronal networks with robotics</a:t>
            </a:r>
            <a:endParaRPr lang="en-US" b="1" dirty="0">
              <a:solidFill>
                <a:srgbClr val="000090"/>
              </a:solidFill>
              <a:latin typeface="Arial"/>
              <a:cs typeface="Arial"/>
            </a:endParaRPr>
          </a:p>
        </p:txBody>
      </p:sp>
    </p:spTree>
    <p:extLst>
      <p:ext uri="{BB962C8B-B14F-4D97-AF65-F5344CB8AC3E}">
        <p14:creationId xmlns:p14="http://schemas.microsoft.com/office/powerpoint/2010/main" val="17742973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464" y="715670"/>
            <a:ext cx="3069427" cy="882065"/>
          </a:xfrm>
        </p:spPr>
        <p:txBody>
          <a:bodyPr>
            <a:noAutofit/>
          </a:bodyPr>
          <a:lstStyle/>
          <a:p>
            <a:r>
              <a:rPr lang="en-US" sz="3600" b="1" dirty="0" smtClean="0">
                <a:solidFill>
                  <a:srgbClr val="000090"/>
                </a:solidFill>
                <a:latin typeface="Arial"/>
                <a:cs typeface="Arial"/>
              </a:rPr>
              <a:t>Target Tracking</a:t>
            </a:r>
            <a:endParaRPr lang="en-US" sz="3600" dirty="0">
              <a:solidFill>
                <a:srgbClr val="000090"/>
              </a:solidFill>
              <a:latin typeface="Arial"/>
              <a:cs typeface="Arial"/>
            </a:endParaRPr>
          </a:p>
        </p:txBody>
      </p:sp>
      <p:sp>
        <p:nvSpPr>
          <p:cNvPr id="3" name="Content Placeholder 2"/>
          <p:cNvSpPr>
            <a:spLocks noGrp="1"/>
          </p:cNvSpPr>
          <p:nvPr>
            <p:ph idx="1"/>
          </p:nvPr>
        </p:nvSpPr>
        <p:spPr>
          <a:xfrm>
            <a:off x="280827" y="2571235"/>
            <a:ext cx="8787456" cy="3685573"/>
          </a:xfrm>
        </p:spPr>
        <p:txBody>
          <a:bodyPr>
            <a:normAutofit/>
          </a:bodyPr>
          <a:lstStyle/>
          <a:p>
            <a:r>
              <a:rPr lang="en-US" sz="2400" dirty="0" smtClean="0"/>
              <a:t>Video recording of moving target (red cup)</a:t>
            </a:r>
          </a:p>
          <a:p>
            <a:r>
              <a:rPr lang="en-US" sz="2400" dirty="0" err="1" smtClean="0"/>
              <a:t>Thresholding</a:t>
            </a:r>
            <a:r>
              <a:rPr lang="en-US" sz="2400" dirty="0" smtClean="0"/>
              <a:t> settings record only </a:t>
            </a:r>
            <a:r>
              <a:rPr lang="en-US" sz="2400" i="1" u="sng" dirty="0" smtClean="0"/>
              <a:t>full</a:t>
            </a:r>
            <a:r>
              <a:rPr lang="en-US" sz="2400" dirty="0" smtClean="0"/>
              <a:t> red pixels</a:t>
            </a:r>
          </a:p>
          <a:p>
            <a:r>
              <a:rPr lang="en-US" sz="2400" dirty="0" smtClean="0"/>
              <a:t>Target pixels were recorded in 5 vertical strips, L to R</a:t>
            </a:r>
            <a:endParaRPr lang="en-US" sz="2400" dirty="0"/>
          </a:p>
          <a:p>
            <a:r>
              <a:rPr lang="en-US" sz="2400" dirty="0" smtClean="0"/>
              <a:t>Target at Left</a:t>
            </a:r>
            <a:r>
              <a:rPr lang="en-US" sz="2400" dirty="0"/>
              <a:t>: </a:t>
            </a:r>
            <a:r>
              <a:rPr lang="en-US" sz="2400" dirty="0" smtClean="0"/>
              <a:t>pixel recordings: 3306</a:t>
            </a:r>
            <a:r>
              <a:rPr lang="en-US" sz="2400" dirty="0"/>
              <a:t>, 436, 0, 0, 37</a:t>
            </a:r>
          </a:p>
          <a:p>
            <a:r>
              <a:rPr lang="en-US" sz="2400" dirty="0" smtClean="0"/>
              <a:t>Target </a:t>
            </a:r>
            <a:r>
              <a:rPr lang="en-US" sz="2400" dirty="0"/>
              <a:t>in </a:t>
            </a:r>
            <a:r>
              <a:rPr lang="en-US" sz="2400" dirty="0" smtClean="0"/>
              <a:t>Center</a:t>
            </a:r>
            <a:r>
              <a:rPr lang="en-US" sz="2400" dirty="0"/>
              <a:t>: 0, 332, 3897, 95, 32</a:t>
            </a:r>
          </a:p>
          <a:p>
            <a:r>
              <a:rPr lang="en-US" sz="2400" dirty="0" smtClean="0"/>
              <a:t>Target at Right</a:t>
            </a:r>
            <a:r>
              <a:rPr lang="en-US" sz="2400" dirty="0"/>
              <a:t>: 0, 0, 5, 433, </a:t>
            </a:r>
            <a:r>
              <a:rPr lang="en-US" sz="2400" dirty="0" smtClean="0"/>
              <a:t>3251</a:t>
            </a:r>
          </a:p>
          <a:p>
            <a:r>
              <a:rPr lang="en-US" sz="2400" b="1" dirty="0" smtClean="0"/>
              <a:t>Moving target can be tracked within a complex image</a:t>
            </a:r>
          </a:p>
          <a:p>
            <a:r>
              <a:rPr lang="en-US" sz="2400" b="1" dirty="0" smtClean="0"/>
              <a:t>Generate Left and Right channels to stimulate neuronal network</a:t>
            </a:r>
            <a:endParaRPr lang="en-US" sz="2400" b="1" dirty="0"/>
          </a:p>
          <a:p>
            <a:r>
              <a:rPr lang="en-US" sz="2800" b="1" dirty="0" smtClean="0"/>
              <a:t>Left = strips 1,2,3   Right = 3,4,5</a:t>
            </a:r>
            <a:endParaRPr lang="en-US" sz="2800" b="1" dirty="0"/>
          </a:p>
        </p:txBody>
      </p:sp>
      <p:pic>
        <p:nvPicPr>
          <p:cNvPr id="4" name="Picture 3" descr="AbeImage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734" y="88687"/>
            <a:ext cx="4559782" cy="2482548"/>
          </a:xfrm>
          <a:prstGeom prst="rect">
            <a:avLst/>
          </a:prstGeom>
        </p:spPr>
      </p:pic>
    </p:spTree>
    <p:extLst>
      <p:ext uri="{BB962C8B-B14F-4D97-AF65-F5344CB8AC3E}">
        <p14:creationId xmlns:p14="http://schemas.microsoft.com/office/powerpoint/2010/main" val="34886262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ct_778.png"/>
          <p:cNvPicPr>
            <a:picLocks noChangeAspect="1"/>
          </p:cNvPicPr>
          <p:nvPr/>
        </p:nvPicPr>
        <p:blipFill>
          <a:blip r:embed="rId2"/>
          <a:stretch>
            <a:fillRect/>
          </a:stretch>
        </p:blipFill>
        <p:spPr>
          <a:xfrm>
            <a:off x="2574156" y="3994146"/>
            <a:ext cx="2165474" cy="2887298"/>
          </a:xfrm>
          <a:prstGeom prst="rect">
            <a:avLst/>
          </a:prstGeom>
        </p:spPr>
      </p:pic>
      <p:sp>
        <p:nvSpPr>
          <p:cNvPr id="2" name="Title 1"/>
          <p:cNvSpPr>
            <a:spLocks noGrp="1"/>
          </p:cNvSpPr>
          <p:nvPr>
            <p:ph type="title"/>
          </p:nvPr>
        </p:nvSpPr>
        <p:spPr>
          <a:xfrm>
            <a:off x="479048" y="263196"/>
            <a:ext cx="8229600" cy="549180"/>
          </a:xfrm>
        </p:spPr>
        <p:txBody>
          <a:bodyPr>
            <a:normAutofit/>
          </a:bodyPr>
          <a:lstStyle/>
          <a:p>
            <a:r>
              <a:rPr lang="en-US" sz="3600" b="1" dirty="0" smtClean="0">
                <a:solidFill>
                  <a:srgbClr val="000090"/>
                </a:solidFill>
                <a:latin typeface="Arial"/>
                <a:cs typeface="Arial"/>
              </a:rPr>
              <a:t>Target Tracking</a:t>
            </a:r>
            <a:endParaRPr lang="en-US" sz="3600" dirty="0">
              <a:solidFill>
                <a:srgbClr val="000090"/>
              </a:solidFill>
              <a:latin typeface="Arial"/>
              <a:cs typeface="Arial"/>
            </a:endParaRPr>
          </a:p>
        </p:txBody>
      </p:sp>
      <p:pic>
        <p:nvPicPr>
          <p:cNvPr id="4" name="Content Placeholder 3" descr="frame0339.jpg"/>
          <p:cNvPicPr>
            <a:picLocks noGrp="1" noChangeAspect="1"/>
          </p:cNvPicPr>
          <p:nvPr>
            <p:ph idx="1"/>
          </p:nvPr>
        </p:nvPicPr>
        <p:blipFill>
          <a:blip r:embed="rId3"/>
          <a:srcRect l="-6822" r="-6822"/>
          <a:stretch>
            <a:fillRect/>
          </a:stretch>
        </p:blipFill>
        <p:spPr>
          <a:xfrm>
            <a:off x="6780371" y="1556066"/>
            <a:ext cx="2026421" cy="1114453"/>
          </a:xfrm>
        </p:spPr>
      </p:pic>
      <p:pic>
        <p:nvPicPr>
          <p:cNvPr id="5" name="Picture 4" descr="frame0339_thresh.png"/>
          <p:cNvPicPr>
            <a:picLocks noChangeAspect="1"/>
          </p:cNvPicPr>
          <p:nvPr/>
        </p:nvPicPr>
        <p:blipFill>
          <a:blip r:embed="rId4"/>
          <a:stretch>
            <a:fillRect/>
          </a:stretch>
        </p:blipFill>
        <p:spPr>
          <a:xfrm>
            <a:off x="6906427" y="2881413"/>
            <a:ext cx="1780374" cy="1112733"/>
          </a:xfrm>
          <a:prstGeom prst="rect">
            <a:avLst/>
          </a:prstGeom>
        </p:spPr>
      </p:pic>
      <p:pic>
        <p:nvPicPr>
          <p:cNvPr id="6" name="Picture 5" descr="act_339.png"/>
          <p:cNvPicPr>
            <a:picLocks noChangeAspect="1"/>
          </p:cNvPicPr>
          <p:nvPr/>
        </p:nvPicPr>
        <p:blipFill>
          <a:blip r:embed="rId5"/>
          <a:stretch>
            <a:fillRect/>
          </a:stretch>
        </p:blipFill>
        <p:spPr>
          <a:xfrm>
            <a:off x="6750028" y="4039489"/>
            <a:ext cx="2056764" cy="2742353"/>
          </a:xfrm>
          <a:prstGeom prst="rect">
            <a:avLst/>
          </a:prstGeom>
        </p:spPr>
      </p:pic>
      <p:sp>
        <p:nvSpPr>
          <p:cNvPr id="7" name="TextBox 6"/>
          <p:cNvSpPr txBox="1"/>
          <p:nvPr/>
        </p:nvSpPr>
        <p:spPr>
          <a:xfrm>
            <a:off x="6923277" y="4006794"/>
            <a:ext cx="1854669" cy="307777"/>
          </a:xfrm>
          <a:prstGeom prst="rect">
            <a:avLst/>
          </a:prstGeom>
          <a:noFill/>
        </p:spPr>
        <p:txBody>
          <a:bodyPr wrap="none" rtlCol="0">
            <a:spAutoFit/>
          </a:bodyPr>
          <a:lstStyle/>
          <a:p>
            <a:r>
              <a:rPr lang="en-US" sz="1400" dirty="0" smtClean="0"/>
              <a:t>0   0   270   4257   1812</a:t>
            </a:r>
            <a:endParaRPr lang="en-US" sz="1400" dirty="0"/>
          </a:p>
        </p:txBody>
      </p:sp>
      <p:sp>
        <p:nvSpPr>
          <p:cNvPr id="8" name="Down Arrow 7"/>
          <p:cNvSpPr/>
          <p:nvPr/>
        </p:nvSpPr>
        <p:spPr>
          <a:xfrm>
            <a:off x="3558067" y="2677407"/>
            <a:ext cx="194812" cy="224533"/>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6497" y="1911123"/>
            <a:ext cx="2055445" cy="369332"/>
          </a:xfrm>
          <a:prstGeom prst="rect">
            <a:avLst/>
          </a:prstGeom>
          <a:noFill/>
        </p:spPr>
        <p:txBody>
          <a:bodyPr wrap="none" rtlCol="0">
            <a:spAutoFit/>
          </a:bodyPr>
          <a:lstStyle/>
          <a:p>
            <a:r>
              <a:rPr lang="en-US" b="1" dirty="0" smtClean="0"/>
              <a:t>Image from camera</a:t>
            </a:r>
            <a:endParaRPr lang="en-US" b="1" dirty="0"/>
          </a:p>
        </p:txBody>
      </p:sp>
      <p:sp>
        <p:nvSpPr>
          <p:cNvPr id="10" name="TextBox 9"/>
          <p:cNvSpPr txBox="1"/>
          <p:nvPr/>
        </p:nvSpPr>
        <p:spPr>
          <a:xfrm>
            <a:off x="96497" y="3247911"/>
            <a:ext cx="2231838" cy="369332"/>
          </a:xfrm>
          <a:prstGeom prst="rect">
            <a:avLst/>
          </a:prstGeom>
          <a:noFill/>
        </p:spPr>
        <p:txBody>
          <a:bodyPr wrap="none" rtlCol="0">
            <a:spAutoFit/>
          </a:bodyPr>
          <a:lstStyle/>
          <a:p>
            <a:r>
              <a:rPr lang="en-US" b="1" dirty="0" smtClean="0"/>
              <a:t>Filtered for red pixels</a:t>
            </a:r>
            <a:endParaRPr lang="en-US" b="1" dirty="0"/>
          </a:p>
        </p:txBody>
      </p:sp>
      <p:sp>
        <p:nvSpPr>
          <p:cNvPr id="12" name="TextBox 11"/>
          <p:cNvSpPr txBox="1"/>
          <p:nvPr/>
        </p:nvSpPr>
        <p:spPr>
          <a:xfrm>
            <a:off x="96497" y="4830342"/>
            <a:ext cx="2698175" cy="369332"/>
          </a:xfrm>
          <a:prstGeom prst="rect">
            <a:avLst/>
          </a:prstGeom>
          <a:noFill/>
        </p:spPr>
        <p:txBody>
          <a:bodyPr wrap="none" rtlCol="0">
            <a:spAutoFit/>
          </a:bodyPr>
          <a:lstStyle/>
          <a:p>
            <a:r>
              <a:rPr lang="en-US" b="1" dirty="0" smtClean="0"/>
              <a:t>Resulting network activity</a:t>
            </a:r>
            <a:endParaRPr lang="en-US" b="1" dirty="0"/>
          </a:p>
        </p:txBody>
      </p:sp>
      <p:sp>
        <p:nvSpPr>
          <p:cNvPr id="13" name="TextBox 12"/>
          <p:cNvSpPr txBox="1"/>
          <p:nvPr/>
        </p:nvSpPr>
        <p:spPr>
          <a:xfrm>
            <a:off x="96497" y="3955050"/>
            <a:ext cx="3671669" cy="369332"/>
          </a:xfrm>
          <a:prstGeom prst="rect">
            <a:avLst/>
          </a:prstGeom>
          <a:noFill/>
        </p:spPr>
        <p:txBody>
          <a:bodyPr wrap="square" rtlCol="0">
            <a:spAutoFit/>
          </a:bodyPr>
          <a:lstStyle/>
          <a:p>
            <a:r>
              <a:rPr lang="en-US" b="1" dirty="0" smtClean="0"/>
              <a:t>Pixels for 5 vertical regions</a:t>
            </a:r>
            <a:endParaRPr lang="en-US" b="1" dirty="0"/>
          </a:p>
        </p:txBody>
      </p:sp>
      <p:sp>
        <p:nvSpPr>
          <p:cNvPr id="15" name="TextBox 14"/>
          <p:cNvSpPr txBox="1"/>
          <p:nvPr/>
        </p:nvSpPr>
        <p:spPr>
          <a:xfrm>
            <a:off x="96497" y="6197067"/>
            <a:ext cx="3104941" cy="369332"/>
          </a:xfrm>
          <a:prstGeom prst="rect">
            <a:avLst/>
          </a:prstGeom>
          <a:noFill/>
        </p:spPr>
        <p:txBody>
          <a:bodyPr wrap="square" rtlCol="0">
            <a:spAutoFit/>
          </a:bodyPr>
          <a:lstStyle/>
          <a:p>
            <a:r>
              <a:rPr lang="en-US" b="1" dirty="0" smtClean="0"/>
              <a:t>Summed delta of activity</a:t>
            </a:r>
            <a:endParaRPr lang="en-US" b="1" dirty="0"/>
          </a:p>
        </p:txBody>
      </p:sp>
      <p:pic>
        <p:nvPicPr>
          <p:cNvPr id="14" name="Picture 13" descr="act_395.png"/>
          <p:cNvPicPr>
            <a:picLocks noChangeAspect="1"/>
          </p:cNvPicPr>
          <p:nvPr/>
        </p:nvPicPr>
        <p:blipFill>
          <a:blip r:embed="rId6"/>
          <a:stretch>
            <a:fillRect/>
          </a:stretch>
        </p:blipFill>
        <p:spPr>
          <a:xfrm>
            <a:off x="4699669" y="4039489"/>
            <a:ext cx="2072498" cy="2763331"/>
          </a:xfrm>
          <a:prstGeom prst="rect">
            <a:avLst/>
          </a:prstGeom>
        </p:spPr>
      </p:pic>
      <p:sp>
        <p:nvSpPr>
          <p:cNvPr id="16" name="TextBox 15"/>
          <p:cNvSpPr txBox="1"/>
          <p:nvPr/>
        </p:nvSpPr>
        <p:spPr>
          <a:xfrm>
            <a:off x="4735507" y="4023329"/>
            <a:ext cx="1996072" cy="307777"/>
          </a:xfrm>
          <a:prstGeom prst="rect">
            <a:avLst/>
          </a:prstGeom>
          <a:noFill/>
        </p:spPr>
        <p:txBody>
          <a:bodyPr wrap="none" rtlCol="0">
            <a:spAutoFit/>
          </a:bodyPr>
          <a:lstStyle/>
          <a:p>
            <a:r>
              <a:rPr lang="en-US" sz="1400" dirty="0" smtClean="0"/>
              <a:t>10   2592  7218  33   372</a:t>
            </a:r>
            <a:endParaRPr lang="en-US" sz="1400" dirty="0"/>
          </a:p>
        </p:txBody>
      </p:sp>
      <p:pic>
        <p:nvPicPr>
          <p:cNvPr id="17" name="Picture 16" descr="frame0395.jpg"/>
          <p:cNvPicPr>
            <a:picLocks noChangeAspect="1"/>
          </p:cNvPicPr>
          <p:nvPr/>
        </p:nvPicPr>
        <p:blipFill>
          <a:blip r:embed="rId7"/>
          <a:stretch>
            <a:fillRect/>
          </a:stretch>
        </p:blipFill>
        <p:spPr>
          <a:xfrm>
            <a:off x="4848127" y="1556066"/>
            <a:ext cx="1783125" cy="1114453"/>
          </a:xfrm>
          <a:prstGeom prst="rect">
            <a:avLst/>
          </a:prstGeom>
        </p:spPr>
      </p:pic>
      <p:pic>
        <p:nvPicPr>
          <p:cNvPr id="18" name="Picture 17" descr="frame0395_thresh.png"/>
          <p:cNvPicPr>
            <a:picLocks noChangeAspect="1"/>
          </p:cNvPicPr>
          <p:nvPr/>
        </p:nvPicPr>
        <p:blipFill>
          <a:blip r:embed="rId8"/>
          <a:stretch>
            <a:fillRect/>
          </a:stretch>
        </p:blipFill>
        <p:spPr>
          <a:xfrm>
            <a:off x="4853892" y="2906246"/>
            <a:ext cx="1749494" cy="1093434"/>
          </a:xfrm>
          <a:prstGeom prst="rect">
            <a:avLst/>
          </a:prstGeom>
        </p:spPr>
      </p:pic>
      <p:sp>
        <p:nvSpPr>
          <p:cNvPr id="19" name="TextBox 18"/>
          <p:cNvSpPr txBox="1"/>
          <p:nvPr/>
        </p:nvSpPr>
        <p:spPr>
          <a:xfrm>
            <a:off x="2739179" y="4016605"/>
            <a:ext cx="1854669" cy="307777"/>
          </a:xfrm>
          <a:prstGeom prst="rect">
            <a:avLst/>
          </a:prstGeom>
          <a:noFill/>
        </p:spPr>
        <p:txBody>
          <a:bodyPr wrap="none" rtlCol="0">
            <a:spAutoFit/>
          </a:bodyPr>
          <a:lstStyle/>
          <a:p>
            <a:r>
              <a:rPr lang="en-US" sz="1400" dirty="0" smtClean="0"/>
              <a:t>7322   2308   0   9   118</a:t>
            </a:r>
            <a:endParaRPr lang="en-US" sz="1400" dirty="0"/>
          </a:p>
        </p:txBody>
      </p:sp>
      <p:pic>
        <p:nvPicPr>
          <p:cNvPr id="20" name="Picture 19" descr="frame0778.jpg"/>
          <p:cNvPicPr>
            <a:picLocks noChangeAspect="1"/>
          </p:cNvPicPr>
          <p:nvPr/>
        </p:nvPicPr>
        <p:blipFill>
          <a:blip r:embed="rId9"/>
          <a:stretch>
            <a:fillRect/>
          </a:stretch>
        </p:blipFill>
        <p:spPr>
          <a:xfrm>
            <a:off x="2729473" y="1556067"/>
            <a:ext cx="1783123" cy="1114452"/>
          </a:xfrm>
          <a:prstGeom prst="rect">
            <a:avLst/>
          </a:prstGeom>
        </p:spPr>
      </p:pic>
      <p:pic>
        <p:nvPicPr>
          <p:cNvPr id="21" name="Picture 20" descr="frame0778_thresh.png"/>
          <p:cNvPicPr>
            <a:picLocks noChangeAspect="1"/>
          </p:cNvPicPr>
          <p:nvPr/>
        </p:nvPicPr>
        <p:blipFill>
          <a:blip r:embed="rId10"/>
          <a:stretch>
            <a:fillRect/>
          </a:stretch>
        </p:blipFill>
        <p:spPr>
          <a:xfrm>
            <a:off x="2762061" y="2903084"/>
            <a:ext cx="1754552" cy="1096595"/>
          </a:xfrm>
          <a:prstGeom prst="rect">
            <a:avLst/>
          </a:prstGeom>
        </p:spPr>
      </p:pic>
      <p:sp>
        <p:nvSpPr>
          <p:cNvPr id="22" name="Down Arrow 21"/>
          <p:cNvSpPr/>
          <p:nvPr/>
        </p:nvSpPr>
        <p:spPr>
          <a:xfrm>
            <a:off x="5621068" y="2681713"/>
            <a:ext cx="194812" cy="224533"/>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7737602" y="2681713"/>
            <a:ext cx="194812" cy="224533"/>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381888" y="1186735"/>
            <a:ext cx="4816868" cy="369332"/>
          </a:xfrm>
          <a:prstGeom prst="rect">
            <a:avLst/>
          </a:prstGeom>
          <a:noFill/>
        </p:spPr>
        <p:txBody>
          <a:bodyPr wrap="none" rtlCol="0">
            <a:spAutoFit/>
          </a:bodyPr>
          <a:lstStyle/>
          <a:p>
            <a:r>
              <a:rPr lang="en-US" b="1" dirty="0" smtClean="0"/>
              <a:t>Left                               Center                             Right</a:t>
            </a:r>
            <a:endParaRPr lang="en-US" b="1" dirty="0"/>
          </a:p>
        </p:txBody>
      </p:sp>
    </p:spTree>
    <p:extLst>
      <p:ext uri="{BB962C8B-B14F-4D97-AF65-F5344CB8AC3E}">
        <p14:creationId xmlns:p14="http://schemas.microsoft.com/office/powerpoint/2010/main" val="11328705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3268</TotalTime>
  <Words>801</Words>
  <Application>Microsoft Macintosh PowerPoint</Application>
  <PresentationFormat>On-screen Show (4:3)</PresentationFormat>
  <Paragraphs>110</Paragraphs>
  <Slides>12</Slides>
  <Notes>0</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Network Development  in Culture</vt:lpstr>
      <vt:lpstr>Multi-electrode Array System</vt:lpstr>
      <vt:lpstr>Neurons form a functional network</vt:lpstr>
      <vt:lpstr>Model of Sensory Input</vt:lpstr>
      <vt:lpstr>Localized stimulation &amp; recording</vt:lpstr>
      <vt:lpstr>Networks can “learn”  Dependent upon inhibitory activity</vt:lpstr>
      <vt:lpstr>The Manus Assistive Robotic Manipulator</vt:lpstr>
      <vt:lpstr>Target Tracking</vt:lpstr>
      <vt:lpstr>Target Tracking</vt:lpstr>
      <vt:lpstr>Feedback Loop of Signaling</vt:lpstr>
      <vt:lpstr>PowerPoint Presentation</vt:lpstr>
      <vt:lpstr>Live Tracking</vt:lpstr>
    </vt:vector>
  </TitlesOfParts>
  <Company>UMass•Lowell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Manus Assistive Robotic Manipulator (“Robot Arm”) </dc:title>
  <dc:creator>Office 2004 Test Drive User</dc:creator>
  <cp:lastModifiedBy>Office 2004 Test Drive User</cp:lastModifiedBy>
  <cp:revision>71</cp:revision>
  <dcterms:created xsi:type="dcterms:W3CDTF">2014-02-02T14:35:30Z</dcterms:created>
  <dcterms:modified xsi:type="dcterms:W3CDTF">2014-11-22T14:38:14Z</dcterms:modified>
</cp:coreProperties>
</file>