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56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657" autoAdjust="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6787-1CBC-4EE3-B875-58CA5103CF16}" type="datetimeFigureOut">
              <a:rPr lang="it-IT" smtClean="0"/>
              <a:t>19/02/2015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91BC-E7E3-4894-ABE3-86489D28BC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6692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6787-1CBC-4EE3-B875-58CA5103CF16}" type="datetimeFigureOut">
              <a:rPr lang="it-IT" smtClean="0"/>
              <a:t>19/02/2015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91BC-E7E3-4894-ABE3-86489D28BC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3520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6787-1CBC-4EE3-B875-58CA5103CF16}" type="datetimeFigureOut">
              <a:rPr lang="it-IT" smtClean="0"/>
              <a:t>19/02/2015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91BC-E7E3-4894-ABE3-86489D28BC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1204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6787-1CBC-4EE3-B875-58CA5103CF16}" type="datetimeFigureOut">
              <a:rPr lang="it-IT" smtClean="0"/>
              <a:t>19/02/2015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91BC-E7E3-4894-ABE3-86489D28BC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231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6787-1CBC-4EE3-B875-58CA5103CF16}" type="datetimeFigureOut">
              <a:rPr lang="it-IT" smtClean="0"/>
              <a:t>19/02/2015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91BC-E7E3-4894-ABE3-86489D28BC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5953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6787-1CBC-4EE3-B875-58CA5103CF16}" type="datetimeFigureOut">
              <a:rPr lang="it-IT" smtClean="0"/>
              <a:t>19/02/2015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91BC-E7E3-4894-ABE3-86489D28BC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3975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6787-1CBC-4EE3-B875-58CA5103CF16}" type="datetimeFigureOut">
              <a:rPr lang="it-IT" smtClean="0"/>
              <a:t>19/02/2015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91BC-E7E3-4894-ABE3-86489D28BC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9715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6787-1CBC-4EE3-B875-58CA5103CF16}" type="datetimeFigureOut">
              <a:rPr lang="it-IT" smtClean="0"/>
              <a:t>19/02/2015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91BC-E7E3-4894-ABE3-86489D28BC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4566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6787-1CBC-4EE3-B875-58CA5103CF16}" type="datetimeFigureOut">
              <a:rPr lang="it-IT" smtClean="0"/>
              <a:t>19/02/2015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91BC-E7E3-4894-ABE3-86489D28BC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9330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6787-1CBC-4EE3-B875-58CA5103CF16}" type="datetimeFigureOut">
              <a:rPr lang="it-IT" smtClean="0"/>
              <a:t>19/02/2015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91BC-E7E3-4894-ABE3-86489D28BC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4011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6787-1CBC-4EE3-B875-58CA5103CF16}" type="datetimeFigureOut">
              <a:rPr lang="it-IT" smtClean="0"/>
              <a:t>19/02/2015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91BC-E7E3-4894-ABE3-86489D28BC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2915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A6787-1CBC-4EE3-B875-58CA5103CF16}" type="datetimeFigureOut">
              <a:rPr lang="it-IT" smtClean="0"/>
              <a:t>19/02/2015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991BC-E7E3-4894-ABE3-86489D28BCA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8568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3.png"/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12" Type="http://schemas.microsoft.com/office/2007/relationships/hdphoto" Target="../media/hdphoto5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microsoft.com/office/2007/relationships/hdphoto" Target="../media/hdphoto3.wdp"/><Relationship Id="rId11" Type="http://schemas.openxmlformats.org/officeDocument/2006/relationships/image" Target="../media/image12.png"/><Relationship Id="rId5" Type="http://schemas.openxmlformats.org/officeDocument/2006/relationships/image" Target="../media/image8.png"/><Relationship Id="rId10" Type="http://schemas.openxmlformats.org/officeDocument/2006/relationships/image" Target="../media/image11.png"/><Relationship Id="rId4" Type="http://schemas.microsoft.com/office/2007/relationships/hdphoto" Target="../media/hdphoto2.wdp"/><Relationship Id="rId9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uppo 24"/>
          <p:cNvGrpSpPr/>
          <p:nvPr/>
        </p:nvGrpSpPr>
        <p:grpSpPr>
          <a:xfrm>
            <a:off x="4584787" y="2040662"/>
            <a:ext cx="829805" cy="624073"/>
            <a:chOff x="3275856" y="1697981"/>
            <a:chExt cx="829805" cy="624073"/>
          </a:xfrm>
        </p:grpSpPr>
        <p:sp>
          <p:nvSpPr>
            <p:cNvPr id="4" name="Ovale 3"/>
            <p:cNvSpPr>
              <a:spLocks/>
            </p:cNvSpPr>
            <p:nvPr/>
          </p:nvSpPr>
          <p:spPr>
            <a:xfrm>
              <a:off x="3275856" y="1916832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Ovale 5"/>
            <p:cNvSpPr>
              <a:spLocks/>
            </p:cNvSpPr>
            <p:nvPr/>
          </p:nvSpPr>
          <p:spPr>
            <a:xfrm>
              <a:off x="3545143" y="2024848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" name="Ovale 6"/>
            <p:cNvSpPr>
              <a:spLocks/>
            </p:cNvSpPr>
            <p:nvPr/>
          </p:nvSpPr>
          <p:spPr>
            <a:xfrm>
              <a:off x="3733056" y="1767542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Ovale 12"/>
            <p:cNvSpPr>
              <a:spLocks/>
            </p:cNvSpPr>
            <p:nvPr/>
          </p:nvSpPr>
          <p:spPr>
            <a:xfrm rot="16200000">
              <a:off x="3205276" y="2159232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" name="Ovale 13"/>
            <p:cNvSpPr>
              <a:spLocks/>
            </p:cNvSpPr>
            <p:nvPr/>
          </p:nvSpPr>
          <p:spPr>
            <a:xfrm rot="18196142">
              <a:off x="3997661" y="1842566"/>
              <a:ext cx="36000" cy="180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5" name="Ovale 14"/>
            <p:cNvSpPr>
              <a:spLocks/>
            </p:cNvSpPr>
            <p:nvPr/>
          </p:nvSpPr>
          <p:spPr>
            <a:xfrm rot="13719987">
              <a:off x="3386381" y="1625981"/>
              <a:ext cx="36000" cy="180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7" name="Ovale 16"/>
            <p:cNvSpPr>
              <a:spLocks/>
            </p:cNvSpPr>
            <p:nvPr/>
          </p:nvSpPr>
          <p:spPr>
            <a:xfrm rot="13719987">
              <a:off x="3881904" y="2015231"/>
              <a:ext cx="36000" cy="180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8" name="Ovale 17"/>
            <p:cNvSpPr>
              <a:spLocks/>
            </p:cNvSpPr>
            <p:nvPr/>
          </p:nvSpPr>
          <p:spPr>
            <a:xfrm rot="13719987">
              <a:off x="3447676" y="2149632"/>
              <a:ext cx="36000" cy="180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9" name="Ovale 18"/>
            <p:cNvSpPr>
              <a:spLocks/>
            </p:cNvSpPr>
            <p:nvPr/>
          </p:nvSpPr>
          <p:spPr>
            <a:xfrm rot="18196142">
              <a:off x="3961371" y="2167632"/>
              <a:ext cx="36000" cy="180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0" name="Ovale 19"/>
            <p:cNvSpPr>
              <a:spLocks/>
            </p:cNvSpPr>
            <p:nvPr/>
          </p:nvSpPr>
          <p:spPr>
            <a:xfrm rot="18196142">
              <a:off x="3742656" y="1826832"/>
              <a:ext cx="36000" cy="180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3" name="Ovale 22"/>
            <p:cNvSpPr>
              <a:spLocks/>
            </p:cNvSpPr>
            <p:nvPr/>
          </p:nvSpPr>
          <p:spPr>
            <a:xfrm rot="16200000">
              <a:off x="3473143" y="1834410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4" name="Ovale 23"/>
            <p:cNvSpPr>
              <a:spLocks/>
            </p:cNvSpPr>
            <p:nvPr/>
          </p:nvSpPr>
          <p:spPr>
            <a:xfrm rot="16200000">
              <a:off x="3585532" y="2214054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6" name="Freccia curva 25"/>
          <p:cNvSpPr/>
          <p:nvPr/>
        </p:nvSpPr>
        <p:spPr>
          <a:xfrm rot="16200000" flipH="1">
            <a:off x="3960504" y="2153274"/>
            <a:ext cx="496024" cy="464511"/>
          </a:xfrm>
          <a:prstGeom prst="ben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grpSp>
        <p:nvGrpSpPr>
          <p:cNvPr id="1030" name="Gruppo 1029"/>
          <p:cNvGrpSpPr/>
          <p:nvPr/>
        </p:nvGrpSpPr>
        <p:grpSpPr>
          <a:xfrm>
            <a:off x="1932323" y="1778499"/>
            <a:ext cx="1200150" cy="1008377"/>
            <a:chOff x="297643" y="639922"/>
            <a:chExt cx="1200150" cy="1008377"/>
          </a:xfrm>
        </p:grpSpPr>
        <p:pic>
          <p:nvPicPr>
            <p:cNvPr id="1027" name="Picture 3" descr="C:\Users\Silvia\Desktop\Immagini JoVE\Immagine1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3015455">
              <a:off x="416705" y="520860"/>
              <a:ext cx="962025" cy="1200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" name="Rettangolo arrotondato 27"/>
            <p:cNvSpPr/>
            <p:nvPr/>
          </p:nvSpPr>
          <p:spPr>
            <a:xfrm rot="3035497">
              <a:off x="340971" y="1156333"/>
              <a:ext cx="595107" cy="388825"/>
            </a:xfrm>
            <a:prstGeom prst="roundRect">
              <a:avLst>
                <a:gd name="adj" fmla="val 7860"/>
              </a:avLst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39" name="Connettore 1 38"/>
            <p:cNvCxnSpPr/>
            <p:nvPr/>
          </p:nvCxnSpPr>
          <p:spPr>
            <a:xfrm>
              <a:off x="834869" y="1288474"/>
              <a:ext cx="144016" cy="1741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nettore 1 39"/>
            <p:cNvCxnSpPr/>
            <p:nvPr/>
          </p:nvCxnSpPr>
          <p:spPr>
            <a:xfrm>
              <a:off x="977636" y="1300700"/>
              <a:ext cx="80392" cy="966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nettore 1 42"/>
            <p:cNvCxnSpPr/>
            <p:nvPr/>
          </p:nvCxnSpPr>
          <p:spPr>
            <a:xfrm>
              <a:off x="937440" y="1338640"/>
              <a:ext cx="80392" cy="966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ttore 1 43"/>
            <p:cNvCxnSpPr/>
            <p:nvPr/>
          </p:nvCxnSpPr>
          <p:spPr>
            <a:xfrm>
              <a:off x="1020869" y="1269912"/>
              <a:ext cx="80392" cy="966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nettore 1 44"/>
            <p:cNvCxnSpPr/>
            <p:nvPr/>
          </p:nvCxnSpPr>
          <p:spPr>
            <a:xfrm>
              <a:off x="820513" y="1429559"/>
              <a:ext cx="80392" cy="966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ttore 1 45"/>
            <p:cNvCxnSpPr/>
            <p:nvPr/>
          </p:nvCxnSpPr>
          <p:spPr>
            <a:xfrm>
              <a:off x="780317" y="1471336"/>
              <a:ext cx="80392" cy="966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ttore 1 46"/>
            <p:cNvCxnSpPr/>
            <p:nvPr/>
          </p:nvCxnSpPr>
          <p:spPr>
            <a:xfrm>
              <a:off x="863832" y="1395429"/>
              <a:ext cx="80392" cy="966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nettore 1 48"/>
            <p:cNvCxnSpPr/>
            <p:nvPr/>
          </p:nvCxnSpPr>
          <p:spPr>
            <a:xfrm>
              <a:off x="674626" y="1420059"/>
              <a:ext cx="144016" cy="1741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nettore 1 49"/>
            <p:cNvCxnSpPr/>
            <p:nvPr/>
          </p:nvCxnSpPr>
          <p:spPr>
            <a:xfrm>
              <a:off x="991438" y="1157163"/>
              <a:ext cx="144016" cy="1741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Freccia curva 51"/>
          <p:cNvSpPr/>
          <p:nvPr/>
        </p:nvSpPr>
        <p:spPr>
          <a:xfrm rot="16200000" flipH="1" flipV="1">
            <a:off x="3153749" y="2140578"/>
            <a:ext cx="496024" cy="514269"/>
          </a:xfrm>
          <a:prstGeom prst="ben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1031" name="Disco magnetico 1030"/>
          <p:cNvSpPr/>
          <p:nvPr/>
        </p:nvSpPr>
        <p:spPr>
          <a:xfrm rot="19601176">
            <a:off x="5758069" y="1443320"/>
            <a:ext cx="1296144" cy="125354"/>
          </a:xfrm>
          <a:prstGeom prst="flowChartMagneticDisk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32" name="Freccia circolare in su 1031"/>
          <p:cNvSpPr/>
          <p:nvPr/>
        </p:nvSpPr>
        <p:spPr>
          <a:xfrm rot="12213596">
            <a:off x="3882503" y="1835817"/>
            <a:ext cx="2238731" cy="648072"/>
          </a:xfrm>
          <a:prstGeom prst="curved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1033" name="CasellaDiTesto 1032"/>
          <p:cNvSpPr txBox="1"/>
          <p:nvPr/>
        </p:nvSpPr>
        <p:spPr>
          <a:xfrm>
            <a:off x="1619672" y="1492936"/>
            <a:ext cx="927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1. Water</a:t>
            </a:r>
            <a:endParaRPr lang="it-IT" sz="1200" dirty="0"/>
          </a:p>
        </p:txBody>
      </p:sp>
      <p:sp>
        <p:nvSpPr>
          <p:cNvPr id="2" name="Disco magnetico 1"/>
          <p:cNvSpPr/>
          <p:nvPr/>
        </p:nvSpPr>
        <p:spPr>
          <a:xfrm>
            <a:off x="3144627" y="2911393"/>
            <a:ext cx="1296144" cy="936104"/>
          </a:xfrm>
          <a:prstGeom prst="flowChartMagneticDisk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38" name="Arco 1037"/>
          <p:cNvSpPr/>
          <p:nvPr/>
        </p:nvSpPr>
        <p:spPr>
          <a:xfrm>
            <a:off x="3144503" y="3606998"/>
            <a:ext cx="1296145" cy="145576"/>
          </a:xfrm>
          <a:prstGeom prst="arc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5" name="Arco 84"/>
          <p:cNvSpPr/>
          <p:nvPr/>
        </p:nvSpPr>
        <p:spPr>
          <a:xfrm flipH="1">
            <a:off x="3147331" y="3608145"/>
            <a:ext cx="1296021" cy="143267"/>
          </a:xfrm>
          <a:prstGeom prst="arc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1042" name="Gruppo 1041"/>
          <p:cNvGrpSpPr/>
          <p:nvPr/>
        </p:nvGrpSpPr>
        <p:grpSpPr>
          <a:xfrm>
            <a:off x="3288643" y="3414614"/>
            <a:ext cx="1045829" cy="381365"/>
            <a:chOff x="1653963" y="2276037"/>
            <a:chExt cx="1045829" cy="381365"/>
          </a:xfrm>
        </p:grpSpPr>
        <p:sp>
          <p:nvSpPr>
            <p:cNvPr id="3" name="Disco magnetico 2"/>
            <p:cNvSpPr/>
            <p:nvPr/>
          </p:nvSpPr>
          <p:spPr>
            <a:xfrm>
              <a:off x="1653963" y="2276037"/>
              <a:ext cx="1008112" cy="381365"/>
            </a:xfrm>
            <a:prstGeom prst="flowChartMagneticDisk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grpSp>
          <p:nvGrpSpPr>
            <p:cNvPr id="1041" name="Gruppo 1040"/>
            <p:cNvGrpSpPr/>
            <p:nvPr/>
          </p:nvGrpSpPr>
          <p:grpSpPr>
            <a:xfrm>
              <a:off x="1653963" y="2555620"/>
              <a:ext cx="1045829" cy="98186"/>
              <a:chOff x="1653963" y="2555620"/>
              <a:chExt cx="1045829" cy="98186"/>
            </a:xfrm>
          </p:grpSpPr>
          <p:sp>
            <p:nvSpPr>
              <p:cNvPr id="87" name="Arco 86"/>
              <p:cNvSpPr/>
              <p:nvPr/>
            </p:nvSpPr>
            <p:spPr>
              <a:xfrm>
                <a:off x="1691680" y="2555621"/>
                <a:ext cx="957149" cy="98185"/>
              </a:xfrm>
              <a:prstGeom prst="arc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8" name="Arco 87"/>
              <p:cNvSpPr/>
              <p:nvPr/>
            </p:nvSpPr>
            <p:spPr>
              <a:xfrm flipH="1">
                <a:off x="1653963" y="2555620"/>
                <a:ext cx="1045829" cy="98186"/>
              </a:xfrm>
              <a:prstGeom prst="arc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sp>
        <p:nvSpPr>
          <p:cNvPr id="136" name="CasellaDiTesto 135"/>
          <p:cNvSpPr txBox="1"/>
          <p:nvPr/>
        </p:nvSpPr>
        <p:spPr>
          <a:xfrm>
            <a:off x="2173984" y="533455"/>
            <a:ext cx="3109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err="1" smtClean="0"/>
              <a:t>Vernalization</a:t>
            </a:r>
            <a:endParaRPr lang="it-IT" b="1" dirty="0"/>
          </a:p>
        </p:txBody>
      </p:sp>
      <p:sp>
        <p:nvSpPr>
          <p:cNvPr id="208" name="CasellaDiTesto 207"/>
          <p:cNvSpPr txBox="1"/>
          <p:nvPr/>
        </p:nvSpPr>
        <p:spPr>
          <a:xfrm>
            <a:off x="5667123" y="5313982"/>
            <a:ext cx="26189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To </a:t>
            </a:r>
            <a:r>
              <a:rPr lang="it-IT" b="1" dirty="0" err="1" smtClean="0"/>
              <a:t>cold</a:t>
            </a:r>
            <a:r>
              <a:rPr lang="it-IT" b="1" dirty="0" smtClean="0"/>
              <a:t> room: </a:t>
            </a:r>
            <a:r>
              <a:rPr lang="it-IT" dirty="0" smtClean="0"/>
              <a:t>4°C from 5 to 20 </a:t>
            </a:r>
            <a:r>
              <a:rPr lang="it-IT" dirty="0" err="1" smtClean="0"/>
              <a:t>days</a:t>
            </a:r>
            <a:r>
              <a:rPr lang="it-IT" dirty="0" smtClean="0"/>
              <a:t> (</a:t>
            </a:r>
            <a:r>
              <a:rPr lang="it-IT" dirty="0" err="1" smtClean="0"/>
              <a:t>depending</a:t>
            </a:r>
            <a:r>
              <a:rPr lang="it-IT" dirty="0" smtClean="0"/>
              <a:t> on the </a:t>
            </a:r>
            <a:r>
              <a:rPr lang="it-IT" dirty="0" err="1" smtClean="0"/>
              <a:t>weed</a:t>
            </a:r>
            <a:r>
              <a:rPr lang="it-IT" dirty="0" smtClean="0"/>
              <a:t> </a:t>
            </a:r>
            <a:r>
              <a:rPr lang="it-IT" dirty="0" err="1" smtClean="0"/>
              <a:t>species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209" name="Freccia a destra 208"/>
          <p:cNvSpPr/>
          <p:nvPr/>
        </p:nvSpPr>
        <p:spPr>
          <a:xfrm>
            <a:off x="4774124" y="5680775"/>
            <a:ext cx="716906" cy="216206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1" name="Freccia a destra 210"/>
          <p:cNvSpPr/>
          <p:nvPr/>
        </p:nvSpPr>
        <p:spPr>
          <a:xfrm rot="5400000">
            <a:off x="3429790" y="4471438"/>
            <a:ext cx="716906" cy="216206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Ovale 4"/>
          <p:cNvSpPr/>
          <p:nvPr/>
        </p:nvSpPr>
        <p:spPr>
          <a:xfrm rot="19188187">
            <a:off x="5410467" y="3098450"/>
            <a:ext cx="1051234" cy="10867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6" name="Ovale 75"/>
          <p:cNvSpPr/>
          <p:nvPr/>
        </p:nvSpPr>
        <p:spPr>
          <a:xfrm>
            <a:off x="3717832" y="3462898"/>
            <a:ext cx="164973" cy="45719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77" name="Gruppo 76"/>
          <p:cNvGrpSpPr/>
          <p:nvPr/>
        </p:nvGrpSpPr>
        <p:grpSpPr>
          <a:xfrm rot="19686522">
            <a:off x="5909761" y="3245127"/>
            <a:ext cx="571060" cy="268904"/>
            <a:chOff x="5012935" y="5085184"/>
            <a:chExt cx="571060" cy="268904"/>
          </a:xfrm>
        </p:grpSpPr>
        <p:sp>
          <p:nvSpPr>
            <p:cNvPr id="78" name="Freccia angolare in su 77"/>
            <p:cNvSpPr/>
            <p:nvPr/>
          </p:nvSpPr>
          <p:spPr>
            <a:xfrm flipH="1">
              <a:off x="5221739" y="5085184"/>
              <a:ext cx="362256" cy="268904"/>
            </a:xfrm>
            <a:prstGeom prst="bentUpArrow">
              <a:avLst>
                <a:gd name="adj1" fmla="val 13670"/>
                <a:gd name="adj2" fmla="val 25000"/>
                <a:gd name="adj3" fmla="val 0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1" name="Freccia angolare in su 80"/>
            <p:cNvSpPr/>
            <p:nvPr/>
          </p:nvSpPr>
          <p:spPr>
            <a:xfrm>
              <a:off x="5012935" y="5085184"/>
              <a:ext cx="345157" cy="268904"/>
            </a:xfrm>
            <a:prstGeom prst="bentUpArrow">
              <a:avLst>
                <a:gd name="adj1" fmla="val 13670"/>
                <a:gd name="adj2" fmla="val 25000"/>
                <a:gd name="adj3" fmla="val 0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2" name="Rettangolo 81"/>
            <p:cNvSpPr/>
            <p:nvPr/>
          </p:nvSpPr>
          <p:spPr>
            <a:xfrm>
              <a:off x="5196766" y="5326759"/>
              <a:ext cx="183330" cy="240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83" name="Freccia circolare in su 82"/>
          <p:cNvSpPr/>
          <p:nvPr/>
        </p:nvSpPr>
        <p:spPr>
          <a:xfrm rot="10101913">
            <a:off x="3626794" y="896193"/>
            <a:ext cx="2432233" cy="648072"/>
          </a:xfrm>
          <a:prstGeom prst="curved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grpSp>
        <p:nvGrpSpPr>
          <p:cNvPr id="29" name="Gruppo 28"/>
          <p:cNvGrpSpPr/>
          <p:nvPr/>
        </p:nvGrpSpPr>
        <p:grpSpPr>
          <a:xfrm>
            <a:off x="3150306" y="5163933"/>
            <a:ext cx="1298849" cy="936104"/>
            <a:chOff x="3828769" y="5163933"/>
            <a:chExt cx="1298849" cy="936104"/>
          </a:xfrm>
        </p:grpSpPr>
        <p:sp>
          <p:nvSpPr>
            <p:cNvPr id="63" name="Ovale 62"/>
            <p:cNvSpPr>
              <a:spLocks/>
            </p:cNvSpPr>
            <p:nvPr/>
          </p:nvSpPr>
          <p:spPr>
            <a:xfrm>
              <a:off x="4124029" y="5730086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0" name="Ovale 79"/>
            <p:cNvSpPr>
              <a:spLocks/>
            </p:cNvSpPr>
            <p:nvPr/>
          </p:nvSpPr>
          <p:spPr>
            <a:xfrm>
              <a:off x="4665117" y="5735547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1" name="Disco magnetico 100"/>
            <p:cNvSpPr/>
            <p:nvPr/>
          </p:nvSpPr>
          <p:spPr>
            <a:xfrm>
              <a:off x="3828893" y="5163933"/>
              <a:ext cx="1296144" cy="936104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3" name="Arco 102"/>
            <p:cNvSpPr/>
            <p:nvPr/>
          </p:nvSpPr>
          <p:spPr>
            <a:xfrm>
              <a:off x="3828769" y="5859538"/>
              <a:ext cx="1296145" cy="145576"/>
            </a:xfrm>
            <a:prstGeom prst="arc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4" name="Arco 103"/>
            <p:cNvSpPr/>
            <p:nvPr/>
          </p:nvSpPr>
          <p:spPr>
            <a:xfrm flipH="1">
              <a:off x="3831597" y="5860685"/>
              <a:ext cx="1296021" cy="143267"/>
            </a:xfrm>
            <a:prstGeom prst="arc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7" name="Disco magnetico 96"/>
            <p:cNvSpPr/>
            <p:nvPr/>
          </p:nvSpPr>
          <p:spPr>
            <a:xfrm>
              <a:off x="3972909" y="5667154"/>
              <a:ext cx="1008112" cy="381365"/>
            </a:xfrm>
            <a:prstGeom prst="flowChartMagneticDisk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grpSp>
          <p:nvGrpSpPr>
            <p:cNvPr id="98" name="Gruppo 97"/>
            <p:cNvGrpSpPr/>
            <p:nvPr/>
          </p:nvGrpSpPr>
          <p:grpSpPr>
            <a:xfrm>
              <a:off x="3972909" y="5946737"/>
              <a:ext cx="1045829" cy="98186"/>
              <a:chOff x="1653963" y="2555620"/>
              <a:chExt cx="1045829" cy="98186"/>
            </a:xfrm>
          </p:grpSpPr>
          <p:sp>
            <p:nvSpPr>
              <p:cNvPr id="99" name="Arco 98"/>
              <p:cNvSpPr/>
              <p:nvPr/>
            </p:nvSpPr>
            <p:spPr>
              <a:xfrm>
                <a:off x="1691680" y="2555621"/>
                <a:ext cx="957149" cy="98185"/>
              </a:xfrm>
              <a:prstGeom prst="arc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0" name="Arco 99"/>
              <p:cNvSpPr/>
              <p:nvPr/>
            </p:nvSpPr>
            <p:spPr>
              <a:xfrm flipH="1">
                <a:off x="1653963" y="2555620"/>
                <a:ext cx="1045829" cy="98186"/>
              </a:xfrm>
              <a:prstGeom prst="arc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135" name="Figura a mano libera 134"/>
            <p:cNvSpPr/>
            <p:nvPr/>
          </p:nvSpPr>
          <p:spPr>
            <a:xfrm>
              <a:off x="3831771" y="5422341"/>
              <a:ext cx="1295035" cy="120953"/>
            </a:xfrm>
            <a:custGeom>
              <a:avLst/>
              <a:gdLst>
                <a:gd name="connsiteX0" fmla="*/ 0 w 1295035"/>
                <a:gd name="connsiteY0" fmla="*/ 0 h 120953"/>
                <a:gd name="connsiteX1" fmla="*/ 104020 w 1295035"/>
                <a:gd name="connsiteY1" fmla="*/ 60476 h 120953"/>
                <a:gd name="connsiteX2" fmla="*/ 195943 w 1295035"/>
                <a:gd name="connsiteY2" fmla="*/ 84667 h 120953"/>
                <a:gd name="connsiteX3" fmla="*/ 295124 w 1295035"/>
                <a:gd name="connsiteY3" fmla="*/ 96762 h 120953"/>
                <a:gd name="connsiteX4" fmla="*/ 411239 w 1295035"/>
                <a:gd name="connsiteY4" fmla="*/ 108857 h 120953"/>
                <a:gd name="connsiteX5" fmla="*/ 529772 w 1295035"/>
                <a:gd name="connsiteY5" fmla="*/ 116114 h 120953"/>
                <a:gd name="connsiteX6" fmla="*/ 645886 w 1295035"/>
                <a:gd name="connsiteY6" fmla="*/ 120953 h 120953"/>
                <a:gd name="connsiteX7" fmla="*/ 800705 w 1295035"/>
                <a:gd name="connsiteY7" fmla="*/ 116114 h 120953"/>
                <a:gd name="connsiteX8" fmla="*/ 919239 w 1295035"/>
                <a:gd name="connsiteY8" fmla="*/ 108857 h 120953"/>
                <a:gd name="connsiteX9" fmla="*/ 1030515 w 1295035"/>
                <a:gd name="connsiteY9" fmla="*/ 94343 h 120953"/>
                <a:gd name="connsiteX10" fmla="*/ 1127277 w 1295035"/>
                <a:gd name="connsiteY10" fmla="*/ 67734 h 120953"/>
                <a:gd name="connsiteX11" fmla="*/ 1221620 w 1295035"/>
                <a:gd name="connsiteY11" fmla="*/ 36286 h 120953"/>
                <a:gd name="connsiteX12" fmla="*/ 1286934 w 1295035"/>
                <a:gd name="connsiteY12" fmla="*/ 7257 h 120953"/>
                <a:gd name="connsiteX13" fmla="*/ 1291772 w 1295035"/>
                <a:gd name="connsiteY13" fmla="*/ 0 h 120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95035" h="120953">
                  <a:moveTo>
                    <a:pt x="0" y="0"/>
                  </a:moveTo>
                  <a:cubicBezTo>
                    <a:pt x="35681" y="23182"/>
                    <a:pt x="71363" y="46365"/>
                    <a:pt x="104020" y="60476"/>
                  </a:cubicBezTo>
                  <a:cubicBezTo>
                    <a:pt x="136677" y="74587"/>
                    <a:pt x="164092" y="78619"/>
                    <a:pt x="195943" y="84667"/>
                  </a:cubicBezTo>
                  <a:cubicBezTo>
                    <a:pt x="227794" y="90715"/>
                    <a:pt x="295124" y="96762"/>
                    <a:pt x="295124" y="96762"/>
                  </a:cubicBezTo>
                  <a:cubicBezTo>
                    <a:pt x="331007" y="100794"/>
                    <a:pt x="372131" y="105632"/>
                    <a:pt x="411239" y="108857"/>
                  </a:cubicBezTo>
                  <a:cubicBezTo>
                    <a:pt x="450347" y="112082"/>
                    <a:pt x="529772" y="116114"/>
                    <a:pt x="529772" y="116114"/>
                  </a:cubicBezTo>
                  <a:cubicBezTo>
                    <a:pt x="568880" y="118130"/>
                    <a:pt x="600731" y="120953"/>
                    <a:pt x="645886" y="120953"/>
                  </a:cubicBezTo>
                  <a:cubicBezTo>
                    <a:pt x="691041" y="120953"/>
                    <a:pt x="755146" y="118130"/>
                    <a:pt x="800705" y="116114"/>
                  </a:cubicBezTo>
                  <a:cubicBezTo>
                    <a:pt x="846264" y="114098"/>
                    <a:pt x="880937" y="112485"/>
                    <a:pt x="919239" y="108857"/>
                  </a:cubicBezTo>
                  <a:cubicBezTo>
                    <a:pt x="957541" y="105229"/>
                    <a:pt x="995842" y="101197"/>
                    <a:pt x="1030515" y="94343"/>
                  </a:cubicBezTo>
                  <a:cubicBezTo>
                    <a:pt x="1065188" y="87489"/>
                    <a:pt x="1095426" y="77410"/>
                    <a:pt x="1127277" y="67734"/>
                  </a:cubicBezTo>
                  <a:cubicBezTo>
                    <a:pt x="1159128" y="58058"/>
                    <a:pt x="1195011" y="46365"/>
                    <a:pt x="1221620" y="36286"/>
                  </a:cubicBezTo>
                  <a:cubicBezTo>
                    <a:pt x="1248229" y="26207"/>
                    <a:pt x="1275242" y="13305"/>
                    <a:pt x="1286934" y="7257"/>
                  </a:cubicBezTo>
                  <a:cubicBezTo>
                    <a:pt x="1298626" y="1209"/>
                    <a:pt x="1295199" y="604"/>
                    <a:pt x="1291772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Ovale 63"/>
            <p:cNvSpPr>
              <a:spLocks/>
            </p:cNvSpPr>
            <p:nvPr/>
          </p:nvSpPr>
          <p:spPr>
            <a:xfrm>
              <a:off x="4304029" y="5675250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9" name="Ovale 78"/>
            <p:cNvSpPr>
              <a:spLocks/>
            </p:cNvSpPr>
            <p:nvPr/>
          </p:nvSpPr>
          <p:spPr>
            <a:xfrm>
              <a:off x="4533563" y="5694086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1" name="Rettangolo 90"/>
            <p:cNvSpPr/>
            <p:nvPr/>
          </p:nvSpPr>
          <p:spPr>
            <a:xfrm>
              <a:off x="3848902" y="5850422"/>
              <a:ext cx="1258304" cy="45719"/>
            </a:xfrm>
            <a:prstGeom prst="rect">
              <a:avLst/>
            </a:prstGeom>
            <a:solidFill>
              <a:schemeClr val="tx2">
                <a:lumMod val="20000"/>
                <a:lumOff val="80000"/>
                <a:alpha val="5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grpSp>
          <p:nvGrpSpPr>
            <p:cNvPr id="21" name="Gruppo 20"/>
            <p:cNvGrpSpPr/>
            <p:nvPr/>
          </p:nvGrpSpPr>
          <p:grpSpPr>
            <a:xfrm>
              <a:off x="4214029" y="5753547"/>
              <a:ext cx="571060" cy="268904"/>
              <a:chOff x="5012935" y="5085184"/>
              <a:chExt cx="571060" cy="268904"/>
            </a:xfrm>
          </p:grpSpPr>
          <p:sp>
            <p:nvSpPr>
              <p:cNvPr id="72" name="Freccia angolare in su 71"/>
              <p:cNvSpPr/>
              <p:nvPr/>
            </p:nvSpPr>
            <p:spPr>
              <a:xfrm flipH="1">
                <a:off x="5221739" y="5085184"/>
                <a:ext cx="362256" cy="268904"/>
              </a:xfrm>
              <a:prstGeom prst="bentUpArrow">
                <a:avLst>
                  <a:gd name="adj1" fmla="val 13670"/>
                  <a:gd name="adj2" fmla="val 25000"/>
                  <a:gd name="adj3" fmla="val 0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73" name="Freccia angolare in su 72"/>
              <p:cNvSpPr/>
              <p:nvPr/>
            </p:nvSpPr>
            <p:spPr>
              <a:xfrm>
                <a:off x="5012935" y="5085184"/>
                <a:ext cx="345157" cy="268904"/>
              </a:xfrm>
              <a:prstGeom prst="bentUpArrow">
                <a:avLst>
                  <a:gd name="adj1" fmla="val 13670"/>
                  <a:gd name="adj2" fmla="val 25000"/>
                  <a:gd name="adj3" fmla="val 0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74" name="Rettangolo 73"/>
              <p:cNvSpPr/>
              <p:nvPr/>
            </p:nvSpPr>
            <p:spPr>
              <a:xfrm>
                <a:off x="5196766" y="5326759"/>
                <a:ext cx="183330" cy="2409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65" name="Ovale 64"/>
            <p:cNvSpPr>
              <a:spLocks/>
            </p:cNvSpPr>
            <p:nvPr/>
          </p:nvSpPr>
          <p:spPr>
            <a:xfrm>
              <a:off x="4381163" y="5739647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9" name="Corda 88"/>
            <p:cNvSpPr/>
            <p:nvPr/>
          </p:nvSpPr>
          <p:spPr>
            <a:xfrm rot="16200000">
              <a:off x="4313904" y="5286869"/>
              <a:ext cx="328701" cy="1284544"/>
            </a:xfrm>
            <a:prstGeom prst="chord">
              <a:avLst>
                <a:gd name="adj1" fmla="val 5204198"/>
                <a:gd name="adj2" fmla="val 16398719"/>
              </a:avLst>
            </a:prstGeom>
            <a:solidFill>
              <a:schemeClr val="tx2">
                <a:lumMod val="20000"/>
                <a:lumOff val="80000"/>
                <a:alpha val="5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2" name="Rettangolo 21"/>
            <p:cNvSpPr/>
            <p:nvPr/>
          </p:nvSpPr>
          <p:spPr>
            <a:xfrm>
              <a:off x="4450078" y="5776013"/>
              <a:ext cx="87795" cy="120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7" name="CasellaDiTesto 26"/>
          <p:cNvSpPr txBox="1"/>
          <p:nvPr/>
        </p:nvSpPr>
        <p:spPr>
          <a:xfrm>
            <a:off x="6657121" y="3046952"/>
            <a:ext cx="14172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 smtClean="0"/>
              <a:t>3. </a:t>
            </a:r>
            <a:r>
              <a:rPr lang="it-IT" sz="1200" dirty="0" err="1" smtClean="0"/>
              <a:t>Filter</a:t>
            </a:r>
            <a:r>
              <a:rPr lang="it-IT" sz="1200" dirty="0" smtClean="0"/>
              <a:t> </a:t>
            </a:r>
            <a:r>
              <a:rPr lang="it-IT" sz="1200" dirty="0" err="1" smtClean="0"/>
              <a:t>paper</a:t>
            </a:r>
            <a:r>
              <a:rPr lang="it-IT" sz="1200" dirty="0" smtClean="0"/>
              <a:t> </a:t>
            </a:r>
            <a:r>
              <a:rPr lang="it-IT" sz="1200" dirty="0" err="1" smtClean="0"/>
              <a:t>layers</a:t>
            </a:r>
            <a:r>
              <a:rPr lang="it-IT" sz="1200" dirty="0" smtClean="0"/>
              <a:t> and bridge</a:t>
            </a:r>
            <a:endParaRPr lang="it-IT" sz="1200" dirty="0"/>
          </a:p>
        </p:txBody>
      </p:sp>
      <p:sp>
        <p:nvSpPr>
          <p:cNvPr id="84" name="CasellaDiTesto 83"/>
          <p:cNvSpPr txBox="1"/>
          <p:nvPr/>
        </p:nvSpPr>
        <p:spPr>
          <a:xfrm>
            <a:off x="6657122" y="1615247"/>
            <a:ext cx="6389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 smtClean="0"/>
              <a:t>4. </a:t>
            </a:r>
            <a:r>
              <a:rPr lang="it-IT" sz="1200" dirty="0" err="1" smtClean="0"/>
              <a:t>Lid</a:t>
            </a:r>
            <a:endParaRPr lang="it-IT" sz="1200" dirty="0"/>
          </a:p>
        </p:txBody>
      </p:sp>
      <p:sp>
        <p:nvSpPr>
          <p:cNvPr id="90" name="CasellaDiTesto 89"/>
          <p:cNvSpPr txBox="1"/>
          <p:nvPr/>
        </p:nvSpPr>
        <p:spPr>
          <a:xfrm>
            <a:off x="4691141" y="2808820"/>
            <a:ext cx="7998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 smtClean="0"/>
              <a:t>2. </a:t>
            </a:r>
            <a:r>
              <a:rPr lang="it-IT" sz="1200" dirty="0" err="1" smtClean="0"/>
              <a:t>Seeds</a:t>
            </a:r>
            <a:endParaRPr lang="it-IT" sz="1200" dirty="0"/>
          </a:p>
        </p:txBody>
      </p:sp>
      <p:sp>
        <p:nvSpPr>
          <p:cNvPr id="75" name="Ovale 74"/>
          <p:cNvSpPr/>
          <p:nvPr/>
        </p:nvSpPr>
        <p:spPr>
          <a:xfrm rot="19188187">
            <a:off x="6131504" y="2756320"/>
            <a:ext cx="1051234" cy="10867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179512" y="164123"/>
            <a:ext cx="50405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P1</a:t>
            </a:r>
          </a:p>
        </p:txBody>
      </p:sp>
    </p:spTree>
    <p:extLst>
      <p:ext uri="{BB962C8B-B14F-4D97-AF65-F5344CB8AC3E}">
        <p14:creationId xmlns:p14="http://schemas.microsoft.com/office/powerpoint/2010/main" val="211328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C:\Users\Silvia\AppData\Local\Microsoft\Windows\Temporary Internet Files\Content.IE5\0A97RS3Z\NN-K125MBGPG_Grill-Mikrowelle_silber_Panasonic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4687" y="682176"/>
            <a:ext cx="2095500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reccia a destra 6"/>
          <p:cNvSpPr/>
          <p:nvPr/>
        </p:nvSpPr>
        <p:spPr>
          <a:xfrm>
            <a:off x="3318583" y="1509576"/>
            <a:ext cx="716906" cy="216206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8" name="Gruppo 7"/>
          <p:cNvGrpSpPr/>
          <p:nvPr/>
        </p:nvGrpSpPr>
        <p:grpSpPr>
          <a:xfrm>
            <a:off x="2348939" y="1066085"/>
            <a:ext cx="962025" cy="1200150"/>
            <a:chOff x="3706803" y="4194394"/>
            <a:chExt cx="962025" cy="1200150"/>
          </a:xfrm>
        </p:grpSpPr>
        <p:pic>
          <p:nvPicPr>
            <p:cNvPr id="9" name="Picture 3" descr="C:\Users\Silvia\Desktop\Immagini JoVE\Immagine1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556131">
              <a:off x="3706803" y="4194394"/>
              <a:ext cx="962025" cy="1200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ttangolo arrotondato 9"/>
            <p:cNvSpPr/>
            <p:nvPr/>
          </p:nvSpPr>
          <p:spPr>
            <a:xfrm rot="21576173">
              <a:off x="3906064" y="5058406"/>
              <a:ext cx="595107" cy="276532"/>
            </a:xfrm>
            <a:prstGeom prst="roundRect">
              <a:avLst>
                <a:gd name="adj" fmla="val 7860"/>
              </a:avLst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11" name="Connettore 1 10"/>
            <p:cNvCxnSpPr/>
            <p:nvPr/>
          </p:nvCxnSpPr>
          <p:spPr>
            <a:xfrm rot="18540676">
              <a:off x="4319425" y="4860544"/>
              <a:ext cx="144016" cy="1741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ttore 1 11"/>
            <p:cNvCxnSpPr/>
            <p:nvPr/>
          </p:nvCxnSpPr>
          <p:spPr>
            <a:xfrm rot="18540676">
              <a:off x="4400446" y="4796395"/>
              <a:ext cx="80392" cy="966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ttore 1 12"/>
            <p:cNvCxnSpPr/>
            <p:nvPr/>
          </p:nvCxnSpPr>
          <p:spPr>
            <a:xfrm rot="18540676">
              <a:off x="4404624" y="4851511"/>
              <a:ext cx="80392" cy="966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ttore 1 13"/>
            <p:cNvCxnSpPr/>
            <p:nvPr/>
          </p:nvCxnSpPr>
          <p:spPr>
            <a:xfrm rot="18540676">
              <a:off x="4403737" y="4743422"/>
              <a:ext cx="80392" cy="966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ttore 1 14"/>
            <p:cNvCxnSpPr/>
            <p:nvPr/>
          </p:nvCxnSpPr>
          <p:spPr>
            <a:xfrm rot="18540676">
              <a:off x="4401667" y="4999596"/>
              <a:ext cx="80392" cy="966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ttore 1 15"/>
            <p:cNvCxnSpPr/>
            <p:nvPr/>
          </p:nvCxnSpPr>
          <p:spPr>
            <a:xfrm rot="18540676">
              <a:off x="4408827" y="5057127"/>
              <a:ext cx="80392" cy="966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ttore 1 16"/>
            <p:cNvCxnSpPr/>
            <p:nvPr/>
          </p:nvCxnSpPr>
          <p:spPr>
            <a:xfrm rot="18540676">
              <a:off x="4402416" y="4944453"/>
              <a:ext cx="80392" cy="966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ttore 1 17"/>
            <p:cNvCxnSpPr/>
            <p:nvPr/>
          </p:nvCxnSpPr>
          <p:spPr>
            <a:xfrm rot="18540676">
              <a:off x="4320800" y="5067886"/>
              <a:ext cx="144016" cy="1741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ttore 1 18"/>
            <p:cNvCxnSpPr/>
            <p:nvPr/>
          </p:nvCxnSpPr>
          <p:spPr>
            <a:xfrm rot="18540676">
              <a:off x="4315949" y="4656230"/>
              <a:ext cx="144016" cy="17417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uppo 19"/>
          <p:cNvGrpSpPr/>
          <p:nvPr/>
        </p:nvGrpSpPr>
        <p:grpSpPr>
          <a:xfrm>
            <a:off x="1220131" y="562253"/>
            <a:ext cx="903597" cy="2074659"/>
            <a:chOff x="2706300" y="3599525"/>
            <a:chExt cx="903597" cy="2074659"/>
          </a:xfrm>
        </p:grpSpPr>
        <p:pic>
          <p:nvPicPr>
            <p:cNvPr id="21" name="Picture 5" descr="C:\Users\Silvia\Desktop\Immagini JoVE\agar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6969" b="89721" l="10000" r="988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674">
              <a:off x="2706300" y="3599525"/>
              <a:ext cx="903597" cy="20746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Rettangolo arrotondato 21"/>
            <p:cNvSpPr/>
            <p:nvPr/>
          </p:nvSpPr>
          <p:spPr>
            <a:xfrm rot="1077194">
              <a:off x="3019323" y="4651847"/>
              <a:ext cx="524395" cy="21370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000" dirty="0" smtClean="0">
                  <a:solidFill>
                    <a:schemeClr val="tx1"/>
                  </a:solidFill>
                  <a:latin typeface="Bauhaus 93" panose="04030905020B02020C02" pitchFamily="82" charset="0"/>
                </a:rPr>
                <a:t>AGAR</a:t>
              </a:r>
              <a:endParaRPr lang="it-IT" sz="1000" dirty="0">
                <a:solidFill>
                  <a:schemeClr val="tx1"/>
                </a:solidFill>
                <a:latin typeface="Bauhaus 93" panose="04030905020B02020C02" pitchFamily="82" charset="0"/>
              </a:endParaRPr>
            </a:p>
          </p:txBody>
        </p:sp>
      </p:grpSp>
      <p:grpSp>
        <p:nvGrpSpPr>
          <p:cNvPr id="2056" name="Gruppo 2055"/>
          <p:cNvGrpSpPr/>
          <p:nvPr/>
        </p:nvGrpSpPr>
        <p:grpSpPr>
          <a:xfrm>
            <a:off x="6269916" y="1826227"/>
            <a:ext cx="1107551" cy="1379163"/>
            <a:chOff x="5502105" y="2023475"/>
            <a:chExt cx="1107551" cy="1379163"/>
          </a:xfrm>
        </p:grpSpPr>
        <p:grpSp>
          <p:nvGrpSpPr>
            <p:cNvPr id="23" name="Gruppo 22"/>
            <p:cNvGrpSpPr/>
            <p:nvPr/>
          </p:nvGrpSpPr>
          <p:grpSpPr>
            <a:xfrm rot="2068101">
              <a:off x="5502105" y="2202488"/>
              <a:ext cx="962025" cy="1200150"/>
              <a:chOff x="5897346" y="3338878"/>
              <a:chExt cx="962025" cy="1200150"/>
            </a:xfrm>
          </p:grpSpPr>
          <p:pic>
            <p:nvPicPr>
              <p:cNvPr id="24" name="Picture 3" descr="C:\Users\Silvia\Desktop\Immagini JoVE\Immagine1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1592652">
                <a:off x="5897346" y="3338878"/>
                <a:ext cx="962025" cy="12001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5" name="Rettangolo arrotondato 24"/>
              <p:cNvSpPr/>
              <p:nvPr/>
            </p:nvSpPr>
            <p:spPr>
              <a:xfrm rot="12694">
                <a:off x="6092357" y="4190614"/>
                <a:ext cx="595107" cy="288954"/>
              </a:xfrm>
              <a:prstGeom prst="roundRect">
                <a:avLst>
                  <a:gd name="adj" fmla="val 7860"/>
                </a:avLst>
              </a:prstGeom>
              <a:solidFill>
                <a:srgbClr val="E9E78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cxnSp>
            <p:nvCxnSpPr>
              <p:cNvPr id="26" name="Connettore 1 25"/>
              <p:cNvCxnSpPr/>
              <p:nvPr/>
            </p:nvCxnSpPr>
            <p:spPr>
              <a:xfrm rot="18577197">
                <a:off x="6508329" y="4007183"/>
                <a:ext cx="144016" cy="1741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onnettore 1 26"/>
              <p:cNvCxnSpPr/>
              <p:nvPr/>
            </p:nvCxnSpPr>
            <p:spPr>
              <a:xfrm rot="18577197">
                <a:off x="6590441" y="3943563"/>
                <a:ext cx="80392" cy="9661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ttore 1 27"/>
              <p:cNvCxnSpPr/>
              <p:nvPr/>
            </p:nvCxnSpPr>
            <p:spPr>
              <a:xfrm rot="18577197">
                <a:off x="6594033" y="3998719"/>
                <a:ext cx="80392" cy="9661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ttore 1 28"/>
              <p:cNvCxnSpPr/>
              <p:nvPr/>
            </p:nvCxnSpPr>
            <p:spPr>
              <a:xfrm rot="18577197">
                <a:off x="6594294" y="3890627"/>
                <a:ext cx="80392" cy="9661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Connettore 1 29"/>
              <p:cNvCxnSpPr/>
              <p:nvPr/>
            </p:nvCxnSpPr>
            <p:spPr>
              <a:xfrm rot="18577197">
                <a:off x="6589504" y="4146766"/>
                <a:ext cx="80392" cy="9661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Connettore 1 30"/>
              <p:cNvCxnSpPr/>
              <p:nvPr/>
            </p:nvCxnSpPr>
            <p:spPr>
              <a:xfrm rot="18577197">
                <a:off x="6596051" y="4204369"/>
                <a:ext cx="80392" cy="9661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Connettore 1 31"/>
              <p:cNvCxnSpPr/>
              <p:nvPr/>
            </p:nvCxnSpPr>
            <p:spPr>
              <a:xfrm rot="18577197">
                <a:off x="6590838" y="4091633"/>
                <a:ext cx="80392" cy="9661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nettore 1 32"/>
              <p:cNvCxnSpPr/>
              <p:nvPr/>
            </p:nvCxnSpPr>
            <p:spPr>
              <a:xfrm rot="18577197">
                <a:off x="6507502" y="4214528"/>
                <a:ext cx="144016" cy="1741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Connettore 1 33"/>
              <p:cNvCxnSpPr/>
              <p:nvPr/>
            </p:nvCxnSpPr>
            <p:spPr>
              <a:xfrm rot="18577197">
                <a:off x="6507024" y="3802843"/>
                <a:ext cx="144016" cy="17417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Connettore 7 34"/>
            <p:cNvCxnSpPr/>
            <p:nvPr/>
          </p:nvCxnSpPr>
          <p:spPr>
            <a:xfrm rot="7468101">
              <a:off x="6158675" y="2253890"/>
              <a:ext cx="364940" cy="98927"/>
            </a:xfrm>
            <a:prstGeom prst="curvedConnector3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nettore 7 35"/>
            <p:cNvCxnSpPr/>
            <p:nvPr/>
          </p:nvCxnSpPr>
          <p:spPr>
            <a:xfrm rot="7468101">
              <a:off x="6235209" y="2306426"/>
              <a:ext cx="364940" cy="98927"/>
            </a:xfrm>
            <a:prstGeom prst="curvedConnector3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nettore 7 36"/>
            <p:cNvCxnSpPr/>
            <p:nvPr/>
          </p:nvCxnSpPr>
          <p:spPr>
            <a:xfrm rot="7468101">
              <a:off x="6311594" y="2353117"/>
              <a:ext cx="364940" cy="98927"/>
            </a:xfrm>
            <a:prstGeom prst="curvedConnector3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ttore 7 37"/>
            <p:cNvCxnSpPr/>
            <p:nvPr/>
          </p:nvCxnSpPr>
          <p:spPr>
            <a:xfrm rot="7468101">
              <a:off x="6377723" y="2396374"/>
              <a:ext cx="364940" cy="98927"/>
            </a:xfrm>
            <a:prstGeom prst="curvedConnector3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ttore 7 38"/>
            <p:cNvCxnSpPr/>
            <p:nvPr/>
          </p:nvCxnSpPr>
          <p:spPr>
            <a:xfrm rot="7468101">
              <a:off x="6080208" y="2207011"/>
              <a:ext cx="364940" cy="98927"/>
            </a:xfrm>
            <a:prstGeom prst="curvedConnector3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nettore 7 39"/>
            <p:cNvCxnSpPr/>
            <p:nvPr/>
          </p:nvCxnSpPr>
          <p:spPr>
            <a:xfrm rot="7468101">
              <a:off x="6016780" y="2156481"/>
              <a:ext cx="364940" cy="98927"/>
            </a:xfrm>
            <a:prstGeom prst="curvedConnector3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Freccia a destra 40"/>
          <p:cNvSpPr/>
          <p:nvPr/>
        </p:nvSpPr>
        <p:spPr>
          <a:xfrm rot="2649012">
            <a:off x="6350479" y="1384485"/>
            <a:ext cx="716906" cy="216206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2048" name="Gruppo 2047"/>
          <p:cNvGrpSpPr/>
          <p:nvPr/>
        </p:nvGrpSpPr>
        <p:grpSpPr>
          <a:xfrm>
            <a:off x="7319267" y="2791171"/>
            <a:ext cx="1296144" cy="936104"/>
            <a:chOff x="7164899" y="3313954"/>
            <a:chExt cx="1296144" cy="936104"/>
          </a:xfrm>
        </p:grpSpPr>
        <p:sp>
          <p:nvSpPr>
            <p:cNvPr id="3" name="Disco magnetico 2"/>
            <p:cNvSpPr/>
            <p:nvPr/>
          </p:nvSpPr>
          <p:spPr>
            <a:xfrm>
              <a:off x="7164899" y="3313954"/>
              <a:ext cx="1296144" cy="936104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grpSp>
          <p:nvGrpSpPr>
            <p:cNvPr id="42" name="Gruppo 41"/>
            <p:cNvGrpSpPr/>
            <p:nvPr/>
          </p:nvGrpSpPr>
          <p:grpSpPr>
            <a:xfrm>
              <a:off x="7171511" y="3909964"/>
              <a:ext cx="1284544" cy="328701"/>
              <a:chOff x="1522840" y="3582348"/>
              <a:chExt cx="1284544" cy="328701"/>
            </a:xfrm>
            <a:solidFill>
              <a:srgbClr val="E9E78B"/>
            </a:solidFill>
          </p:grpSpPr>
          <p:sp>
            <p:nvSpPr>
              <p:cNvPr id="43" name="Corda 42"/>
              <p:cNvSpPr/>
              <p:nvPr/>
            </p:nvSpPr>
            <p:spPr>
              <a:xfrm rot="16200000">
                <a:off x="2000761" y="3104427"/>
                <a:ext cx="328701" cy="1284544"/>
              </a:xfrm>
              <a:prstGeom prst="chord">
                <a:avLst>
                  <a:gd name="adj1" fmla="val 5204198"/>
                  <a:gd name="adj2" fmla="val 1639871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44" name="Rettangolo 43"/>
              <p:cNvSpPr/>
              <p:nvPr/>
            </p:nvSpPr>
            <p:spPr>
              <a:xfrm>
                <a:off x="1535759" y="3673742"/>
                <a:ext cx="1258304" cy="4571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grpSp>
        <p:nvGrpSpPr>
          <p:cNvPr id="2057" name="Gruppo 2056"/>
          <p:cNvGrpSpPr/>
          <p:nvPr/>
        </p:nvGrpSpPr>
        <p:grpSpPr>
          <a:xfrm>
            <a:off x="4855427" y="5399026"/>
            <a:ext cx="1298849" cy="936104"/>
            <a:chOff x="4855427" y="5399026"/>
            <a:chExt cx="1298849" cy="936104"/>
          </a:xfrm>
        </p:grpSpPr>
        <p:sp>
          <p:nvSpPr>
            <p:cNvPr id="46" name="Disco magnetico 45"/>
            <p:cNvSpPr/>
            <p:nvPr/>
          </p:nvSpPr>
          <p:spPr>
            <a:xfrm>
              <a:off x="4855551" y="5399026"/>
              <a:ext cx="1296144" cy="936104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7" name="Arco 46"/>
            <p:cNvSpPr/>
            <p:nvPr/>
          </p:nvSpPr>
          <p:spPr>
            <a:xfrm>
              <a:off x="4855427" y="6094631"/>
              <a:ext cx="1296145" cy="145576"/>
            </a:xfrm>
            <a:prstGeom prst="arc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8" name="Arco 47"/>
            <p:cNvSpPr/>
            <p:nvPr/>
          </p:nvSpPr>
          <p:spPr>
            <a:xfrm flipH="1">
              <a:off x="4858255" y="6095778"/>
              <a:ext cx="1296021" cy="143267"/>
            </a:xfrm>
            <a:prstGeom prst="arc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grpSp>
          <p:nvGrpSpPr>
            <p:cNvPr id="49" name="Gruppo 48"/>
            <p:cNvGrpSpPr/>
            <p:nvPr/>
          </p:nvGrpSpPr>
          <p:grpSpPr>
            <a:xfrm>
              <a:off x="4862163" y="5995036"/>
              <a:ext cx="1284544" cy="328701"/>
              <a:chOff x="1522840" y="3582348"/>
              <a:chExt cx="1284544" cy="328701"/>
            </a:xfrm>
            <a:solidFill>
              <a:srgbClr val="E9E78B"/>
            </a:solidFill>
          </p:grpSpPr>
          <p:sp>
            <p:nvSpPr>
              <p:cNvPr id="55" name="Corda 54"/>
              <p:cNvSpPr/>
              <p:nvPr/>
            </p:nvSpPr>
            <p:spPr>
              <a:xfrm rot="16200000">
                <a:off x="2000761" y="3104427"/>
                <a:ext cx="328701" cy="1284544"/>
              </a:xfrm>
              <a:prstGeom prst="chord">
                <a:avLst>
                  <a:gd name="adj1" fmla="val 5204198"/>
                  <a:gd name="adj2" fmla="val 1639871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6" name="Rettangolo 55"/>
              <p:cNvSpPr/>
              <p:nvPr/>
            </p:nvSpPr>
            <p:spPr>
              <a:xfrm>
                <a:off x="1535759" y="3667980"/>
                <a:ext cx="1258304" cy="4571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50" name="Ovale 49"/>
            <p:cNvSpPr>
              <a:spLocks/>
            </p:cNvSpPr>
            <p:nvPr/>
          </p:nvSpPr>
          <p:spPr>
            <a:xfrm>
              <a:off x="5122437" y="6124509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1" name="Ovale 50"/>
            <p:cNvSpPr>
              <a:spLocks/>
            </p:cNvSpPr>
            <p:nvPr/>
          </p:nvSpPr>
          <p:spPr>
            <a:xfrm>
              <a:off x="5302437" y="6069673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2" name="Ovale 51"/>
            <p:cNvSpPr>
              <a:spLocks/>
            </p:cNvSpPr>
            <p:nvPr/>
          </p:nvSpPr>
          <p:spPr>
            <a:xfrm>
              <a:off x="5379571" y="6134070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3" name="Ovale 52"/>
            <p:cNvSpPr>
              <a:spLocks/>
            </p:cNvSpPr>
            <p:nvPr/>
          </p:nvSpPr>
          <p:spPr>
            <a:xfrm>
              <a:off x="5531971" y="6088509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4" name="Ovale 53"/>
            <p:cNvSpPr>
              <a:spLocks/>
            </p:cNvSpPr>
            <p:nvPr/>
          </p:nvSpPr>
          <p:spPr>
            <a:xfrm>
              <a:off x="5663525" y="6129970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Figura a mano libera 56"/>
            <p:cNvSpPr/>
            <p:nvPr/>
          </p:nvSpPr>
          <p:spPr>
            <a:xfrm>
              <a:off x="4858747" y="5662135"/>
              <a:ext cx="1295035" cy="120953"/>
            </a:xfrm>
            <a:custGeom>
              <a:avLst/>
              <a:gdLst>
                <a:gd name="connsiteX0" fmla="*/ 0 w 1295035"/>
                <a:gd name="connsiteY0" fmla="*/ 0 h 120953"/>
                <a:gd name="connsiteX1" fmla="*/ 104020 w 1295035"/>
                <a:gd name="connsiteY1" fmla="*/ 60476 h 120953"/>
                <a:gd name="connsiteX2" fmla="*/ 195943 w 1295035"/>
                <a:gd name="connsiteY2" fmla="*/ 84667 h 120953"/>
                <a:gd name="connsiteX3" fmla="*/ 295124 w 1295035"/>
                <a:gd name="connsiteY3" fmla="*/ 96762 h 120953"/>
                <a:gd name="connsiteX4" fmla="*/ 411239 w 1295035"/>
                <a:gd name="connsiteY4" fmla="*/ 108857 h 120953"/>
                <a:gd name="connsiteX5" fmla="*/ 529772 w 1295035"/>
                <a:gd name="connsiteY5" fmla="*/ 116114 h 120953"/>
                <a:gd name="connsiteX6" fmla="*/ 645886 w 1295035"/>
                <a:gd name="connsiteY6" fmla="*/ 120953 h 120953"/>
                <a:gd name="connsiteX7" fmla="*/ 800705 w 1295035"/>
                <a:gd name="connsiteY7" fmla="*/ 116114 h 120953"/>
                <a:gd name="connsiteX8" fmla="*/ 919239 w 1295035"/>
                <a:gd name="connsiteY8" fmla="*/ 108857 h 120953"/>
                <a:gd name="connsiteX9" fmla="*/ 1030515 w 1295035"/>
                <a:gd name="connsiteY9" fmla="*/ 94343 h 120953"/>
                <a:gd name="connsiteX10" fmla="*/ 1127277 w 1295035"/>
                <a:gd name="connsiteY10" fmla="*/ 67734 h 120953"/>
                <a:gd name="connsiteX11" fmla="*/ 1221620 w 1295035"/>
                <a:gd name="connsiteY11" fmla="*/ 36286 h 120953"/>
                <a:gd name="connsiteX12" fmla="*/ 1286934 w 1295035"/>
                <a:gd name="connsiteY12" fmla="*/ 7257 h 120953"/>
                <a:gd name="connsiteX13" fmla="*/ 1291772 w 1295035"/>
                <a:gd name="connsiteY13" fmla="*/ 0 h 120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95035" h="120953">
                  <a:moveTo>
                    <a:pt x="0" y="0"/>
                  </a:moveTo>
                  <a:cubicBezTo>
                    <a:pt x="35681" y="23182"/>
                    <a:pt x="71363" y="46365"/>
                    <a:pt x="104020" y="60476"/>
                  </a:cubicBezTo>
                  <a:cubicBezTo>
                    <a:pt x="136677" y="74587"/>
                    <a:pt x="164092" y="78619"/>
                    <a:pt x="195943" y="84667"/>
                  </a:cubicBezTo>
                  <a:cubicBezTo>
                    <a:pt x="227794" y="90715"/>
                    <a:pt x="295124" y="96762"/>
                    <a:pt x="295124" y="96762"/>
                  </a:cubicBezTo>
                  <a:cubicBezTo>
                    <a:pt x="331007" y="100794"/>
                    <a:pt x="372131" y="105632"/>
                    <a:pt x="411239" y="108857"/>
                  </a:cubicBezTo>
                  <a:cubicBezTo>
                    <a:pt x="450347" y="112082"/>
                    <a:pt x="529772" y="116114"/>
                    <a:pt x="529772" y="116114"/>
                  </a:cubicBezTo>
                  <a:cubicBezTo>
                    <a:pt x="568880" y="118130"/>
                    <a:pt x="600731" y="120953"/>
                    <a:pt x="645886" y="120953"/>
                  </a:cubicBezTo>
                  <a:cubicBezTo>
                    <a:pt x="691041" y="120953"/>
                    <a:pt x="755146" y="118130"/>
                    <a:pt x="800705" y="116114"/>
                  </a:cubicBezTo>
                  <a:cubicBezTo>
                    <a:pt x="846264" y="114098"/>
                    <a:pt x="880937" y="112485"/>
                    <a:pt x="919239" y="108857"/>
                  </a:cubicBezTo>
                  <a:cubicBezTo>
                    <a:pt x="957541" y="105229"/>
                    <a:pt x="995842" y="101197"/>
                    <a:pt x="1030515" y="94343"/>
                  </a:cubicBezTo>
                  <a:cubicBezTo>
                    <a:pt x="1065188" y="87489"/>
                    <a:pt x="1095426" y="77410"/>
                    <a:pt x="1127277" y="67734"/>
                  </a:cubicBezTo>
                  <a:cubicBezTo>
                    <a:pt x="1159128" y="58058"/>
                    <a:pt x="1195011" y="46365"/>
                    <a:pt x="1221620" y="36286"/>
                  </a:cubicBezTo>
                  <a:cubicBezTo>
                    <a:pt x="1248229" y="26207"/>
                    <a:pt x="1275242" y="13305"/>
                    <a:pt x="1286934" y="7257"/>
                  </a:cubicBezTo>
                  <a:cubicBezTo>
                    <a:pt x="1298626" y="1209"/>
                    <a:pt x="1295199" y="604"/>
                    <a:pt x="1291772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2055" name="Gruppo 2054"/>
          <p:cNvGrpSpPr/>
          <p:nvPr/>
        </p:nvGrpSpPr>
        <p:grpSpPr>
          <a:xfrm>
            <a:off x="7319267" y="229240"/>
            <a:ext cx="1298849" cy="936104"/>
            <a:chOff x="7319267" y="740631"/>
            <a:chExt cx="1298849" cy="936104"/>
          </a:xfrm>
        </p:grpSpPr>
        <p:sp>
          <p:nvSpPr>
            <p:cNvPr id="59" name="Disco magnetico 58"/>
            <p:cNvSpPr/>
            <p:nvPr/>
          </p:nvSpPr>
          <p:spPr>
            <a:xfrm>
              <a:off x="7319391" y="740631"/>
              <a:ext cx="1296144" cy="936104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Arco 59"/>
            <p:cNvSpPr/>
            <p:nvPr/>
          </p:nvSpPr>
          <p:spPr>
            <a:xfrm>
              <a:off x="7319267" y="1436236"/>
              <a:ext cx="1296145" cy="145576"/>
            </a:xfrm>
            <a:prstGeom prst="arc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Arco 60"/>
            <p:cNvSpPr/>
            <p:nvPr/>
          </p:nvSpPr>
          <p:spPr>
            <a:xfrm flipH="1">
              <a:off x="7322095" y="1437383"/>
              <a:ext cx="1296021" cy="143267"/>
            </a:xfrm>
            <a:prstGeom prst="arc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67" name="Freccia a destra 66"/>
          <p:cNvSpPr/>
          <p:nvPr/>
        </p:nvSpPr>
        <p:spPr>
          <a:xfrm rot="5400000">
            <a:off x="7611652" y="1557284"/>
            <a:ext cx="716906" cy="216206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86" name="Gruppo 85"/>
          <p:cNvGrpSpPr/>
          <p:nvPr/>
        </p:nvGrpSpPr>
        <p:grpSpPr>
          <a:xfrm>
            <a:off x="2339752" y="4140274"/>
            <a:ext cx="1296144" cy="936104"/>
            <a:chOff x="7164899" y="3313954"/>
            <a:chExt cx="1296144" cy="936104"/>
          </a:xfrm>
        </p:grpSpPr>
        <p:sp>
          <p:nvSpPr>
            <p:cNvPr id="87" name="Disco magnetico 86"/>
            <p:cNvSpPr/>
            <p:nvPr/>
          </p:nvSpPr>
          <p:spPr>
            <a:xfrm>
              <a:off x="7164899" y="3313954"/>
              <a:ext cx="1296144" cy="936104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grpSp>
          <p:nvGrpSpPr>
            <p:cNvPr id="88" name="Gruppo 87"/>
            <p:cNvGrpSpPr/>
            <p:nvPr/>
          </p:nvGrpSpPr>
          <p:grpSpPr>
            <a:xfrm>
              <a:off x="7171511" y="3909964"/>
              <a:ext cx="1284544" cy="328701"/>
              <a:chOff x="1522840" y="3582348"/>
              <a:chExt cx="1284544" cy="328701"/>
            </a:xfrm>
            <a:solidFill>
              <a:srgbClr val="E9E78B"/>
            </a:solidFill>
          </p:grpSpPr>
          <p:sp>
            <p:nvSpPr>
              <p:cNvPr id="89" name="Corda 88"/>
              <p:cNvSpPr/>
              <p:nvPr/>
            </p:nvSpPr>
            <p:spPr>
              <a:xfrm rot="16200000">
                <a:off x="2000761" y="3104427"/>
                <a:ext cx="328701" cy="1284544"/>
              </a:xfrm>
              <a:prstGeom prst="chord">
                <a:avLst>
                  <a:gd name="adj1" fmla="val 5204198"/>
                  <a:gd name="adj2" fmla="val 1639871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0" name="Rettangolo 89"/>
              <p:cNvSpPr/>
              <p:nvPr/>
            </p:nvSpPr>
            <p:spPr>
              <a:xfrm>
                <a:off x="1535759" y="3673742"/>
                <a:ext cx="1258304" cy="4571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sp>
        <p:nvSpPr>
          <p:cNvPr id="2049" name="CasellaDiTesto 2048"/>
          <p:cNvSpPr txBox="1"/>
          <p:nvPr/>
        </p:nvSpPr>
        <p:spPr>
          <a:xfrm>
            <a:off x="58939" y="2665433"/>
            <a:ext cx="206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- </a:t>
            </a:r>
            <a:r>
              <a:rPr lang="it-IT" b="1" dirty="0" err="1" smtClean="0"/>
              <a:t>Germination</a:t>
            </a:r>
            <a:r>
              <a:rPr lang="it-IT" b="1" dirty="0" smtClean="0"/>
              <a:t>:</a:t>
            </a:r>
            <a:endParaRPr lang="it-IT" b="1" dirty="0"/>
          </a:p>
        </p:txBody>
      </p:sp>
      <p:sp>
        <p:nvSpPr>
          <p:cNvPr id="2051" name="CasellaDiTesto 2050"/>
          <p:cNvSpPr txBox="1"/>
          <p:nvPr/>
        </p:nvSpPr>
        <p:spPr>
          <a:xfrm>
            <a:off x="850094" y="28872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- Agar </a:t>
            </a:r>
            <a:r>
              <a:rPr lang="it-IT" b="1" dirty="0" err="1" smtClean="0"/>
              <a:t>preparation</a:t>
            </a:r>
            <a:r>
              <a:rPr lang="it-IT" b="1" dirty="0" smtClean="0"/>
              <a:t>:</a:t>
            </a:r>
            <a:endParaRPr lang="it-IT" b="1" dirty="0"/>
          </a:p>
        </p:txBody>
      </p:sp>
      <p:sp>
        <p:nvSpPr>
          <p:cNvPr id="2053" name="CasellaDiTesto 2052"/>
          <p:cNvSpPr txBox="1"/>
          <p:nvPr/>
        </p:nvSpPr>
        <p:spPr>
          <a:xfrm>
            <a:off x="7174538" y="5261867"/>
            <a:ext cx="19523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To </a:t>
            </a:r>
            <a:r>
              <a:rPr lang="it-IT" b="1" dirty="0" err="1" smtClean="0"/>
              <a:t>germination</a:t>
            </a:r>
            <a:r>
              <a:rPr lang="it-IT" b="1" dirty="0" smtClean="0"/>
              <a:t> cabinet: </a:t>
            </a:r>
            <a:r>
              <a:rPr lang="it-IT" dirty="0" smtClean="0"/>
              <a:t>25/15 °C, 12 h </a:t>
            </a:r>
            <a:r>
              <a:rPr lang="it-IT" dirty="0" err="1" smtClean="0"/>
              <a:t>photoperiod</a:t>
            </a:r>
            <a:r>
              <a:rPr lang="it-IT" dirty="0" smtClean="0"/>
              <a:t>  for 6 </a:t>
            </a:r>
            <a:r>
              <a:rPr lang="it-IT" dirty="0" err="1" smtClean="0"/>
              <a:t>days</a:t>
            </a:r>
            <a:endParaRPr lang="it-IT" dirty="0"/>
          </a:p>
        </p:txBody>
      </p:sp>
      <p:sp>
        <p:nvSpPr>
          <p:cNvPr id="95" name="Freccia a destra 94"/>
          <p:cNvSpPr/>
          <p:nvPr/>
        </p:nvSpPr>
        <p:spPr>
          <a:xfrm>
            <a:off x="6372200" y="5767201"/>
            <a:ext cx="716906" cy="216206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6" name="Disco magnetico 95"/>
          <p:cNvSpPr/>
          <p:nvPr/>
        </p:nvSpPr>
        <p:spPr>
          <a:xfrm rot="19601176">
            <a:off x="4048218" y="4269891"/>
            <a:ext cx="1296144" cy="125354"/>
          </a:xfrm>
          <a:prstGeom prst="flowChartMagneticDisk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2054" name="Gruppo 2053"/>
          <p:cNvGrpSpPr/>
          <p:nvPr/>
        </p:nvGrpSpPr>
        <p:grpSpPr>
          <a:xfrm>
            <a:off x="1188208" y="3385916"/>
            <a:ext cx="721088" cy="100397"/>
            <a:chOff x="5274837" y="6222073"/>
            <a:chExt cx="721088" cy="100397"/>
          </a:xfrm>
        </p:grpSpPr>
        <p:sp>
          <p:nvSpPr>
            <p:cNvPr id="97" name="Ovale 96"/>
            <p:cNvSpPr>
              <a:spLocks/>
            </p:cNvSpPr>
            <p:nvPr/>
          </p:nvSpPr>
          <p:spPr>
            <a:xfrm>
              <a:off x="5274837" y="6276909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8" name="Ovale 97"/>
            <p:cNvSpPr>
              <a:spLocks/>
            </p:cNvSpPr>
            <p:nvPr/>
          </p:nvSpPr>
          <p:spPr>
            <a:xfrm>
              <a:off x="5454837" y="6222073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9" name="Ovale 98"/>
            <p:cNvSpPr>
              <a:spLocks/>
            </p:cNvSpPr>
            <p:nvPr/>
          </p:nvSpPr>
          <p:spPr>
            <a:xfrm>
              <a:off x="5531971" y="6286470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0" name="Ovale 99"/>
            <p:cNvSpPr>
              <a:spLocks/>
            </p:cNvSpPr>
            <p:nvPr/>
          </p:nvSpPr>
          <p:spPr>
            <a:xfrm>
              <a:off x="5684371" y="6240909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1" name="Ovale 100"/>
            <p:cNvSpPr>
              <a:spLocks/>
            </p:cNvSpPr>
            <p:nvPr/>
          </p:nvSpPr>
          <p:spPr>
            <a:xfrm>
              <a:off x="5815925" y="6282370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03" name="Freccia a destra 102"/>
          <p:cNvSpPr/>
          <p:nvPr/>
        </p:nvSpPr>
        <p:spPr>
          <a:xfrm rot="18514922">
            <a:off x="557556" y="3801861"/>
            <a:ext cx="716906" cy="216206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4" name="Freccia a destra 103"/>
          <p:cNvSpPr/>
          <p:nvPr/>
        </p:nvSpPr>
        <p:spPr>
          <a:xfrm rot="2649012">
            <a:off x="2098450" y="3567853"/>
            <a:ext cx="716906" cy="216206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5" name="Freccia circolare in su 104"/>
          <p:cNvSpPr/>
          <p:nvPr/>
        </p:nvSpPr>
        <p:spPr>
          <a:xfrm rot="12213596">
            <a:off x="3127045" y="3270552"/>
            <a:ext cx="1645735" cy="648072"/>
          </a:xfrm>
          <a:prstGeom prst="curved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106" name="CasellaDiTesto 105"/>
          <p:cNvSpPr txBox="1"/>
          <p:nvPr/>
        </p:nvSpPr>
        <p:spPr>
          <a:xfrm>
            <a:off x="407303" y="3476752"/>
            <a:ext cx="384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1</a:t>
            </a:r>
            <a:endParaRPr lang="it-IT" dirty="0"/>
          </a:p>
        </p:txBody>
      </p:sp>
      <p:sp>
        <p:nvSpPr>
          <p:cNvPr id="107" name="CasellaDiTesto 106"/>
          <p:cNvSpPr txBox="1"/>
          <p:nvPr/>
        </p:nvSpPr>
        <p:spPr>
          <a:xfrm>
            <a:off x="2466419" y="3122797"/>
            <a:ext cx="384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2</a:t>
            </a:r>
          </a:p>
        </p:txBody>
      </p:sp>
      <p:sp>
        <p:nvSpPr>
          <p:cNvPr id="108" name="CasellaDiTesto 107"/>
          <p:cNvSpPr txBox="1"/>
          <p:nvPr/>
        </p:nvSpPr>
        <p:spPr>
          <a:xfrm>
            <a:off x="4304947" y="2969195"/>
            <a:ext cx="384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3</a:t>
            </a:r>
            <a:endParaRPr lang="it-IT" dirty="0"/>
          </a:p>
        </p:txBody>
      </p:sp>
      <p:sp>
        <p:nvSpPr>
          <p:cNvPr id="109" name="Freccia a destra 108"/>
          <p:cNvSpPr/>
          <p:nvPr/>
        </p:nvSpPr>
        <p:spPr>
          <a:xfrm rot="2649012">
            <a:off x="3785642" y="5360489"/>
            <a:ext cx="716906" cy="216206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58" name="Rettangolo 2057"/>
          <p:cNvSpPr/>
          <p:nvPr/>
        </p:nvSpPr>
        <p:spPr>
          <a:xfrm>
            <a:off x="5843525" y="843362"/>
            <a:ext cx="240643" cy="7200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111" name="Gruppo 110"/>
          <p:cNvGrpSpPr/>
          <p:nvPr/>
        </p:nvGrpSpPr>
        <p:grpSpPr>
          <a:xfrm>
            <a:off x="236493" y="4405345"/>
            <a:ext cx="1298849" cy="936104"/>
            <a:chOff x="3828769" y="5163933"/>
            <a:chExt cx="1298849" cy="936104"/>
          </a:xfrm>
        </p:grpSpPr>
        <p:sp>
          <p:nvSpPr>
            <p:cNvPr id="112" name="Ovale 111"/>
            <p:cNvSpPr>
              <a:spLocks/>
            </p:cNvSpPr>
            <p:nvPr/>
          </p:nvSpPr>
          <p:spPr>
            <a:xfrm>
              <a:off x="4124029" y="5730086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3" name="Ovale 112"/>
            <p:cNvSpPr>
              <a:spLocks/>
            </p:cNvSpPr>
            <p:nvPr/>
          </p:nvSpPr>
          <p:spPr>
            <a:xfrm>
              <a:off x="4665117" y="5735547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4" name="Disco magnetico 113"/>
            <p:cNvSpPr/>
            <p:nvPr/>
          </p:nvSpPr>
          <p:spPr>
            <a:xfrm>
              <a:off x="3828893" y="5163933"/>
              <a:ext cx="1296144" cy="936104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5" name="Arco 114"/>
            <p:cNvSpPr/>
            <p:nvPr/>
          </p:nvSpPr>
          <p:spPr>
            <a:xfrm>
              <a:off x="3828769" y="5859538"/>
              <a:ext cx="1296145" cy="145576"/>
            </a:xfrm>
            <a:prstGeom prst="arc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6" name="Arco 115"/>
            <p:cNvSpPr/>
            <p:nvPr/>
          </p:nvSpPr>
          <p:spPr>
            <a:xfrm flipH="1">
              <a:off x="3831597" y="5860685"/>
              <a:ext cx="1296021" cy="143267"/>
            </a:xfrm>
            <a:prstGeom prst="arc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7" name="Disco magnetico 116"/>
            <p:cNvSpPr/>
            <p:nvPr/>
          </p:nvSpPr>
          <p:spPr>
            <a:xfrm>
              <a:off x="3972909" y="5667154"/>
              <a:ext cx="1008112" cy="381365"/>
            </a:xfrm>
            <a:prstGeom prst="flowChartMagneticDisk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grpSp>
          <p:nvGrpSpPr>
            <p:cNvPr id="118" name="Gruppo 117"/>
            <p:cNvGrpSpPr/>
            <p:nvPr/>
          </p:nvGrpSpPr>
          <p:grpSpPr>
            <a:xfrm>
              <a:off x="3972909" y="5946737"/>
              <a:ext cx="1045829" cy="98186"/>
              <a:chOff x="1653963" y="2555620"/>
              <a:chExt cx="1045829" cy="98186"/>
            </a:xfrm>
          </p:grpSpPr>
          <p:sp>
            <p:nvSpPr>
              <p:cNvPr id="130" name="Arco 129"/>
              <p:cNvSpPr/>
              <p:nvPr/>
            </p:nvSpPr>
            <p:spPr>
              <a:xfrm>
                <a:off x="1691680" y="2555621"/>
                <a:ext cx="957149" cy="98185"/>
              </a:xfrm>
              <a:prstGeom prst="arc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31" name="Arco 130"/>
              <p:cNvSpPr/>
              <p:nvPr/>
            </p:nvSpPr>
            <p:spPr>
              <a:xfrm flipH="1">
                <a:off x="1653963" y="2555620"/>
                <a:ext cx="1045829" cy="98186"/>
              </a:xfrm>
              <a:prstGeom prst="arc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119" name="Figura a mano libera 118"/>
            <p:cNvSpPr/>
            <p:nvPr/>
          </p:nvSpPr>
          <p:spPr>
            <a:xfrm>
              <a:off x="3831771" y="5422341"/>
              <a:ext cx="1295035" cy="120953"/>
            </a:xfrm>
            <a:custGeom>
              <a:avLst/>
              <a:gdLst>
                <a:gd name="connsiteX0" fmla="*/ 0 w 1295035"/>
                <a:gd name="connsiteY0" fmla="*/ 0 h 120953"/>
                <a:gd name="connsiteX1" fmla="*/ 104020 w 1295035"/>
                <a:gd name="connsiteY1" fmla="*/ 60476 h 120953"/>
                <a:gd name="connsiteX2" fmla="*/ 195943 w 1295035"/>
                <a:gd name="connsiteY2" fmla="*/ 84667 h 120953"/>
                <a:gd name="connsiteX3" fmla="*/ 295124 w 1295035"/>
                <a:gd name="connsiteY3" fmla="*/ 96762 h 120953"/>
                <a:gd name="connsiteX4" fmla="*/ 411239 w 1295035"/>
                <a:gd name="connsiteY4" fmla="*/ 108857 h 120953"/>
                <a:gd name="connsiteX5" fmla="*/ 529772 w 1295035"/>
                <a:gd name="connsiteY5" fmla="*/ 116114 h 120953"/>
                <a:gd name="connsiteX6" fmla="*/ 645886 w 1295035"/>
                <a:gd name="connsiteY6" fmla="*/ 120953 h 120953"/>
                <a:gd name="connsiteX7" fmla="*/ 800705 w 1295035"/>
                <a:gd name="connsiteY7" fmla="*/ 116114 h 120953"/>
                <a:gd name="connsiteX8" fmla="*/ 919239 w 1295035"/>
                <a:gd name="connsiteY8" fmla="*/ 108857 h 120953"/>
                <a:gd name="connsiteX9" fmla="*/ 1030515 w 1295035"/>
                <a:gd name="connsiteY9" fmla="*/ 94343 h 120953"/>
                <a:gd name="connsiteX10" fmla="*/ 1127277 w 1295035"/>
                <a:gd name="connsiteY10" fmla="*/ 67734 h 120953"/>
                <a:gd name="connsiteX11" fmla="*/ 1221620 w 1295035"/>
                <a:gd name="connsiteY11" fmla="*/ 36286 h 120953"/>
                <a:gd name="connsiteX12" fmla="*/ 1286934 w 1295035"/>
                <a:gd name="connsiteY12" fmla="*/ 7257 h 120953"/>
                <a:gd name="connsiteX13" fmla="*/ 1291772 w 1295035"/>
                <a:gd name="connsiteY13" fmla="*/ 0 h 120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95035" h="120953">
                  <a:moveTo>
                    <a:pt x="0" y="0"/>
                  </a:moveTo>
                  <a:cubicBezTo>
                    <a:pt x="35681" y="23182"/>
                    <a:pt x="71363" y="46365"/>
                    <a:pt x="104020" y="60476"/>
                  </a:cubicBezTo>
                  <a:cubicBezTo>
                    <a:pt x="136677" y="74587"/>
                    <a:pt x="164092" y="78619"/>
                    <a:pt x="195943" y="84667"/>
                  </a:cubicBezTo>
                  <a:cubicBezTo>
                    <a:pt x="227794" y="90715"/>
                    <a:pt x="295124" y="96762"/>
                    <a:pt x="295124" y="96762"/>
                  </a:cubicBezTo>
                  <a:cubicBezTo>
                    <a:pt x="331007" y="100794"/>
                    <a:pt x="372131" y="105632"/>
                    <a:pt x="411239" y="108857"/>
                  </a:cubicBezTo>
                  <a:cubicBezTo>
                    <a:pt x="450347" y="112082"/>
                    <a:pt x="529772" y="116114"/>
                    <a:pt x="529772" y="116114"/>
                  </a:cubicBezTo>
                  <a:cubicBezTo>
                    <a:pt x="568880" y="118130"/>
                    <a:pt x="600731" y="120953"/>
                    <a:pt x="645886" y="120953"/>
                  </a:cubicBezTo>
                  <a:cubicBezTo>
                    <a:pt x="691041" y="120953"/>
                    <a:pt x="755146" y="118130"/>
                    <a:pt x="800705" y="116114"/>
                  </a:cubicBezTo>
                  <a:cubicBezTo>
                    <a:pt x="846264" y="114098"/>
                    <a:pt x="880937" y="112485"/>
                    <a:pt x="919239" y="108857"/>
                  </a:cubicBezTo>
                  <a:cubicBezTo>
                    <a:pt x="957541" y="105229"/>
                    <a:pt x="995842" y="101197"/>
                    <a:pt x="1030515" y="94343"/>
                  </a:cubicBezTo>
                  <a:cubicBezTo>
                    <a:pt x="1065188" y="87489"/>
                    <a:pt x="1095426" y="77410"/>
                    <a:pt x="1127277" y="67734"/>
                  </a:cubicBezTo>
                  <a:cubicBezTo>
                    <a:pt x="1159128" y="58058"/>
                    <a:pt x="1195011" y="46365"/>
                    <a:pt x="1221620" y="36286"/>
                  </a:cubicBezTo>
                  <a:cubicBezTo>
                    <a:pt x="1248229" y="26207"/>
                    <a:pt x="1275242" y="13305"/>
                    <a:pt x="1286934" y="7257"/>
                  </a:cubicBezTo>
                  <a:cubicBezTo>
                    <a:pt x="1298626" y="1209"/>
                    <a:pt x="1295199" y="604"/>
                    <a:pt x="1291772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20" name="Ovale 119"/>
            <p:cNvSpPr>
              <a:spLocks/>
            </p:cNvSpPr>
            <p:nvPr/>
          </p:nvSpPr>
          <p:spPr>
            <a:xfrm>
              <a:off x="4304029" y="5675250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21" name="Ovale 120"/>
            <p:cNvSpPr>
              <a:spLocks/>
            </p:cNvSpPr>
            <p:nvPr/>
          </p:nvSpPr>
          <p:spPr>
            <a:xfrm>
              <a:off x="4533563" y="5694086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22" name="Rettangolo 121"/>
            <p:cNvSpPr/>
            <p:nvPr/>
          </p:nvSpPr>
          <p:spPr>
            <a:xfrm>
              <a:off x="3848902" y="5850422"/>
              <a:ext cx="1258304" cy="45719"/>
            </a:xfrm>
            <a:prstGeom prst="rect">
              <a:avLst/>
            </a:prstGeom>
            <a:solidFill>
              <a:schemeClr val="tx2">
                <a:lumMod val="20000"/>
                <a:lumOff val="80000"/>
                <a:alpha val="5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grpSp>
          <p:nvGrpSpPr>
            <p:cNvPr id="123" name="Gruppo 122"/>
            <p:cNvGrpSpPr/>
            <p:nvPr/>
          </p:nvGrpSpPr>
          <p:grpSpPr>
            <a:xfrm>
              <a:off x="4214029" y="5753547"/>
              <a:ext cx="571060" cy="268904"/>
              <a:chOff x="5012935" y="5085184"/>
              <a:chExt cx="571060" cy="268904"/>
            </a:xfrm>
          </p:grpSpPr>
          <p:sp>
            <p:nvSpPr>
              <p:cNvPr id="127" name="Freccia angolare in su 126"/>
              <p:cNvSpPr/>
              <p:nvPr/>
            </p:nvSpPr>
            <p:spPr>
              <a:xfrm flipH="1">
                <a:off x="5221739" y="5085184"/>
                <a:ext cx="362256" cy="268904"/>
              </a:xfrm>
              <a:prstGeom prst="bentUpArrow">
                <a:avLst>
                  <a:gd name="adj1" fmla="val 13670"/>
                  <a:gd name="adj2" fmla="val 25000"/>
                  <a:gd name="adj3" fmla="val 0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28" name="Freccia angolare in su 127"/>
              <p:cNvSpPr/>
              <p:nvPr/>
            </p:nvSpPr>
            <p:spPr>
              <a:xfrm>
                <a:off x="5012935" y="5085184"/>
                <a:ext cx="345157" cy="268904"/>
              </a:xfrm>
              <a:prstGeom prst="bentUpArrow">
                <a:avLst>
                  <a:gd name="adj1" fmla="val 13670"/>
                  <a:gd name="adj2" fmla="val 25000"/>
                  <a:gd name="adj3" fmla="val 0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29" name="Rettangolo 128"/>
              <p:cNvSpPr/>
              <p:nvPr/>
            </p:nvSpPr>
            <p:spPr>
              <a:xfrm>
                <a:off x="5196766" y="5326759"/>
                <a:ext cx="183330" cy="2409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124" name="Ovale 123"/>
            <p:cNvSpPr>
              <a:spLocks/>
            </p:cNvSpPr>
            <p:nvPr/>
          </p:nvSpPr>
          <p:spPr>
            <a:xfrm>
              <a:off x="4381163" y="5739647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25" name="Corda 124"/>
            <p:cNvSpPr/>
            <p:nvPr/>
          </p:nvSpPr>
          <p:spPr>
            <a:xfrm rot="16200000">
              <a:off x="4313904" y="5286869"/>
              <a:ext cx="328701" cy="1284544"/>
            </a:xfrm>
            <a:prstGeom prst="chord">
              <a:avLst>
                <a:gd name="adj1" fmla="val 5204198"/>
                <a:gd name="adj2" fmla="val 16398719"/>
              </a:avLst>
            </a:prstGeom>
            <a:solidFill>
              <a:schemeClr val="tx2">
                <a:lumMod val="20000"/>
                <a:lumOff val="80000"/>
                <a:alpha val="5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26" name="Rettangolo 125"/>
            <p:cNvSpPr/>
            <p:nvPr/>
          </p:nvSpPr>
          <p:spPr>
            <a:xfrm>
              <a:off x="4450078" y="5776013"/>
              <a:ext cx="87795" cy="120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CasellaDiTesto 1"/>
          <p:cNvSpPr txBox="1"/>
          <p:nvPr/>
        </p:nvSpPr>
        <p:spPr>
          <a:xfrm>
            <a:off x="2087147" y="1697388"/>
            <a:ext cx="273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+</a:t>
            </a:r>
            <a:endParaRPr lang="it-IT" dirty="0"/>
          </a:p>
        </p:txBody>
      </p:sp>
      <p:grpSp>
        <p:nvGrpSpPr>
          <p:cNvPr id="110" name="Gruppo 109"/>
          <p:cNvGrpSpPr/>
          <p:nvPr/>
        </p:nvGrpSpPr>
        <p:grpSpPr>
          <a:xfrm>
            <a:off x="79954" y="512810"/>
            <a:ext cx="903597" cy="2074659"/>
            <a:chOff x="2706300" y="3599525"/>
            <a:chExt cx="903597" cy="2074659"/>
          </a:xfrm>
        </p:grpSpPr>
        <p:pic>
          <p:nvPicPr>
            <p:cNvPr id="132" name="Picture 5" descr="C:\Users\Silvia\Desktop\Immagini JoVE\agar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6969" b="89721" l="10000" r="988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674">
              <a:off x="2706300" y="3599525"/>
              <a:ext cx="903597" cy="20746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3" name="Rettangolo arrotondato 132"/>
            <p:cNvSpPr/>
            <p:nvPr/>
          </p:nvSpPr>
          <p:spPr>
            <a:xfrm rot="1077194">
              <a:off x="3019323" y="4651847"/>
              <a:ext cx="524395" cy="21370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1000" dirty="0" smtClean="0">
                  <a:solidFill>
                    <a:schemeClr val="tx1"/>
                  </a:solidFill>
                  <a:latin typeface="Bauhaus 93" panose="04030905020B02020C02" pitchFamily="82" charset="0"/>
                </a:rPr>
                <a:t>KNO</a:t>
              </a:r>
              <a:r>
                <a:rPr lang="it-IT" sz="1000" baseline="-25000" dirty="0" smtClean="0">
                  <a:solidFill>
                    <a:schemeClr val="tx1"/>
                  </a:solidFill>
                  <a:latin typeface="Bauhaus 93" panose="04030905020B02020C02" pitchFamily="82" charset="0"/>
                </a:rPr>
                <a:t>3</a:t>
              </a:r>
              <a:endParaRPr lang="it-IT" sz="1000" baseline="-25000" dirty="0">
                <a:solidFill>
                  <a:schemeClr val="tx1"/>
                </a:solidFill>
                <a:latin typeface="Bauhaus 93" panose="04030905020B02020C02" pitchFamily="82" charset="0"/>
              </a:endParaRPr>
            </a:p>
          </p:txBody>
        </p:sp>
      </p:grpSp>
      <p:sp>
        <p:nvSpPr>
          <p:cNvPr id="134" name="CasellaDiTesto 133"/>
          <p:cNvSpPr txBox="1"/>
          <p:nvPr/>
        </p:nvSpPr>
        <p:spPr>
          <a:xfrm>
            <a:off x="921525" y="1674226"/>
            <a:ext cx="273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+</a:t>
            </a:r>
            <a:endParaRPr lang="it-IT" dirty="0"/>
          </a:p>
        </p:txBody>
      </p:sp>
      <p:sp>
        <p:nvSpPr>
          <p:cNvPr id="135" name="CasellaDiTesto 134"/>
          <p:cNvSpPr txBox="1"/>
          <p:nvPr/>
        </p:nvSpPr>
        <p:spPr>
          <a:xfrm>
            <a:off x="179512" y="164123"/>
            <a:ext cx="50405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P2</a:t>
            </a:r>
          </a:p>
        </p:txBody>
      </p:sp>
    </p:spTree>
    <p:extLst>
      <p:ext uri="{BB962C8B-B14F-4D97-AF65-F5344CB8AC3E}">
        <p14:creationId xmlns:p14="http://schemas.microsoft.com/office/powerpoint/2010/main" val="56587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" name="Gruppo 108"/>
          <p:cNvGrpSpPr/>
          <p:nvPr/>
        </p:nvGrpSpPr>
        <p:grpSpPr>
          <a:xfrm>
            <a:off x="808052" y="2566493"/>
            <a:ext cx="1298849" cy="936104"/>
            <a:chOff x="702967" y="1196752"/>
            <a:chExt cx="1298849" cy="936104"/>
          </a:xfrm>
        </p:grpSpPr>
        <p:sp>
          <p:nvSpPr>
            <p:cNvPr id="3" name="Disco magnetico 2"/>
            <p:cNvSpPr/>
            <p:nvPr/>
          </p:nvSpPr>
          <p:spPr>
            <a:xfrm>
              <a:off x="703091" y="1196752"/>
              <a:ext cx="1296144" cy="936104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" name="Arco 3"/>
            <p:cNvSpPr/>
            <p:nvPr/>
          </p:nvSpPr>
          <p:spPr>
            <a:xfrm>
              <a:off x="702967" y="1892357"/>
              <a:ext cx="1296145" cy="145576"/>
            </a:xfrm>
            <a:prstGeom prst="arc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" name="Arco 4"/>
            <p:cNvSpPr/>
            <p:nvPr/>
          </p:nvSpPr>
          <p:spPr>
            <a:xfrm flipH="1">
              <a:off x="705795" y="1893504"/>
              <a:ext cx="1296021" cy="143267"/>
            </a:xfrm>
            <a:prstGeom prst="arc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grpSp>
          <p:nvGrpSpPr>
            <p:cNvPr id="6" name="Gruppo 5"/>
            <p:cNvGrpSpPr/>
            <p:nvPr/>
          </p:nvGrpSpPr>
          <p:grpSpPr>
            <a:xfrm>
              <a:off x="709703" y="1792762"/>
              <a:ext cx="1284544" cy="328701"/>
              <a:chOff x="1522840" y="3582348"/>
              <a:chExt cx="1284544" cy="328701"/>
            </a:xfrm>
            <a:solidFill>
              <a:srgbClr val="E9E78B"/>
            </a:solidFill>
          </p:grpSpPr>
          <p:sp>
            <p:nvSpPr>
              <p:cNvPr id="13" name="Corda 12"/>
              <p:cNvSpPr/>
              <p:nvPr/>
            </p:nvSpPr>
            <p:spPr>
              <a:xfrm rot="16200000">
                <a:off x="2000761" y="3104427"/>
                <a:ext cx="328701" cy="1284544"/>
              </a:xfrm>
              <a:prstGeom prst="chord">
                <a:avLst>
                  <a:gd name="adj1" fmla="val 5204198"/>
                  <a:gd name="adj2" fmla="val 16398719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4" name="Rettangolo 13"/>
              <p:cNvSpPr/>
              <p:nvPr/>
            </p:nvSpPr>
            <p:spPr>
              <a:xfrm>
                <a:off x="1535759" y="3667980"/>
                <a:ext cx="1258304" cy="4571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7" name="Ovale 6"/>
            <p:cNvSpPr>
              <a:spLocks/>
            </p:cNvSpPr>
            <p:nvPr/>
          </p:nvSpPr>
          <p:spPr>
            <a:xfrm>
              <a:off x="969977" y="1922235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" name="Ovale 7"/>
            <p:cNvSpPr>
              <a:spLocks/>
            </p:cNvSpPr>
            <p:nvPr/>
          </p:nvSpPr>
          <p:spPr>
            <a:xfrm>
              <a:off x="1149977" y="1867399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" name="Ovale 8"/>
            <p:cNvSpPr>
              <a:spLocks/>
            </p:cNvSpPr>
            <p:nvPr/>
          </p:nvSpPr>
          <p:spPr>
            <a:xfrm>
              <a:off x="1227111" y="1931796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2" name="Figura a mano libera 11"/>
            <p:cNvSpPr/>
            <p:nvPr/>
          </p:nvSpPr>
          <p:spPr>
            <a:xfrm>
              <a:off x="706287" y="1459861"/>
              <a:ext cx="1295035" cy="120953"/>
            </a:xfrm>
            <a:custGeom>
              <a:avLst/>
              <a:gdLst>
                <a:gd name="connsiteX0" fmla="*/ 0 w 1295035"/>
                <a:gd name="connsiteY0" fmla="*/ 0 h 120953"/>
                <a:gd name="connsiteX1" fmla="*/ 104020 w 1295035"/>
                <a:gd name="connsiteY1" fmla="*/ 60476 h 120953"/>
                <a:gd name="connsiteX2" fmla="*/ 195943 w 1295035"/>
                <a:gd name="connsiteY2" fmla="*/ 84667 h 120953"/>
                <a:gd name="connsiteX3" fmla="*/ 295124 w 1295035"/>
                <a:gd name="connsiteY3" fmla="*/ 96762 h 120953"/>
                <a:gd name="connsiteX4" fmla="*/ 411239 w 1295035"/>
                <a:gd name="connsiteY4" fmla="*/ 108857 h 120953"/>
                <a:gd name="connsiteX5" fmla="*/ 529772 w 1295035"/>
                <a:gd name="connsiteY5" fmla="*/ 116114 h 120953"/>
                <a:gd name="connsiteX6" fmla="*/ 645886 w 1295035"/>
                <a:gd name="connsiteY6" fmla="*/ 120953 h 120953"/>
                <a:gd name="connsiteX7" fmla="*/ 800705 w 1295035"/>
                <a:gd name="connsiteY7" fmla="*/ 116114 h 120953"/>
                <a:gd name="connsiteX8" fmla="*/ 919239 w 1295035"/>
                <a:gd name="connsiteY8" fmla="*/ 108857 h 120953"/>
                <a:gd name="connsiteX9" fmla="*/ 1030515 w 1295035"/>
                <a:gd name="connsiteY9" fmla="*/ 94343 h 120953"/>
                <a:gd name="connsiteX10" fmla="*/ 1127277 w 1295035"/>
                <a:gd name="connsiteY10" fmla="*/ 67734 h 120953"/>
                <a:gd name="connsiteX11" fmla="*/ 1221620 w 1295035"/>
                <a:gd name="connsiteY11" fmla="*/ 36286 h 120953"/>
                <a:gd name="connsiteX12" fmla="*/ 1286934 w 1295035"/>
                <a:gd name="connsiteY12" fmla="*/ 7257 h 120953"/>
                <a:gd name="connsiteX13" fmla="*/ 1291772 w 1295035"/>
                <a:gd name="connsiteY13" fmla="*/ 0 h 120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95035" h="120953">
                  <a:moveTo>
                    <a:pt x="0" y="0"/>
                  </a:moveTo>
                  <a:cubicBezTo>
                    <a:pt x="35681" y="23182"/>
                    <a:pt x="71363" y="46365"/>
                    <a:pt x="104020" y="60476"/>
                  </a:cubicBezTo>
                  <a:cubicBezTo>
                    <a:pt x="136677" y="74587"/>
                    <a:pt x="164092" y="78619"/>
                    <a:pt x="195943" y="84667"/>
                  </a:cubicBezTo>
                  <a:cubicBezTo>
                    <a:pt x="227794" y="90715"/>
                    <a:pt x="295124" y="96762"/>
                    <a:pt x="295124" y="96762"/>
                  </a:cubicBezTo>
                  <a:cubicBezTo>
                    <a:pt x="331007" y="100794"/>
                    <a:pt x="372131" y="105632"/>
                    <a:pt x="411239" y="108857"/>
                  </a:cubicBezTo>
                  <a:cubicBezTo>
                    <a:pt x="450347" y="112082"/>
                    <a:pt x="529772" y="116114"/>
                    <a:pt x="529772" y="116114"/>
                  </a:cubicBezTo>
                  <a:cubicBezTo>
                    <a:pt x="568880" y="118130"/>
                    <a:pt x="600731" y="120953"/>
                    <a:pt x="645886" y="120953"/>
                  </a:cubicBezTo>
                  <a:cubicBezTo>
                    <a:pt x="691041" y="120953"/>
                    <a:pt x="755146" y="118130"/>
                    <a:pt x="800705" y="116114"/>
                  </a:cubicBezTo>
                  <a:cubicBezTo>
                    <a:pt x="846264" y="114098"/>
                    <a:pt x="880937" y="112485"/>
                    <a:pt x="919239" y="108857"/>
                  </a:cubicBezTo>
                  <a:cubicBezTo>
                    <a:pt x="957541" y="105229"/>
                    <a:pt x="995842" y="101197"/>
                    <a:pt x="1030515" y="94343"/>
                  </a:cubicBezTo>
                  <a:cubicBezTo>
                    <a:pt x="1065188" y="87489"/>
                    <a:pt x="1095426" y="77410"/>
                    <a:pt x="1127277" y="67734"/>
                  </a:cubicBezTo>
                  <a:cubicBezTo>
                    <a:pt x="1159128" y="58058"/>
                    <a:pt x="1195011" y="46365"/>
                    <a:pt x="1221620" y="36286"/>
                  </a:cubicBezTo>
                  <a:cubicBezTo>
                    <a:pt x="1248229" y="26207"/>
                    <a:pt x="1275242" y="13305"/>
                    <a:pt x="1286934" y="7257"/>
                  </a:cubicBezTo>
                  <a:cubicBezTo>
                    <a:pt x="1298626" y="1209"/>
                    <a:pt x="1295199" y="604"/>
                    <a:pt x="1291772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91" name="Connettore 1 90"/>
            <p:cNvCxnSpPr/>
            <p:nvPr/>
          </p:nvCxnSpPr>
          <p:spPr>
            <a:xfrm>
              <a:off x="1004957" y="1664804"/>
              <a:ext cx="0" cy="262892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Connettore 1 93"/>
            <p:cNvCxnSpPr/>
            <p:nvPr/>
          </p:nvCxnSpPr>
          <p:spPr>
            <a:xfrm>
              <a:off x="1192817" y="1609400"/>
              <a:ext cx="0" cy="262892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Connettore 1 94"/>
            <p:cNvCxnSpPr/>
            <p:nvPr/>
          </p:nvCxnSpPr>
          <p:spPr>
            <a:xfrm>
              <a:off x="1269951" y="1671524"/>
              <a:ext cx="0" cy="262892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Connettore 1 95"/>
            <p:cNvCxnSpPr/>
            <p:nvPr/>
          </p:nvCxnSpPr>
          <p:spPr>
            <a:xfrm>
              <a:off x="1414631" y="1630612"/>
              <a:ext cx="0" cy="262892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Connettore 7 97"/>
            <p:cNvCxnSpPr>
              <a:stCxn id="7" idx="4"/>
            </p:cNvCxnSpPr>
            <p:nvPr/>
          </p:nvCxnSpPr>
          <p:spPr>
            <a:xfrm rot="16200000" flipH="1">
              <a:off x="1108498" y="1909713"/>
              <a:ext cx="30605" cy="127647"/>
            </a:xfrm>
            <a:prstGeom prst="curvedConnector2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Connettore 7 102"/>
            <p:cNvCxnSpPr/>
            <p:nvPr/>
          </p:nvCxnSpPr>
          <p:spPr>
            <a:xfrm rot="16200000" flipH="1">
              <a:off x="1561361" y="1873714"/>
              <a:ext cx="30605" cy="127647"/>
            </a:xfrm>
            <a:prstGeom prst="curvedConnector2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Connettore 7 99"/>
            <p:cNvCxnSpPr/>
            <p:nvPr/>
          </p:nvCxnSpPr>
          <p:spPr>
            <a:xfrm rot="16200000" flipH="1">
              <a:off x="1420405" y="1922547"/>
              <a:ext cx="30605" cy="127647"/>
            </a:xfrm>
            <a:prstGeom prst="curvedConnector2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Connettore 7 100"/>
            <p:cNvCxnSpPr/>
            <p:nvPr/>
          </p:nvCxnSpPr>
          <p:spPr>
            <a:xfrm rot="16200000" flipH="1">
              <a:off x="1356581" y="1846753"/>
              <a:ext cx="30605" cy="127647"/>
            </a:xfrm>
            <a:prstGeom prst="curvedConnector2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Connettore 1 96"/>
            <p:cNvCxnSpPr/>
            <p:nvPr/>
          </p:nvCxnSpPr>
          <p:spPr>
            <a:xfrm>
              <a:off x="1559511" y="1671524"/>
              <a:ext cx="0" cy="262892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Connettore 7 101"/>
            <p:cNvCxnSpPr/>
            <p:nvPr/>
          </p:nvCxnSpPr>
          <p:spPr>
            <a:xfrm rot="16200000" flipH="1">
              <a:off x="1700452" y="1910100"/>
              <a:ext cx="30605" cy="127647"/>
            </a:xfrm>
            <a:prstGeom prst="curvedConnector2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vale 10"/>
            <p:cNvSpPr>
              <a:spLocks/>
            </p:cNvSpPr>
            <p:nvPr/>
          </p:nvSpPr>
          <p:spPr>
            <a:xfrm>
              <a:off x="1511065" y="1927696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" name="Ovale 9"/>
            <p:cNvSpPr>
              <a:spLocks/>
            </p:cNvSpPr>
            <p:nvPr/>
          </p:nvSpPr>
          <p:spPr>
            <a:xfrm>
              <a:off x="1379511" y="1886235"/>
              <a:ext cx="180000" cy="36000"/>
            </a:xfrm>
            <a:prstGeom prst="ellipse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10" name="Freccia a destra 109"/>
          <p:cNvSpPr/>
          <p:nvPr/>
        </p:nvSpPr>
        <p:spPr>
          <a:xfrm rot="19547330">
            <a:off x="2018237" y="2027657"/>
            <a:ext cx="716906" cy="216206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16" name="Gruppo 15"/>
          <p:cNvGrpSpPr/>
          <p:nvPr/>
        </p:nvGrpSpPr>
        <p:grpSpPr>
          <a:xfrm>
            <a:off x="3152587" y="926265"/>
            <a:ext cx="750566" cy="951535"/>
            <a:chOff x="2043431" y="590165"/>
            <a:chExt cx="750566" cy="951535"/>
          </a:xfrm>
        </p:grpSpPr>
        <p:grpSp>
          <p:nvGrpSpPr>
            <p:cNvPr id="104" name="Gruppo 103"/>
            <p:cNvGrpSpPr/>
            <p:nvPr/>
          </p:nvGrpSpPr>
          <p:grpSpPr>
            <a:xfrm>
              <a:off x="2052574" y="590165"/>
              <a:ext cx="268513" cy="317702"/>
              <a:chOff x="2069544" y="663026"/>
              <a:chExt cx="268513" cy="317702"/>
            </a:xfrm>
          </p:grpSpPr>
          <p:cxnSp>
            <p:nvCxnSpPr>
              <p:cNvPr id="106" name="Connettore 1 105"/>
              <p:cNvCxnSpPr/>
              <p:nvPr/>
            </p:nvCxnSpPr>
            <p:spPr>
              <a:xfrm>
                <a:off x="2117990" y="663026"/>
                <a:ext cx="0" cy="262892"/>
              </a:xfrm>
              <a:prstGeom prst="line">
                <a:avLst/>
              </a:prstGeom>
              <a:ln w="254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Connettore 7 106"/>
              <p:cNvCxnSpPr/>
              <p:nvPr/>
            </p:nvCxnSpPr>
            <p:spPr>
              <a:xfrm rot="16200000" flipH="1">
                <a:off x="2258931" y="901602"/>
                <a:ext cx="30605" cy="127647"/>
              </a:xfrm>
              <a:prstGeom prst="curvedConnector2">
                <a:avLst/>
              </a:prstGeom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Ovale 107"/>
              <p:cNvSpPr>
                <a:spLocks/>
              </p:cNvSpPr>
              <p:nvPr/>
            </p:nvSpPr>
            <p:spPr>
              <a:xfrm>
                <a:off x="2069544" y="919198"/>
                <a:ext cx="180000" cy="36000"/>
              </a:xfrm>
              <a:prstGeom prst="ellipse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grpSp>
          <p:nvGrpSpPr>
            <p:cNvPr id="112" name="Gruppo 111"/>
            <p:cNvGrpSpPr/>
            <p:nvPr/>
          </p:nvGrpSpPr>
          <p:grpSpPr>
            <a:xfrm>
              <a:off x="2338127" y="815426"/>
              <a:ext cx="268513" cy="317702"/>
              <a:chOff x="2069544" y="663026"/>
              <a:chExt cx="268513" cy="317702"/>
            </a:xfrm>
          </p:grpSpPr>
          <p:cxnSp>
            <p:nvCxnSpPr>
              <p:cNvPr id="113" name="Connettore 1 112"/>
              <p:cNvCxnSpPr/>
              <p:nvPr/>
            </p:nvCxnSpPr>
            <p:spPr>
              <a:xfrm>
                <a:off x="2117990" y="663026"/>
                <a:ext cx="0" cy="262892"/>
              </a:xfrm>
              <a:prstGeom prst="line">
                <a:avLst/>
              </a:prstGeom>
              <a:ln w="254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Connettore 7 113"/>
              <p:cNvCxnSpPr/>
              <p:nvPr/>
            </p:nvCxnSpPr>
            <p:spPr>
              <a:xfrm rot="16200000" flipH="1">
                <a:off x="2258931" y="901602"/>
                <a:ext cx="30605" cy="127647"/>
              </a:xfrm>
              <a:prstGeom prst="curvedConnector2">
                <a:avLst/>
              </a:prstGeom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5" name="Ovale 114"/>
              <p:cNvSpPr>
                <a:spLocks/>
              </p:cNvSpPr>
              <p:nvPr/>
            </p:nvSpPr>
            <p:spPr>
              <a:xfrm>
                <a:off x="2069544" y="919198"/>
                <a:ext cx="180000" cy="36000"/>
              </a:xfrm>
              <a:prstGeom prst="ellipse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grpSp>
          <p:nvGrpSpPr>
            <p:cNvPr id="116" name="Gruppo 115"/>
            <p:cNvGrpSpPr/>
            <p:nvPr/>
          </p:nvGrpSpPr>
          <p:grpSpPr>
            <a:xfrm>
              <a:off x="2043431" y="1084331"/>
              <a:ext cx="268513" cy="317702"/>
              <a:chOff x="2069544" y="663026"/>
              <a:chExt cx="268513" cy="317702"/>
            </a:xfrm>
          </p:grpSpPr>
          <p:cxnSp>
            <p:nvCxnSpPr>
              <p:cNvPr id="117" name="Connettore 1 116"/>
              <p:cNvCxnSpPr/>
              <p:nvPr/>
            </p:nvCxnSpPr>
            <p:spPr>
              <a:xfrm>
                <a:off x="2117990" y="663026"/>
                <a:ext cx="0" cy="262892"/>
              </a:xfrm>
              <a:prstGeom prst="line">
                <a:avLst/>
              </a:prstGeom>
              <a:ln w="254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Connettore 7 117"/>
              <p:cNvCxnSpPr/>
              <p:nvPr/>
            </p:nvCxnSpPr>
            <p:spPr>
              <a:xfrm rot="16200000" flipH="1">
                <a:off x="2258931" y="901602"/>
                <a:ext cx="30605" cy="127647"/>
              </a:xfrm>
              <a:prstGeom prst="curvedConnector2">
                <a:avLst/>
              </a:prstGeom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9" name="Ovale 118"/>
              <p:cNvSpPr>
                <a:spLocks/>
              </p:cNvSpPr>
              <p:nvPr/>
            </p:nvSpPr>
            <p:spPr>
              <a:xfrm>
                <a:off x="2069544" y="919198"/>
                <a:ext cx="180000" cy="36000"/>
              </a:xfrm>
              <a:prstGeom prst="ellipse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grpSp>
          <p:nvGrpSpPr>
            <p:cNvPr id="111" name="Gruppo 110"/>
            <p:cNvGrpSpPr/>
            <p:nvPr/>
          </p:nvGrpSpPr>
          <p:grpSpPr>
            <a:xfrm>
              <a:off x="2525484" y="656575"/>
              <a:ext cx="268513" cy="317702"/>
              <a:chOff x="2525484" y="656575"/>
              <a:chExt cx="268513" cy="317702"/>
            </a:xfrm>
          </p:grpSpPr>
          <p:cxnSp>
            <p:nvCxnSpPr>
              <p:cNvPr id="121" name="Connettore 1 120"/>
              <p:cNvCxnSpPr/>
              <p:nvPr/>
            </p:nvCxnSpPr>
            <p:spPr>
              <a:xfrm>
                <a:off x="2573930" y="656575"/>
                <a:ext cx="0" cy="262892"/>
              </a:xfrm>
              <a:prstGeom prst="line">
                <a:avLst/>
              </a:prstGeom>
              <a:ln w="254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Connettore 7 121"/>
              <p:cNvCxnSpPr/>
              <p:nvPr/>
            </p:nvCxnSpPr>
            <p:spPr>
              <a:xfrm rot="16200000" flipH="1">
                <a:off x="2714871" y="895151"/>
                <a:ext cx="30605" cy="127647"/>
              </a:xfrm>
              <a:prstGeom prst="curvedConnector2">
                <a:avLst/>
              </a:prstGeom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3" name="Ovale 122"/>
              <p:cNvSpPr>
                <a:spLocks/>
              </p:cNvSpPr>
              <p:nvPr/>
            </p:nvSpPr>
            <p:spPr>
              <a:xfrm>
                <a:off x="2525484" y="912747"/>
                <a:ext cx="180000" cy="36000"/>
              </a:xfrm>
              <a:prstGeom prst="ellipse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grpSp>
          <p:nvGrpSpPr>
            <p:cNvPr id="124" name="Gruppo 123"/>
            <p:cNvGrpSpPr/>
            <p:nvPr/>
          </p:nvGrpSpPr>
          <p:grpSpPr>
            <a:xfrm>
              <a:off x="2362735" y="1223998"/>
              <a:ext cx="268513" cy="317702"/>
              <a:chOff x="2069544" y="663026"/>
              <a:chExt cx="268513" cy="317702"/>
            </a:xfrm>
          </p:grpSpPr>
          <p:cxnSp>
            <p:nvCxnSpPr>
              <p:cNvPr id="125" name="Connettore 1 124"/>
              <p:cNvCxnSpPr/>
              <p:nvPr/>
            </p:nvCxnSpPr>
            <p:spPr>
              <a:xfrm>
                <a:off x="2117990" y="663026"/>
                <a:ext cx="0" cy="262892"/>
              </a:xfrm>
              <a:prstGeom prst="line">
                <a:avLst/>
              </a:prstGeom>
              <a:ln w="254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Connettore 7 125"/>
              <p:cNvCxnSpPr/>
              <p:nvPr/>
            </p:nvCxnSpPr>
            <p:spPr>
              <a:xfrm rot="16200000" flipH="1">
                <a:off x="2258931" y="901602"/>
                <a:ext cx="30605" cy="127647"/>
              </a:xfrm>
              <a:prstGeom prst="curvedConnector2">
                <a:avLst/>
              </a:prstGeom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7" name="Ovale 126"/>
              <p:cNvSpPr>
                <a:spLocks/>
              </p:cNvSpPr>
              <p:nvPr/>
            </p:nvSpPr>
            <p:spPr>
              <a:xfrm>
                <a:off x="2069544" y="919198"/>
                <a:ext cx="180000" cy="36000"/>
              </a:xfrm>
              <a:prstGeom prst="ellipse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sp>
        <p:nvSpPr>
          <p:cNvPr id="128" name="Freccia a destra 127"/>
          <p:cNvSpPr/>
          <p:nvPr/>
        </p:nvSpPr>
        <p:spPr>
          <a:xfrm rot="5400000">
            <a:off x="3583922" y="2464313"/>
            <a:ext cx="716906" cy="216206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9" name="CasellaDiTesto 128"/>
          <p:cNvSpPr txBox="1"/>
          <p:nvPr/>
        </p:nvSpPr>
        <p:spPr>
          <a:xfrm>
            <a:off x="90322" y="624115"/>
            <a:ext cx="3148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-</a:t>
            </a:r>
            <a:r>
              <a:rPr lang="it-IT" b="1" dirty="0" err="1" smtClean="0"/>
              <a:t>Seedling</a:t>
            </a:r>
            <a:r>
              <a:rPr lang="it-IT" b="1" dirty="0" smtClean="0"/>
              <a:t> </a:t>
            </a:r>
            <a:r>
              <a:rPr lang="it-IT" b="1" dirty="0" err="1" smtClean="0"/>
              <a:t>transplanting</a:t>
            </a:r>
            <a:r>
              <a:rPr lang="it-IT" b="1" dirty="0" smtClean="0"/>
              <a:t>:</a:t>
            </a:r>
            <a:endParaRPr lang="it-IT" b="1" dirty="0"/>
          </a:p>
        </p:txBody>
      </p:sp>
      <p:sp>
        <p:nvSpPr>
          <p:cNvPr id="146" name="CasellaDiTesto 145"/>
          <p:cNvSpPr txBox="1"/>
          <p:nvPr/>
        </p:nvSpPr>
        <p:spPr>
          <a:xfrm>
            <a:off x="2740865" y="5445224"/>
            <a:ext cx="22343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To </a:t>
            </a:r>
            <a:r>
              <a:rPr lang="it-IT" b="1" dirty="0" err="1" smtClean="0"/>
              <a:t>greenhouse</a:t>
            </a:r>
            <a:r>
              <a:rPr lang="it-IT" b="1" dirty="0" smtClean="0"/>
              <a:t>: </a:t>
            </a:r>
            <a:r>
              <a:rPr lang="it-IT" dirty="0" smtClean="0"/>
              <a:t>to </a:t>
            </a:r>
            <a:r>
              <a:rPr lang="it-IT" dirty="0" err="1" smtClean="0"/>
              <a:t>reach</a:t>
            </a:r>
            <a:r>
              <a:rPr lang="it-IT" dirty="0" smtClean="0"/>
              <a:t>  2-3 </a:t>
            </a:r>
            <a:r>
              <a:rPr lang="it-IT" dirty="0" err="1" smtClean="0"/>
              <a:t>leaf</a:t>
            </a:r>
            <a:r>
              <a:rPr lang="it-IT" dirty="0" smtClean="0"/>
              <a:t> stage</a:t>
            </a:r>
            <a:endParaRPr lang="it-IT" dirty="0"/>
          </a:p>
        </p:txBody>
      </p:sp>
      <p:sp>
        <p:nvSpPr>
          <p:cNvPr id="147" name="Freccia a destra 146"/>
          <p:cNvSpPr/>
          <p:nvPr/>
        </p:nvSpPr>
        <p:spPr>
          <a:xfrm rot="5400000">
            <a:off x="3484314" y="4615454"/>
            <a:ext cx="716906" cy="216206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149" name="Gruppo 148"/>
          <p:cNvGrpSpPr/>
          <p:nvPr/>
        </p:nvGrpSpPr>
        <p:grpSpPr>
          <a:xfrm>
            <a:off x="6372200" y="3222004"/>
            <a:ext cx="168891" cy="695441"/>
            <a:chOff x="4331101" y="2296493"/>
            <a:chExt cx="112643" cy="484435"/>
          </a:xfrm>
        </p:grpSpPr>
        <p:sp>
          <p:nvSpPr>
            <p:cNvPr id="150" name="Rettangolo 149"/>
            <p:cNvSpPr/>
            <p:nvPr/>
          </p:nvSpPr>
          <p:spPr>
            <a:xfrm>
              <a:off x="4331101" y="2296493"/>
              <a:ext cx="112643" cy="484435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none" rtlCol="0" anchor="t" anchorCtr="0"/>
            <a:lstStyle/>
            <a:p>
              <a:pPr algn="ctr"/>
              <a:endParaRPr lang="it-IT" sz="200" dirty="0" smtClean="0">
                <a:solidFill>
                  <a:schemeClr val="tx1"/>
                </a:solidFill>
              </a:endParaRPr>
            </a:p>
            <a:p>
              <a:pPr algn="ctr"/>
              <a:endParaRPr lang="it-IT" sz="2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it-IT" sz="200" dirty="0" smtClean="0">
                  <a:solidFill>
                    <a:schemeClr val="tx1"/>
                  </a:solidFill>
                </a:rPr>
                <a:t>LOL_SS</a:t>
              </a:r>
            </a:p>
            <a:p>
              <a:pPr algn="ctr"/>
              <a:r>
                <a:rPr lang="it-IT" sz="200" dirty="0" smtClean="0">
                  <a:solidFill>
                    <a:schemeClr val="tx1"/>
                  </a:solidFill>
                </a:rPr>
                <a:t>14-01</a:t>
              </a:r>
            </a:p>
            <a:p>
              <a:pPr algn="ctr"/>
              <a:r>
                <a:rPr lang="it-IT" sz="200" dirty="0" err="1" smtClean="0">
                  <a:solidFill>
                    <a:schemeClr val="tx1"/>
                  </a:solidFill>
                </a:rPr>
                <a:t>pinoxad</a:t>
              </a:r>
              <a:endParaRPr lang="it-IT" sz="2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it-IT" sz="200" dirty="0" smtClean="0">
                  <a:solidFill>
                    <a:schemeClr val="tx1"/>
                  </a:solidFill>
                </a:rPr>
                <a:t>1x</a:t>
              </a:r>
            </a:p>
            <a:p>
              <a:pPr algn="ctr"/>
              <a:r>
                <a:rPr lang="it-IT" sz="200" dirty="0">
                  <a:solidFill>
                    <a:schemeClr val="tx1"/>
                  </a:solidFill>
                </a:rPr>
                <a:t>1</a:t>
              </a:r>
              <a:endParaRPr lang="it-IT" sz="2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it-IT" sz="200" dirty="0" smtClean="0">
                  <a:solidFill>
                    <a:schemeClr val="tx1"/>
                  </a:solidFill>
                </a:rPr>
                <a:t>R1-1</a:t>
              </a:r>
            </a:p>
            <a:p>
              <a:pPr algn="ctr"/>
              <a:r>
                <a:rPr lang="it-IT" sz="200" dirty="0" smtClean="0">
                  <a:solidFill>
                    <a:schemeClr val="tx1"/>
                  </a:solidFill>
                </a:rPr>
                <a:t>0073959</a:t>
              </a:r>
              <a:endParaRPr lang="it-IT" sz="200" dirty="0">
                <a:solidFill>
                  <a:schemeClr val="tx1"/>
                </a:solidFill>
              </a:endParaRPr>
            </a:p>
          </p:txBody>
        </p:sp>
        <p:pic>
          <p:nvPicPr>
            <p:cNvPr id="3076" name="Picture 4" descr="C:\Users\Silvia\Desktop\Immagini JoVE\codice a barre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4128" y="2305447"/>
              <a:ext cx="107343" cy="483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" name="Gruppo 14"/>
          <p:cNvGrpSpPr/>
          <p:nvPr/>
        </p:nvGrpSpPr>
        <p:grpSpPr>
          <a:xfrm>
            <a:off x="2854226" y="3356992"/>
            <a:ext cx="2088232" cy="812976"/>
            <a:chOff x="3005018" y="1217278"/>
            <a:chExt cx="2088232" cy="812976"/>
          </a:xfrm>
        </p:grpSpPr>
        <p:grpSp>
          <p:nvGrpSpPr>
            <p:cNvPr id="20" name="Gruppo 19"/>
            <p:cNvGrpSpPr/>
            <p:nvPr/>
          </p:nvGrpSpPr>
          <p:grpSpPr>
            <a:xfrm>
              <a:off x="3005018" y="1382182"/>
              <a:ext cx="2088232" cy="648072"/>
              <a:chOff x="3584046" y="2214108"/>
              <a:chExt cx="2088232" cy="648072"/>
            </a:xfrm>
          </p:grpSpPr>
          <p:sp>
            <p:nvSpPr>
              <p:cNvPr id="58" name="Cubo 57"/>
              <p:cNvSpPr/>
              <p:nvPr/>
            </p:nvSpPr>
            <p:spPr>
              <a:xfrm>
                <a:off x="3584046" y="2214108"/>
                <a:ext cx="2088232" cy="648072"/>
              </a:xfrm>
              <a:prstGeom prst="cube">
                <a:avLst>
                  <a:gd name="adj" fmla="val 64292"/>
                </a:avLst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9" name="Parallelogramma 58"/>
              <p:cNvSpPr/>
              <p:nvPr/>
            </p:nvSpPr>
            <p:spPr>
              <a:xfrm>
                <a:off x="3705576" y="2255513"/>
                <a:ext cx="1891534" cy="354144"/>
              </a:xfrm>
              <a:prstGeom prst="parallelogram">
                <a:avLst>
                  <a:gd name="adj" fmla="val 99545"/>
                </a:avLst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cxnSp>
          <p:nvCxnSpPr>
            <p:cNvPr id="130" name="Connettore 1 129"/>
            <p:cNvCxnSpPr/>
            <p:nvPr/>
          </p:nvCxnSpPr>
          <p:spPr>
            <a:xfrm>
              <a:off x="3534388" y="1239982"/>
              <a:ext cx="0" cy="262892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Connettore 1 131"/>
            <p:cNvCxnSpPr/>
            <p:nvPr/>
          </p:nvCxnSpPr>
          <p:spPr>
            <a:xfrm>
              <a:off x="3842022" y="1227057"/>
              <a:ext cx="0" cy="262892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Connettore 1 132"/>
            <p:cNvCxnSpPr/>
            <p:nvPr/>
          </p:nvCxnSpPr>
          <p:spPr>
            <a:xfrm>
              <a:off x="4434793" y="1227057"/>
              <a:ext cx="0" cy="262892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Connettore 1 133"/>
            <p:cNvCxnSpPr/>
            <p:nvPr/>
          </p:nvCxnSpPr>
          <p:spPr>
            <a:xfrm>
              <a:off x="4753588" y="1236544"/>
              <a:ext cx="0" cy="262892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Connettore 1 134"/>
            <p:cNvCxnSpPr/>
            <p:nvPr/>
          </p:nvCxnSpPr>
          <p:spPr>
            <a:xfrm>
              <a:off x="4140626" y="1217278"/>
              <a:ext cx="0" cy="262892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Connettore 1 135"/>
            <p:cNvCxnSpPr/>
            <p:nvPr/>
          </p:nvCxnSpPr>
          <p:spPr>
            <a:xfrm>
              <a:off x="3404588" y="1348724"/>
              <a:ext cx="0" cy="262892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Connettore 1 136"/>
            <p:cNvCxnSpPr/>
            <p:nvPr/>
          </p:nvCxnSpPr>
          <p:spPr>
            <a:xfrm>
              <a:off x="3694840" y="1340503"/>
              <a:ext cx="0" cy="262892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Connettore 1 137"/>
            <p:cNvCxnSpPr/>
            <p:nvPr/>
          </p:nvCxnSpPr>
          <p:spPr>
            <a:xfrm>
              <a:off x="3995936" y="1347223"/>
              <a:ext cx="0" cy="262892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Connettore 1 138"/>
            <p:cNvCxnSpPr/>
            <p:nvPr/>
          </p:nvCxnSpPr>
          <p:spPr>
            <a:xfrm>
              <a:off x="4283968" y="1343091"/>
              <a:ext cx="0" cy="262892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Connettore 1 139"/>
            <p:cNvCxnSpPr/>
            <p:nvPr/>
          </p:nvCxnSpPr>
          <p:spPr>
            <a:xfrm>
              <a:off x="4585064" y="1337767"/>
              <a:ext cx="0" cy="262892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Connettore 1 140"/>
            <p:cNvCxnSpPr/>
            <p:nvPr/>
          </p:nvCxnSpPr>
          <p:spPr>
            <a:xfrm>
              <a:off x="3275856" y="1469213"/>
              <a:ext cx="0" cy="262892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Connettore 1 141"/>
            <p:cNvCxnSpPr/>
            <p:nvPr/>
          </p:nvCxnSpPr>
          <p:spPr>
            <a:xfrm>
              <a:off x="3570314" y="1469213"/>
              <a:ext cx="0" cy="262892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Connettore 1 142"/>
            <p:cNvCxnSpPr/>
            <p:nvPr/>
          </p:nvCxnSpPr>
          <p:spPr>
            <a:xfrm>
              <a:off x="3885456" y="1480170"/>
              <a:ext cx="0" cy="262892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Connettore 1 143"/>
            <p:cNvCxnSpPr/>
            <p:nvPr/>
          </p:nvCxnSpPr>
          <p:spPr>
            <a:xfrm>
              <a:off x="4182566" y="1474537"/>
              <a:ext cx="0" cy="262892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Connettore 1 144"/>
            <p:cNvCxnSpPr/>
            <p:nvPr/>
          </p:nvCxnSpPr>
          <p:spPr>
            <a:xfrm>
              <a:off x="4477130" y="1480170"/>
              <a:ext cx="0" cy="262892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1" name="Gruppo 150"/>
            <p:cNvGrpSpPr/>
            <p:nvPr/>
          </p:nvGrpSpPr>
          <p:grpSpPr>
            <a:xfrm>
              <a:off x="3842021" y="1496689"/>
              <a:ext cx="112643" cy="292947"/>
              <a:chOff x="3842021" y="1496689"/>
              <a:chExt cx="112643" cy="292947"/>
            </a:xfrm>
          </p:grpSpPr>
          <p:sp>
            <p:nvSpPr>
              <p:cNvPr id="155" name="Rettangolo 154"/>
              <p:cNvSpPr/>
              <p:nvPr/>
            </p:nvSpPr>
            <p:spPr>
              <a:xfrm>
                <a:off x="3842021" y="1496689"/>
                <a:ext cx="112643" cy="292947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none" rtlCol="0" anchor="t" anchorCtr="0"/>
              <a:lstStyle/>
              <a:p>
                <a:pPr algn="ctr"/>
                <a:endParaRPr lang="it-IT" sz="200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it-IT" sz="200" dirty="0" smtClean="0">
                    <a:solidFill>
                      <a:schemeClr val="tx1"/>
                    </a:solidFill>
                  </a:rPr>
                  <a:t>LOL_SS</a:t>
                </a:r>
              </a:p>
              <a:p>
                <a:pPr algn="ctr"/>
                <a:r>
                  <a:rPr lang="it-IT" sz="200" dirty="0" smtClean="0">
                    <a:solidFill>
                      <a:schemeClr val="tx1"/>
                    </a:solidFill>
                  </a:rPr>
                  <a:t>14-01</a:t>
                </a:r>
              </a:p>
              <a:p>
                <a:pPr algn="ctr"/>
                <a:r>
                  <a:rPr lang="it-IT" sz="200" dirty="0" err="1" smtClean="0">
                    <a:solidFill>
                      <a:schemeClr val="tx1"/>
                    </a:solidFill>
                  </a:rPr>
                  <a:t>pinoxad</a:t>
                </a:r>
                <a:endParaRPr lang="it-IT" sz="200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it-IT" sz="200" dirty="0" smtClean="0">
                    <a:solidFill>
                      <a:schemeClr val="tx1"/>
                    </a:solidFill>
                  </a:rPr>
                  <a:t>1x</a:t>
                </a:r>
              </a:p>
              <a:p>
                <a:pPr algn="ctr"/>
                <a:r>
                  <a:rPr lang="it-IT" sz="200" dirty="0">
                    <a:solidFill>
                      <a:schemeClr val="tx1"/>
                    </a:solidFill>
                  </a:rPr>
                  <a:t>1</a:t>
                </a:r>
                <a:endParaRPr lang="it-IT" sz="200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it-IT" sz="200" dirty="0" smtClean="0">
                    <a:solidFill>
                      <a:schemeClr val="tx1"/>
                    </a:solidFill>
                  </a:rPr>
                  <a:t>R1-1</a:t>
                </a:r>
              </a:p>
              <a:p>
                <a:pPr algn="ctr"/>
                <a:r>
                  <a:rPr lang="it-IT" sz="200" dirty="0" smtClean="0">
                    <a:solidFill>
                      <a:schemeClr val="tx1"/>
                    </a:solidFill>
                  </a:rPr>
                  <a:t>0073959</a:t>
                </a:r>
                <a:endParaRPr lang="it-IT" sz="200" dirty="0">
                  <a:solidFill>
                    <a:schemeClr val="tx1"/>
                  </a:solidFill>
                </a:endParaRPr>
              </a:p>
            </p:txBody>
          </p:sp>
          <p:pic>
            <p:nvPicPr>
              <p:cNvPr id="157" name="Picture 4" descr="C:\Users\Silvia\Desktop\Immagini JoVE\codice a barre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46783" y="1508488"/>
                <a:ext cx="107343" cy="4830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159" name="Freccia a destra 158"/>
          <p:cNvSpPr/>
          <p:nvPr/>
        </p:nvSpPr>
        <p:spPr>
          <a:xfrm rot="10389043">
            <a:off x="5230406" y="3739538"/>
            <a:ext cx="716906" cy="216206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1" name="CasellaDiTesto 170"/>
          <p:cNvSpPr txBox="1"/>
          <p:nvPr/>
        </p:nvSpPr>
        <p:spPr>
          <a:xfrm>
            <a:off x="179512" y="164123"/>
            <a:ext cx="50405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P3</a:t>
            </a:r>
          </a:p>
        </p:txBody>
      </p:sp>
    </p:spTree>
    <p:extLst>
      <p:ext uri="{BB962C8B-B14F-4D97-AF65-F5344CB8AC3E}">
        <p14:creationId xmlns:p14="http://schemas.microsoft.com/office/powerpoint/2010/main" val="356237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uppo 21"/>
          <p:cNvGrpSpPr/>
          <p:nvPr/>
        </p:nvGrpSpPr>
        <p:grpSpPr>
          <a:xfrm>
            <a:off x="3852164" y="5079320"/>
            <a:ext cx="2088232" cy="1000426"/>
            <a:chOff x="3650941" y="4699111"/>
            <a:chExt cx="2088232" cy="1000426"/>
          </a:xfrm>
        </p:grpSpPr>
        <p:grpSp>
          <p:nvGrpSpPr>
            <p:cNvPr id="23" name="Gruppo 22"/>
            <p:cNvGrpSpPr/>
            <p:nvPr/>
          </p:nvGrpSpPr>
          <p:grpSpPr>
            <a:xfrm>
              <a:off x="3650941" y="4699111"/>
              <a:ext cx="2088232" cy="1000426"/>
              <a:chOff x="2850998" y="1628800"/>
              <a:chExt cx="2088232" cy="1000426"/>
            </a:xfrm>
          </p:grpSpPr>
          <p:sp>
            <p:nvSpPr>
              <p:cNvPr id="27" name="Cubo 26"/>
              <p:cNvSpPr/>
              <p:nvPr/>
            </p:nvSpPr>
            <p:spPr>
              <a:xfrm>
                <a:off x="2850998" y="1981154"/>
                <a:ext cx="2088232" cy="648072"/>
              </a:xfrm>
              <a:prstGeom prst="cube">
                <a:avLst>
                  <a:gd name="adj" fmla="val 64292"/>
                </a:avLst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28" name="Parallelogramma 27"/>
              <p:cNvSpPr/>
              <p:nvPr/>
            </p:nvSpPr>
            <p:spPr>
              <a:xfrm>
                <a:off x="2972528" y="2022559"/>
                <a:ext cx="1891534" cy="354144"/>
              </a:xfrm>
              <a:prstGeom prst="parallelogram">
                <a:avLst>
                  <a:gd name="adj" fmla="val 99545"/>
                </a:avLst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grpSp>
            <p:nvGrpSpPr>
              <p:cNvPr id="29" name="Gruppo 28"/>
              <p:cNvGrpSpPr/>
              <p:nvPr/>
            </p:nvGrpSpPr>
            <p:grpSpPr>
              <a:xfrm>
                <a:off x="2972448" y="1628800"/>
                <a:ext cx="1839444" cy="712394"/>
                <a:chOff x="2534900" y="1787048"/>
                <a:chExt cx="1839444" cy="712394"/>
              </a:xfrm>
            </p:grpSpPr>
            <p:pic>
              <p:nvPicPr>
                <p:cNvPr id="30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928078" y="1966352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31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17174" y="2031632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32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537888" y="2031632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33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24406" y="2031632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34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21158" y="1956191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35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759312" y="1956191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36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628674" y="1797727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37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41138" y="1787048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38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620562" y="1797727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39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34900" y="1956191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  <p:grpSp>
          <p:nvGrpSpPr>
            <p:cNvPr id="24" name="Gruppo 23"/>
            <p:cNvGrpSpPr/>
            <p:nvPr/>
          </p:nvGrpSpPr>
          <p:grpSpPr>
            <a:xfrm>
              <a:off x="4504765" y="5165930"/>
              <a:ext cx="112643" cy="292947"/>
              <a:chOff x="3842021" y="1496689"/>
              <a:chExt cx="112643" cy="292947"/>
            </a:xfrm>
          </p:grpSpPr>
          <p:sp>
            <p:nvSpPr>
              <p:cNvPr id="25" name="Rettangolo 24"/>
              <p:cNvSpPr/>
              <p:nvPr/>
            </p:nvSpPr>
            <p:spPr>
              <a:xfrm>
                <a:off x="3842021" y="1496689"/>
                <a:ext cx="112643" cy="292947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none" rtlCol="0" anchor="t" anchorCtr="0"/>
              <a:lstStyle/>
              <a:p>
                <a:pPr algn="ctr"/>
                <a:endParaRPr lang="it-IT" sz="200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it-IT" sz="200" dirty="0" smtClean="0">
                    <a:solidFill>
                      <a:schemeClr val="tx1"/>
                    </a:solidFill>
                  </a:rPr>
                  <a:t>LOL_SS</a:t>
                </a:r>
              </a:p>
              <a:p>
                <a:pPr algn="ctr"/>
                <a:r>
                  <a:rPr lang="it-IT" sz="200" dirty="0" smtClean="0">
                    <a:solidFill>
                      <a:schemeClr val="tx1"/>
                    </a:solidFill>
                  </a:rPr>
                  <a:t>14-01</a:t>
                </a:r>
              </a:p>
              <a:p>
                <a:pPr algn="ctr"/>
                <a:r>
                  <a:rPr lang="it-IT" sz="200" dirty="0" err="1" smtClean="0">
                    <a:solidFill>
                      <a:schemeClr val="tx1"/>
                    </a:solidFill>
                  </a:rPr>
                  <a:t>pinoxad</a:t>
                </a:r>
                <a:endParaRPr lang="it-IT" sz="200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it-IT" sz="200" dirty="0">
                    <a:solidFill>
                      <a:schemeClr val="tx1"/>
                    </a:solidFill>
                  </a:rPr>
                  <a:t>3</a:t>
                </a:r>
                <a:r>
                  <a:rPr lang="it-IT" sz="200" dirty="0" smtClean="0">
                    <a:solidFill>
                      <a:schemeClr val="tx1"/>
                    </a:solidFill>
                  </a:rPr>
                  <a:t>x</a:t>
                </a:r>
              </a:p>
              <a:p>
                <a:pPr algn="ctr"/>
                <a:r>
                  <a:rPr lang="it-IT" sz="200" dirty="0">
                    <a:solidFill>
                      <a:schemeClr val="tx1"/>
                    </a:solidFill>
                  </a:rPr>
                  <a:t>1</a:t>
                </a:r>
                <a:endParaRPr lang="it-IT" sz="200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it-IT" sz="200" dirty="0" smtClean="0">
                    <a:solidFill>
                      <a:schemeClr val="tx1"/>
                    </a:solidFill>
                  </a:rPr>
                  <a:t>R1-2</a:t>
                </a:r>
              </a:p>
              <a:p>
                <a:pPr algn="ctr"/>
                <a:r>
                  <a:rPr lang="it-IT" sz="200" dirty="0" smtClean="0">
                    <a:solidFill>
                      <a:schemeClr val="tx1"/>
                    </a:solidFill>
                  </a:rPr>
                  <a:t>0073960</a:t>
                </a:r>
                <a:endParaRPr lang="it-IT" sz="200" dirty="0">
                  <a:solidFill>
                    <a:schemeClr val="tx1"/>
                  </a:solidFill>
                </a:endParaRPr>
              </a:p>
            </p:txBody>
          </p:sp>
          <p:pic>
            <p:nvPicPr>
              <p:cNvPr id="26" name="Picture 4" descr="C:\Users\Silvia\Desktop\Immagini JoVE\codice a barre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46783" y="1508488"/>
                <a:ext cx="107343" cy="4830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77" name="Gruppo 76"/>
          <p:cNvGrpSpPr/>
          <p:nvPr/>
        </p:nvGrpSpPr>
        <p:grpSpPr>
          <a:xfrm>
            <a:off x="1924956" y="5092870"/>
            <a:ext cx="2088232" cy="1000426"/>
            <a:chOff x="3650941" y="4699111"/>
            <a:chExt cx="2088232" cy="1000426"/>
          </a:xfrm>
        </p:grpSpPr>
        <p:grpSp>
          <p:nvGrpSpPr>
            <p:cNvPr id="78" name="Gruppo 77"/>
            <p:cNvGrpSpPr/>
            <p:nvPr/>
          </p:nvGrpSpPr>
          <p:grpSpPr>
            <a:xfrm>
              <a:off x="3650941" y="4699111"/>
              <a:ext cx="2088232" cy="1000426"/>
              <a:chOff x="2850998" y="1628800"/>
              <a:chExt cx="2088232" cy="1000426"/>
            </a:xfrm>
          </p:grpSpPr>
          <p:sp>
            <p:nvSpPr>
              <p:cNvPr id="82" name="Cubo 81"/>
              <p:cNvSpPr/>
              <p:nvPr/>
            </p:nvSpPr>
            <p:spPr>
              <a:xfrm>
                <a:off x="2850998" y="1981154"/>
                <a:ext cx="2088232" cy="648072"/>
              </a:xfrm>
              <a:prstGeom prst="cube">
                <a:avLst>
                  <a:gd name="adj" fmla="val 64292"/>
                </a:avLst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3" name="Parallelogramma 82"/>
              <p:cNvSpPr/>
              <p:nvPr/>
            </p:nvSpPr>
            <p:spPr>
              <a:xfrm>
                <a:off x="2972528" y="2022559"/>
                <a:ext cx="1891534" cy="354144"/>
              </a:xfrm>
              <a:prstGeom prst="parallelogram">
                <a:avLst>
                  <a:gd name="adj" fmla="val 99545"/>
                </a:avLst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grpSp>
            <p:nvGrpSpPr>
              <p:cNvPr id="84" name="Gruppo 83"/>
              <p:cNvGrpSpPr/>
              <p:nvPr/>
            </p:nvGrpSpPr>
            <p:grpSpPr>
              <a:xfrm>
                <a:off x="2972448" y="1628800"/>
                <a:ext cx="1839444" cy="712394"/>
                <a:chOff x="2534900" y="1787048"/>
                <a:chExt cx="1839444" cy="712394"/>
              </a:xfrm>
            </p:grpSpPr>
            <p:pic>
              <p:nvPicPr>
                <p:cNvPr id="85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928078" y="1966352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86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17174" y="2031632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87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537888" y="2031632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88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24406" y="2031632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89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21158" y="1956191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90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759312" y="1956191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91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628674" y="1797727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92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41138" y="1787048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93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620562" y="1797727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94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34900" y="1956191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  <p:grpSp>
          <p:nvGrpSpPr>
            <p:cNvPr id="79" name="Gruppo 78"/>
            <p:cNvGrpSpPr/>
            <p:nvPr/>
          </p:nvGrpSpPr>
          <p:grpSpPr>
            <a:xfrm>
              <a:off x="4504765" y="5165930"/>
              <a:ext cx="112643" cy="292947"/>
              <a:chOff x="3842021" y="1496689"/>
              <a:chExt cx="112643" cy="292947"/>
            </a:xfrm>
          </p:grpSpPr>
          <p:sp>
            <p:nvSpPr>
              <p:cNvPr id="80" name="Rettangolo 79"/>
              <p:cNvSpPr/>
              <p:nvPr/>
            </p:nvSpPr>
            <p:spPr>
              <a:xfrm>
                <a:off x="3842021" y="1496689"/>
                <a:ext cx="112643" cy="292947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none" rtlCol="0" anchor="t" anchorCtr="0"/>
              <a:lstStyle/>
              <a:p>
                <a:pPr algn="ctr"/>
                <a:endParaRPr lang="it-IT" sz="200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it-IT" sz="200" dirty="0" smtClean="0">
                    <a:solidFill>
                      <a:schemeClr val="tx1"/>
                    </a:solidFill>
                  </a:rPr>
                  <a:t>LOL_SS</a:t>
                </a:r>
              </a:p>
              <a:p>
                <a:pPr algn="ctr"/>
                <a:r>
                  <a:rPr lang="it-IT" sz="200" dirty="0" smtClean="0">
                    <a:solidFill>
                      <a:schemeClr val="tx1"/>
                    </a:solidFill>
                  </a:rPr>
                  <a:t>14-01</a:t>
                </a:r>
              </a:p>
              <a:p>
                <a:pPr algn="ctr"/>
                <a:r>
                  <a:rPr lang="it-IT" sz="200" dirty="0" err="1" smtClean="0">
                    <a:solidFill>
                      <a:schemeClr val="tx1"/>
                    </a:solidFill>
                  </a:rPr>
                  <a:t>pinoxad</a:t>
                </a:r>
                <a:endParaRPr lang="it-IT" sz="200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it-IT" sz="200" dirty="0">
                    <a:solidFill>
                      <a:schemeClr val="tx1"/>
                    </a:solidFill>
                  </a:rPr>
                  <a:t>3</a:t>
                </a:r>
                <a:r>
                  <a:rPr lang="it-IT" sz="200" dirty="0" smtClean="0">
                    <a:solidFill>
                      <a:schemeClr val="tx1"/>
                    </a:solidFill>
                  </a:rPr>
                  <a:t>x</a:t>
                </a:r>
              </a:p>
              <a:p>
                <a:pPr algn="ctr"/>
                <a:r>
                  <a:rPr lang="it-IT" sz="200" dirty="0">
                    <a:solidFill>
                      <a:schemeClr val="tx1"/>
                    </a:solidFill>
                  </a:rPr>
                  <a:t>1</a:t>
                </a:r>
                <a:endParaRPr lang="it-IT" sz="200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it-IT" sz="200" dirty="0" smtClean="0">
                    <a:solidFill>
                      <a:schemeClr val="tx1"/>
                    </a:solidFill>
                  </a:rPr>
                  <a:t>R1-2</a:t>
                </a:r>
              </a:p>
              <a:p>
                <a:pPr algn="ctr"/>
                <a:r>
                  <a:rPr lang="it-IT" sz="200" dirty="0" smtClean="0">
                    <a:solidFill>
                      <a:schemeClr val="tx1"/>
                    </a:solidFill>
                  </a:rPr>
                  <a:t>0073960</a:t>
                </a:r>
                <a:endParaRPr lang="it-IT" sz="200" dirty="0">
                  <a:solidFill>
                    <a:schemeClr val="tx1"/>
                  </a:solidFill>
                </a:endParaRPr>
              </a:p>
            </p:txBody>
          </p:sp>
          <p:pic>
            <p:nvPicPr>
              <p:cNvPr id="81" name="Picture 4" descr="C:\Users\Silvia\Desktop\Immagini JoVE\codice a barre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46783" y="1508488"/>
                <a:ext cx="107343" cy="4830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58" name="Gruppo 57"/>
          <p:cNvGrpSpPr/>
          <p:nvPr/>
        </p:nvGrpSpPr>
        <p:grpSpPr>
          <a:xfrm>
            <a:off x="1907704" y="2230918"/>
            <a:ext cx="2088232" cy="1000426"/>
            <a:chOff x="1732831" y="4711420"/>
            <a:chExt cx="2088232" cy="1000426"/>
          </a:xfrm>
        </p:grpSpPr>
        <p:grpSp>
          <p:nvGrpSpPr>
            <p:cNvPr id="59" name="Gruppo 58"/>
            <p:cNvGrpSpPr/>
            <p:nvPr/>
          </p:nvGrpSpPr>
          <p:grpSpPr>
            <a:xfrm>
              <a:off x="1732831" y="4711420"/>
              <a:ext cx="2088232" cy="1000426"/>
              <a:chOff x="2797906" y="5380902"/>
              <a:chExt cx="2088232" cy="1000426"/>
            </a:xfrm>
          </p:grpSpPr>
          <p:grpSp>
            <p:nvGrpSpPr>
              <p:cNvPr id="63" name="Gruppo 62"/>
              <p:cNvGrpSpPr/>
              <p:nvPr/>
            </p:nvGrpSpPr>
            <p:grpSpPr>
              <a:xfrm>
                <a:off x="2797906" y="5733256"/>
                <a:ext cx="2088232" cy="648072"/>
                <a:chOff x="2797906" y="5733256"/>
                <a:chExt cx="2088232" cy="648072"/>
              </a:xfrm>
            </p:grpSpPr>
            <p:sp>
              <p:nvSpPr>
                <p:cNvPr id="75" name="Cubo 74"/>
                <p:cNvSpPr/>
                <p:nvPr/>
              </p:nvSpPr>
              <p:spPr>
                <a:xfrm>
                  <a:off x="2797906" y="5733256"/>
                  <a:ext cx="2088232" cy="648072"/>
                </a:xfrm>
                <a:prstGeom prst="cube">
                  <a:avLst>
                    <a:gd name="adj" fmla="val 64292"/>
                  </a:avLst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76" name="Parallelogramma 75"/>
                <p:cNvSpPr/>
                <p:nvPr/>
              </p:nvSpPr>
              <p:spPr>
                <a:xfrm>
                  <a:off x="2919436" y="5774661"/>
                  <a:ext cx="1891534" cy="354144"/>
                </a:xfrm>
                <a:prstGeom prst="parallelogram">
                  <a:avLst>
                    <a:gd name="adj" fmla="val 99545"/>
                  </a:avLst>
                </a:prstGeom>
                <a:solidFill>
                  <a:schemeClr val="bg2">
                    <a:lumMod val="50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</p:grpSp>
          <p:grpSp>
            <p:nvGrpSpPr>
              <p:cNvPr id="64" name="Gruppo 63"/>
              <p:cNvGrpSpPr/>
              <p:nvPr/>
            </p:nvGrpSpPr>
            <p:grpSpPr>
              <a:xfrm>
                <a:off x="2919356" y="5380902"/>
                <a:ext cx="1839444" cy="712394"/>
                <a:chOff x="2919356" y="5380902"/>
                <a:chExt cx="1839444" cy="712394"/>
              </a:xfrm>
            </p:grpSpPr>
            <p:pic>
              <p:nvPicPr>
                <p:cNvPr id="65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12534" y="5560206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66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01630" y="5625486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67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22344" y="5625486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68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508862" y="5625486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69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705614" y="5550045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70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143768" y="5550045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71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013130" y="5391581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72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525594" y="5380902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73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05018" y="5391581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74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919356" y="5550045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  <p:grpSp>
          <p:nvGrpSpPr>
            <p:cNvPr id="60" name="Gruppo 59"/>
            <p:cNvGrpSpPr/>
            <p:nvPr/>
          </p:nvGrpSpPr>
          <p:grpSpPr>
            <a:xfrm>
              <a:off x="2580896" y="5183126"/>
              <a:ext cx="112643" cy="292947"/>
              <a:chOff x="3842021" y="1496689"/>
              <a:chExt cx="112643" cy="292947"/>
            </a:xfrm>
          </p:grpSpPr>
          <p:sp>
            <p:nvSpPr>
              <p:cNvPr id="61" name="Rettangolo 60"/>
              <p:cNvSpPr/>
              <p:nvPr/>
            </p:nvSpPr>
            <p:spPr>
              <a:xfrm>
                <a:off x="3842021" y="1496689"/>
                <a:ext cx="112643" cy="292947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none" rtlCol="0" anchor="t" anchorCtr="0"/>
              <a:lstStyle/>
              <a:p>
                <a:pPr algn="ctr"/>
                <a:endParaRPr lang="it-IT" sz="200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it-IT" sz="200" dirty="0" smtClean="0">
                    <a:solidFill>
                      <a:schemeClr val="tx1"/>
                    </a:solidFill>
                  </a:rPr>
                  <a:t>LOL_SS</a:t>
                </a:r>
              </a:p>
              <a:p>
                <a:pPr algn="ctr"/>
                <a:r>
                  <a:rPr lang="it-IT" sz="200" dirty="0" smtClean="0">
                    <a:solidFill>
                      <a:schemeClr val="tx1"/>
                    </a:solidFill>
                  </a:rPr>
                  <a:t>14-01</a:t>
                </a:r>
              </a:p>
              <a:p>
                <a:pPr algn="ctr"/>
                <a:r>
                  <a:rPr lang="it-IT" sz="200" dirty="0" err="1" smtClean="0">
                    <a:solidFill>
                      <a:schemeClr val="tx1"/>
                    </a:solidFill>
                  </a:rPr>
                  <a:t>pinoxad</a:t>
                </a:r>
                <a:endParaRPr lang="it-IT" sz="200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it-IT" sz="200" dirty="0">
                    <a:solidFill>
                      <a:schemeClr val="tx1"/>
                    </a:solidFill>
                  </a:rPr>
                  <a:t>1</a:t>
                </a:r>
                <a:r>
                  <a:rPr lang="it-IT" sz="200" dirty="0" smtClean="0">
                    <a:solidFill>
                      <a:schemeClr val="tx1"/>
                    </a:solidFill>
                  </a:rPr>
                  <a:t>x</a:t>
                </a:r>
              </a:p>
              <a:p>
                <a:pPr algn="ctr"/>
                <a:r>
                  <a:rPr lang="it-IT" sz="200" dirty="0">
                    <a:solidFill>
                      <a:schemeClr val="tx1"/>
                    </a:solidFill>
                  </a:rPr>
                  <a:t>1</a:t>
                </a:r>
                <a:endParaRPr lang="it-IT" sz="200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it-IT" sz="200" dirty="0" smtClean="0">
                    <a:solidFill>
                      <a:schemeClr val="tx1"/>
                    </a:solidFill>
                  </a:rPr>
                  <a:t>R1-1</a:t>
                </a:r>
              </a:p>
              <a:p>
                <a:pPr algn="ctr"/>
                <a:r>
                  <a:rPr lang="it-IT" sz="200" dirty="0" smtClean="0">
                    <a:solidFill>
                      <a:schemeClr val="tx1"/>
                    </a:solidFill>
                  </a:rPr>
                  <a:t>0073959</a:t>
                </a:r>
                <a:endParaRPr lang="it-IT" sz="200" dirty="0">
                  <a:solidFill>
                    <a:schemeClr val="tx1"/>
                  </a:solidFill>
                </a:endParaRPr>
              </a:p>
            </p:txBody>
          </p:sp>
          <p:pic>
            <p:nvPicPr>
              <p:cNvPr id="62" name="Picture 4" descr="C:\Users\Silvia\Desktop\Immagini JoVE\codice a barre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46783" y="1508488"/>
                <a:ext cx="107343" cy="4830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2" name="CasellaDiTesto 1"/>
          <p:cNvSpPr txBox="1"/>
          <p:nvPr/>
        </p:nvSpPr>
        <p:spPr>
          <a:xfrm>
            <a:off x="179512" y="542514"/>
            <a:ext cx="3148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-</a:t>
            </a:r>
            <a:r>
              <a:rPr lang="it-IT" b="1" dirty="0" err="1" smtClean="0"/>
              <a:t>Herbicide</a:t>
            </a:r>
            <a:r>
              <a:rPr lang="it-IT" b="1" dirty="0" smtClean="0"/>
              <a:t> treatment:</a:t>
            </a:r>
            <a:endParaRPr lang="it-IT" b="1" dirty="0"/>
          </a:p>
        </p:txBody>
      </p:sp>
      <p:grpSp>
        <p:nvGrpSpPr>
          <p:cNvPr id="3" name="Gruppo 2"/>
          <p:cNvGrpSpPr/>
          <p:nvPr/>
        </p:nvGrpSpPr>
        <p:grpSpPr>
          <a:xfrm>
            <a:off x="3859852" y="2184972"/>
            <a:ext cx="2088232" cy="1000426"/>
            <a:chOff x="1732831" y="4711420"/>
            <a:chExt cx="2088232" cy="1000426"/>
          </a:xfrm>
        </p:grpSpPr>
        <p:grpSp>
          <p:nvGrpSpPr>
            <p:cNvPr id="4" name="Gruppo 3"/>
            <p:cNvGrpSpPr/>
            <p:nvPr/>
          </p:nvGrpSpPr>
          <p:grpSpPr>
            <a:xfrm>
              <a:off x="1732831" y="4711420"/>
              <a:ext cx="2088232" cy="1000426"/>
              <a:chOff x="2797906" y="5380902"/>
              <a:chExt cx="2088232" cy="1000426"/>
            </a:xfrm>
          </p:grpSpPr>
          <p:grpSp>
            <p:nvGrpSpPr>
              <p:cNvPr id="8" name="Gruppo 7"/>
              <p:cNvGrpSpPr/>
              <p:nvPr/>
            </p:nvGrpSpPr>
            <p:grpSpPr>
              <a:xfrm>
                <a:off x="2797906" y="5733256"/>
                <a:ext cx="2088232" cy="648072"/>
                <a:chOff x="2797906" y="5733256"/>
                <a:chExt cx="2088232" cy="648072"/>
              </a:xfrm>
            </p:grpSpPr>
            <p:sp>
              <p:nvSpPr>
                <p:cNvPr id="20" name="Cubo 19"/>
                <p:cNvSpPr/>
                <p:nvPr/>
              </p:nvSpPr>
              <p:spPr>
                <a:xfrm>
                  <a:off x="2797906" y="5733256"/>
                  <a:ext cx="2088232" cy="648072"/>
                </a:xfrm>
                <a:prstGeom prst="cube">
                  <a:avLst>
                    <a:gd name="adj" fmla="val 64292"/>
                  </a:avLst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  <p:sp>
              <p:nvSpPr>
                <p:cNvPr id="21" name="Parallelogramma 20"/>
                <p:cNvSpPr/>
                <p:nvPr/>
              </p:nvSpPr>
              <p:spPr>
                <a:xfrm>
                  <a:off x="2919436" y="5774661"/>
                  <a:ext cx="1891534" cy="354144"/>
                </a:xfrm>
                <a:prstGeom prst="parallelogram">
                  <a:avLst>
                    <a:gd name="adj" fmla="val 99545"/>
                  </a:avLst>
                </a:prstGeom>
                <a:solidFill>
                  <a:schemeClr val="bg2">
                    <a:lumMod val="50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it-IT"/>
                </a:p>
              </p:txBody>
            </p:sp>
          </p:grpSp>
          <p:grpSp>
            <p:nvGrpSpPr>
              <p:cNvPr id="9" name="Gruppo 8"/>
              <p:cNvGrpSpPr/>
              <p:nvPr/>
            </p:nvGrpSpPr>
            <p:grpSpPr>
              <a:xfrm>
                <a:off x="2919356" y="5380902"/>
                <a:ext cx="1839444" cy="712394"/>
                <a:chOff x="2919356" y="5380902"/>
                <a:chExt cx="1839444" cy="712394"/>
              </a:xfrm>
            </p:grpSpPr>
            <p:pic>
              <p:nvPicPr>
                <p:cNvPr id="10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12534" y="5560206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1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01630" y="5625486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2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922344" y="5625486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3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508862" y="5625486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4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705614" y="5550045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5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143768" y="5550045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6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013130" y="5391581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7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525594" y="5380902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8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05018" y="5391581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9" name="Picture 7" descr="C:\Users\Silvia\Documents\IBAF\CNR\Video articolo JOVE\Immagini grafica\Seedlin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919356" y="5550045"/>
                  <a:ext cx="615032" cy="46781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  <p:grpSp>
          <p:nvGrpSpPr>
            <p:cNvPr id="5" name="Gruppo 4"/>
            <p:cNvGrpSpPr/>
            <p:nvPr/>
          </p:nvGrpSpPr>
          <p:grpSpPr>
            <a:xfrm>
              <a:off x="2580896" y="5183126"/>
              <a:ext cx="112643" cy="292947"/>
              <a:chOff x="3842021" y="1496689"/>
              <a:chExt cx="112643" cy="292947"/>
            </a:xfrm>
          </p:grpSpPr>
          <p:sp>
            <p:nvSpPr>
              <p:cNvPr id="6" name="Rettangolo 5"/>
              <p:cNvSpPr/>
              <p:nvPr/>
            </p:nvSpPr>
            <p:spPr>
              <a:xfrm>
                <a:off x="3842021" y="1496689"/>
                <a:ext cx="112643" cy="292947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none" rtlCol="0" anchor="t" anchorCtr="0"/>
              <a:lstStyle/>
              <a:p>
                <a:pPr algn="ctr"/>
                <a:endParaRPr lang="it-IT" sz="200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it-IT" sz="200" dirty="0" smtClean="0">
                    <a:solidFill>
                      <a:schemeClr val="tx1"/>
                    </a:solidFill>
                  </a:rPr>
                  <a:t>LOL_SS</a:t>
                </a:r>
              </a:p>
              <a:p>
                <a:pPr algn="ctr"/>
                <a:r>
                  <a:rPr lang="it-IT" sz="200" dirty="0" smtClean="0">
                    <a:solidFill>
                      <a:schemeClr val="tx1"/>
                    </a:solidFill>
                  </a:rPr>
                  <a:t>14-01</a:t>
                </a:r>
              </a:p>
              <a:p>
                <a:pPr algn="ctr"/>
                <a:r>
                  <a:rPr lang="it-IT" sz="200" dirty="0" err="1" smtClean="0">
                    <a:solidFill>
                      <a:schemeClr val="tx1"/>
                    </a:solidFill>
                  </a:rPr>
                  <a:t>pinoxad</a:t>
                </a:r>
                <a:endParaRPr lang="it-IT" sz="200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it-IT" sz="200" dirty="0" smtClean="0">
                    <a:solidFill>
                      <a:schemeClr val="tx1"/>
                    </a:solidFill>
                  </a:rPr>
                  <a:t>1x</a:t>
                </a:r>
              </a:p>
              <a:p>
                <a:pPr algn="ctr"/>
                <a:r>
                  <a:rPr lang="it-IT" sz="200" dirty="0">
                    <a:solidFill>
                      <a:schemeClr val="tx1"/>
                    </a:solidFill>
                  </a:rPr>
                  <a:t>1</a:t>
                </a:r>
                <a:endParaRPr lang="it-IT" sz="200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it-IT" sz="200" dirty="0" smtClean="0">
                    <a:solidFill>
                      <a:schemeClr val="tx1"/>
                    </a:solidFill>
                  </a:rPr>
                  <a:t>R2-1</a:t>
                </a:r>
              </a:p>
              <a:p>
                <a:pPr algn="ctr"/>
                <a:r>
                  <a:rPr lang="it-IT" sz="200" dirty="0" smtClean="0">
                    <a:solidFill>
                      <a:schemeClr val="tx1"/>
                    </a:solidFill>
                  </a:rPr>
                  <a:t>0073959</a:t>
                </a:r>
                <a:endParaRPr lang="it-IT" sz="200" dirty="0">
                  <a:solidFill>
                    <a:schemeClr val="tx1"/>
                  </a:solidFill>
                </a:endParaRPr>
              </a:p>
            </p:txBody>
          </p:sp>
          <p:pic>
            <p:nvPicPr>
              <p:cNvPr id="7" name="Picture 4" descr="C:\Users\Silvia\Desktop\Immagini JoVE\codice a barre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46783" y="1508488"/>
                <a:ext cx="107343" cy="4830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40" name="Gruppo 39"/>
          <p:cNvGrpSpPr/>
          <p:nvPr/>
        </p:nvGrpSpPr>
        <p:grpSpPr>
          <a:xfrm>
            <a:off x="6172911" y="1083130"/>
            <a:ext cx="1855988" cy="1769597"/>
            <a:chOff x="6905529" y="1844824"/>
            <a:chExt cx="1855988" cy="1769597"/>
          </a:xfrm>
        </p:grpSpPr>
        <p:sp>
          <p:nvSpPr>
            <p:cNvPr id="41" name="Triangolo isoscele 40"/>
            <p:cNvSpPr/>
            <p:nvPr/>
          </p:nvSpPr>
          <p:spPr>
            <a:xfrm>
              <a:off x="7576473" y="2252996"/>
              <a:ext cx="1185044" cy="698240"/>
            </a:xfrm>
            <a:prstGeom prst="triangle">
              <a:avLst>
                <a:gd name="adj" fmla="val 51554"/>
              </a:avLst>
            </a:prstGeom>
            <a:pattFill prst="pct20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  <a:effectLst>
              <a:glow rad="139700">
                <a:schemeClr val="tx2">
                  <a:lumMod val="40000"/>
                  <a:lumOff val="60000"/>
                  <a:alpha val="40000"/>
                </a:schemeClr>
              </a:glow>
            </a:effectLst>
            <a:scene3d>
              <a:camera prst="isometricOffAxis1Righ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2" name="Triangolo isoscele 41"/>
            <p:cNvSpPr/>
            <p:nvPr/>
          </p:nvSpPr>
          <p:spPr>
            <a:xfrm>
              <a:off x="7249854" y="2569670"/>
              <a:ext cx="1185044" cy="698240"/>
            </a:xfrm>
            <a:prstGeom prst="triangle">
              <a:avLst>
                <a:gd name="adj" fmla="val 51554"/>
              </a:avLst>
            </a:prstGeom>
            <a:pattFill prst="pct20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  <a:effectLst>
              <a:glow rad="139700">
                <a:schemeClr val="tx2">
                  <a:lumMod val="40000"/>
                  <a:lumOff val="60000"/>
                  <a:alpha val="40000"/>
                </a:schemeClr>
              </a:glow>
            </a:effectLst>
            <a:scene3d>
              <a:camera prst="isometricOffAxis1Righ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3" name="Triangolo isoscele 42"/>
            <p:cNvSpPr/>
            <p:nvPr/>
          </p:nvSpPr>
          <p:spPr>
            <a:xfrm>
              <a:off x="6905529" y="2916181"/>
              <a:ext cx="1185044" cy="698240"/>
            </a:xfrm>
            <a:prstGeom prst="triangle">
              <a:avLst>
                <a:gd name="adj" fmla="val 51554"/>
              </a:avLst>
            </a:prstGeom>
            <a:pattFill prst="pct20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  <a:effectLst>
              <a:glow rad="139700">
                <a:schemeClr val="tx2">
                  <a:lumMod val="40000"/>
                  <a:lumOff val="60000"/>
                  <a:alpha val="40000"/>
                </a:schemeClr>
              </a:glow>
            </a:effectLst>
            <a:scene3d>
              <a:camera prst="isometricOffAxis1Righ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4" name="Cubo 43"/>
            <p:cNvSpPr/>
            <p:nvPr/>
          </p:nvSpPr>
          <p:spPr>
            <a:xfrm>
              <a:off x="7484532" y="2867862"/>
              <a:ext cx="72008" cy="72008"/>
            </a:xfrm>
            <a:prstGeom prst="cub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5" name="Cubo 44"/>
            <p:cNvSpPr/>
            <p:nvPr/>
          </p:nvSpPr>
          <p:spPr>
            <a:xfrm>
              <a:off x="7826269" y="2530108"/>
              <a:ext cx="72008" cy="72008"/>
            </a:xfrm>
            <a:prstGeom prst="cub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6" name="Cubo 45"/>
            <p:cNvSpPr/>
            <p:nvPr/>
          </p:nvSpPr>
          <p:spPr>
            <a:xfrm>
              <a:off x="8149097" y="2204864"/>
              <a:ext cx="72008" cy="72008"/>
            </a:xfrm>
            <a:prstGeom prst="cub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7" name="Cubo 46"/>
            <p:cNvSpPr/>
            <p:nvPr/>
          </p:nvSpPr>
          <p:spPr>
            <a:xfrm>
              <a:off x="7115583" y="1844824"/>
              <a:ext cx="1327862" cy="1340329"/>
            </a:xfrm>
            <a:prstGeom prst="cube">
              <a:avLst>
                <a:gd name="adj" fmla="val 91784"/>
              </a:avLst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48" name="Esplosione 1 47"/>
          <p:cNvSpPr/>
          <p:nvPr/>
        </p:nvSpPr>
        <p:spPr>
          <a:xfrm>
            <a:off x="325855" y="4085214"/>
            <a:ext cx="873563" cy="626994"/>
          </a:xfrm>
          <a:prstGeom prst="irregularSeal1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3</a:t>
            </a:r>
            <a:r>
              <a:rPr lang="it-IT" dirty="0" smtClean="0">
                <a:solidFill>
                  <a:schemeClr val="tx1"/>
                </a:solidFill>
              </a:rPr>
              <a:t>x</a:t>
            </a:r>
            <a:endParaRPr lang="it-IT" dirty="0">
              <a:solidFill>
                <a:schemeClr val="tx1"/>
              </a:solidFill>
            </a:endParaRPr>
          </a:p>
        </p:txBody>
      </p:sp>
      <p:grpSp>
        <p:nvGrpSpPr>
          <p:cNvPr id="49" name="Gruppo 48"/>
          <p:cNvGrpSpPr/>
          <p:nvPr/>
        </p:nvGrpSpPr>
        <p:grpSpPr>
          <a:xfrm>
            <a:off x="6156176" y="3932847"/>
            <a:ext cx="1855988" cy="1769597"/>
            <a:chOff x="6905529" y="1844824"/>
            <a:chExt cx="1855988" cy="1769597"/>
          </a:xfrm>
        </p:grpSpPr>
        <p:sp>
          <p:nvSpPr>
            <p:cNvPr id="50" name="Triangolo isoscele 49"/>
            <p:cNvSpPr/>
            <p:nvPr/>
          </p:nvSpPr>
          <p:spPr>
            <a:xfrm>
              <a:off x="7576473" y="2252996"/>
              <a:ext cx="1185044" cy="698240"/>
            </a:xfrm>
            <a:prstGeom prst="triangle">
              <a:avLst>
                <a:gd name="adj" fmla="val 51554"/>
              </a:avLst>
            </a:prstGeom>
            <a:pattFill prst="pct20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  <a:effectLst>
              <a:glow rad="139700">
                <a:schemeClr val="tx2">
                  <a:lumMod val="40000"/>
                  <a:lumOff val="60000"/>
                  <a:alpha val="40000"/>
                </a:schemeClr>
              </a:glow>
            </a:effectLst>
            <a:scene3d>
              <a:camera prst="isometricOffAxis1Righ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1" name="Triangolo isoscele 50"/>
            <p:cNvSpPr/>
            <p:nvPr/>
          </p:nvSpPr>
          <p:spPr>
            <a:xfrm>
              <a:off x="7249854" y="2569670"/>
              <a:ext cx="1185044" cy="698240"/>
            </a:xfrm>
            <a:prstGeom prst="triangle">
              <a:avLst>
                <a:gd name="adj" fmla="val 51554"/>
              </a:avLst>
            </a:prstGeom>
            <a:pattFill prst="pct20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  <a:effectLst>
              <a:glow rad="139700">
                <a:schemeClr val="tx2">
                  <a:lumMod val="40000"/>
                  <a:lumOff val="60000"/>
                  <a:alpha val="40000"/>
                </a:schemeClr>
              </a:glow>
            </a:effectLst>
            <a:scene3d>
              <a:camera prst="isometricOffAxis1Righ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2" name="Triangolo isoscele 51"/>
            <p:cNvSpPr/>
            <p:nvPr/>
          </p:nvSpPr>
          <p:spPr>
            <a:xfrm>
              <a:off x="6905529" y="2916181"/>
              <a:ext cx="1185044" cy="698240"/>
            </a:xfrm>
            <a:prstGeom prst="triangle">
              <a:avLst>
                <a:gd name="adj" fmla="val 51554"/>
              </a:avLst>
            </a:prstGeom>
            <a:pattFill prst="pct20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  <a:effectLst>
              <a:glow rad="139700">
                <a:schemeClr val="tx2">
                  <a:lumMod val="40000"/>
                  <a:lumOff val="60000"/>
                  <a:alpha val="40000"/>
                </a:schemeClr>
              </a:glow>
            </a:effectLst>
            <a:scene3d>
              <a:camera prst="isometricOffAxis1Righ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3" name="Cubo 52"/>
            <p:cNvSpPr/>
            <p:nvPr/>
          </p:nvSpPr>
          <p:spPr>
            <a:xfrm>
              <a:off x="7484532" y="2867862"/>
              <a:ext cx="72008" cy="72008"/>
            </a:xfrm>
            <a:prstGeom prst="cub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4" name="Cubo 53"/>
            <p:cNvSpPr/>
            <p:nvPr/>
          </p:nvSpPr>
          <p:spPr>
            <a:xfrm>
              <a:off x="7826269" y="2530108"/>
              <a:ext cx="72008" cy="72008"/>
            </a:xfrm>
            <a:prstGeom prst="cub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Cubo 54"/>
            <p:cNvSpPr/>
            <p:nvPr/>
          </p:nvSpPr>
          <p:spPr>
            <a:xfrm>
              <a:off x="8149097" y="2204864"/>
              <a:ext cx="72008" cy="72008"/>
            </a:xfrm>
            <a:prstGeom prst="cub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6" name="Cubo 55"/>
            <p:cNvSpPr/>
            <p:nvPr/>
          </p:nvSpPr>
          <p:spPr>
            <a:xfrm>
              <a:off x="7115583" y="1844824"/>
              <a:ext cx="1327862" cy="1340329"/>
            </a:xfrm>
            <a:prstGeom prst="cube">
              <a:avLst>
                <a:gd name="adj" fmla="val 91784"/>
              </a:avLst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57" name="Esplosione 1 56"/>
          <p:cNvSpPr/>
          <p:nvPr/>
        </p:nvSpPr>
        <p:spPr>
          <a:xfrm>
            <a:off x="251520" y="1340559"/>
            <a:ext cx="873563" cy="626994"/>
          </a:xfrm>
          <a:prstGeom prst="irregularSeal1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1x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99" name="CasellaDiTesto 98"/>
          <p:cNvSpPr txBox="1"/>
          <p:nvPr/>
        </p:nvSpPr>
        <p:spPr>
          <a:xfrm>
            <a:off x="179512" y="164123"/>
            <a:ext cx="50405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P4</a:t>
            </a:r>
          </a:p>
        </p:txBody>
      </p:sp>
    </p:spTree>
    <p:extLst>
      <p:ext uri="{BB962C8B-B14F-4D97-AF65-F5344CB8AC3E}">
        <p14:creationId xmlns:p14="http://schemas.microsoft.com/office/powerpoint/2010/main" val="648765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5.27412E-7 L -0.62431 0.00763 " pathEditMode="relative" rAng="0" ptsTypes="AA">
                                      <p:cBhvr>
                                        <p:cTn id="6" dur="4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15" y="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5.27412E-7 L -0.62431 0.00763 " pathEditMode="relative" rAng="0" ptsTypes="AA">
                                      <p:cBhvr>
                                        <p:cTn id="10" dur="4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15" y="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uppo 32"/>
          <p:cNvGrpSpPr/>
          <p:nvPr/>
        </p:nvGrpSpPr>
        <p:grpSpPr>
          <a:xfrm>
            <a:off x="1673659" y="1122364"/>
            <a:ext cx="3258381" cy="1515424"/>
            <a:chOff x="1410447" y="1122364"/>
            <a:chExt cx="3258381" cy="1515424"/>
          </a:xfrm>
        </p:grpSpPr>
        <p:grpSp>
          <p:nvGrpSpPr>
            <p:cNvPr id="69" name="Gruppo 68"/>
            <p:cNvGrpSpPr/>
            <p:nvPr/>
          </p:nvGrpSpPr>
          <p:grpSpPr>
            <a:xfrm>
              <a:off x="1410447" y="1564919"/>
              <a:ext cx="3102597" cy="1072869"/>
              <a:chOff x="2797906" y="5733256"/>
              <a:chExt cx="2088232" cy="648072"/>
            </a:xfrm>
          </p:grpSpPr>
          <p:sp>
            <p:nvSpPr>
              <p:cNvPr id="81" name="Cubo 80"/>
              <p:cNvSpPr/>
              <p:nvPr/>
            </p:nvSpPr>
            <p:spPr>
              <a:xfrm>
                <a:off x="2797906" y="5733256"/>
                <a:ext cx="2088232" cy="648072"/>
              </a:xfrm>
              <a:prstGeom prst="cube">
                <a:avLst>
                  <a:gd name="adj" fmla="val 64292"/>
                </a:avLst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82" name="Parallelogramma 81"/>
              <p:cNvSpPr/>
              <p:nvPr/>
            </p:nvSpPr>
            <p:spPr>
              <a:xfrm>
                <a:off x="2919436" y="5774661"/>
                <a:ext cx="1891534" cy="354144"/>
              </a:xfrm>
              <a:prstGeom prst="parallelogram">
                <a:avLst>
                  <a:gd name="adj" fmla="val 99545"/>
                </a:avLst>
              </a:prstGeom>
              <a:solidFill>
                <a:schemeClr val="bg2">
                  <a:lumMod val="50000"/>
                </a:schemeClr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pic>
          <p:nvPicPr>
            <p:cNvPr id="71" name="Picture 7" descr="C:\Users\Silvia\Documents\IBAF\CNR\Video articolo JOVE\Immagini grafica\Seedlin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5057" y="1278438"/>
              <a:ext cx="913785" cy="7744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2" name="Picture 7" descr="C:\Users\Silvia\Documents\IBAF\CNR\Video articolo JOVE\Immagini grafica\Seedlin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61706" y="1386508"/>
              <a:ext cx="913785" cy="7744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" name="Picture 7" descr="C:\Users\Silvia\Documents\IBAF\CNR\Video articolo JOVE\Immagini grafica\Seedlin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81084" y="1386508"/>
              <a:ext cx="913785" cy="7744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5" name="Picture 7" descr="C:\Users\Silvia\Documents\IBAF\CNR\Video articolo JOVE\Immagini grafica\Seedlin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9077" y="1185196"/>
              <a:ext cx="913785" cy="7744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89" name="Gruppo 88"/>
            <p:cNvGrpSpPr/>
            <p:nvPr/>
          </p:nvGrpSpPr>
          <p:grpSpPr>
            <a:xfrm>
              <a:off x="3302606" y="1477491"/>
              <a:ext cx="995966" cy="609090"/>
              <a:chOff x="298450" y="226215"/>
              <a:chExt cx="4257675" cy="4257675"/>
            </a:xfrm>
          </p:grpSpPr>
          <p:pic>
            <p:nvPicPr>
              <p:cNvPr id="90" name="Picture 2" descr="C:\Users\Silvia\Desktop\Immagini JoVE\pianta morta sotto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0" b="100000" l="9620" r="89933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8450" y="3120311"/>
                <a:ext cx="4257675" cy="10686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1" name="Picture 3" descr="C:\Users\Silvia\Desktop\Immagini JoVE\pianta morta sopra.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100000" l="962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3211439">
                <a:off x="964640" y="1469228"/>
                <a:ext cx="4257675" cy="17716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98" name="Gruppo 97"/>
            <p:cNvGrpSpPr/>
            <p:nvPr/>
          </p:nvGrpSpPr>
          <p:grpSpPr>
            <a:xfrm>
              <a:off x="2318598" y="1240113"/>
              <a:ext cx="995966" cy="609090"/>
              <a:chOff x="298450" y="226215"/>
              <a:chExt cx="4257675" cy="4257675"/>
            </a:xfrm>
          </p:grpSpPr>
          <p:pic>
            <p:nvPicPr>
              <p:cNvPr id="99" name="Picture 2" descr="C:\Users\Silvia\Desktop\Immagini JoVE\pianta morta sotto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0" b="100000" l="9620" r="89933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8450" y="3120311"/>
                <a:ext cx="4257675" cy="10686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0" name="Picture 3" descr="C:\Users\Silvia\Desktop\Immagini JoVE\pianta morta sopra.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100000" l="962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3211439">
                <a:off x="964640" y="1469228"/>
                <a:ext cx="4257675" cy="17716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92" name="Gruppo 91"/>
            <p:cNvGrpSpPr/>
            <p:nvPr/>
          </p:nvGrpSpPr>
          <p:grpSpPr>
            <a:xfrm>
              <a:off x="1523514" y="1469187"/>
              <a:ext cx="995966" cy="609090"/>
              <a:chOff x="298450" y="226215"/>
              <a:chExt cx="4257675" cy="4257675"/>
            </a:xfrm>
          </p:grpSpPr>
          <p:pic>
            <p:nvPicPr>
              <p:cNvPr id="93" name="Picture 2" descr="C:\Users\Silvia\Desktop\Immagini JoVE\pianta morta sotto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0" b="100000" l="9620" r="89933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8450" y="3120311"/>
                <a:ext cx="4257675" cy="10686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4" name="Picture 3" descr="C:\Users\Silvia\Desktop\Immagini JoVE\pianta morta sopra.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100000" l="962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3211439">
                <a:off x="964640" y="1469228"/>
                <a:ext cx="4257675" cy="17716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95" name="Gruppo 94"/>
            <p:cNvGrpSpPr/>
            <p:nvPr/>
          </p:nvGrpSpPr>
          <p:grpSpPr>
            <a:xfrm>
              <a:off x="3174879" y="1213022"/>
              <a:ext cx="995966" cy="609090"/>
              <a:chOff x="298450" y="226215"/>
              <a:chExt cx="4257675" cy="4257675"/>
            </a:xfrm>
          </p:grpSpPr>
          <p:pic>
            <p:nvPicPr>
              <p:cNvPr id="96" name="Picture 2" descr="C:\Users\Silvia\Desktop\Immagini JoVE\pianta morta sotto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0" b="100000" l="9620" r="89933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8450" y="3120311"/>
                <a:ext cx="4257675" cy="10686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97" name="Picture 3" descr="C:\Users\Silvia\Desktop\Immagini JoVE\pianta morta sopra.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100000" l="962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3211439">
                <a:off x="964640" y="1469228"/>
                <a:ext cx="4257675" cy="17716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6" name="Gruppo 15"/>
            <p:cNvGrpSpPr/>
            <p:nvPr/>
          </p:nvGrpSpPr>
          <p:grpSpPr>
            <a:xfrm>
              <a:off x="1976452" y="1122364"/>
              <a:ext cx="995966" cy="609090"/>
              <a:chOff x="2837822" y="149198"/>
              <a:chExt cx="995966" cy="609090"/>
            </a:xfrm>
          </p:grpSpPr>
          <p:pic>
            <p:nvPicPr>
              <p:cNvPr id="102" name="Picture 2" descr="C:\Users\Silvia\Desktop\Immagini JoVE\pianta morta sotto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0" b="100000" l="9620" r="89933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7822" y="602661"/>
                <a:ext cx="995966" cy="1528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" name="Picture 3" descr="C:\Users\Silvia\Desktop\Immagini JoVE\pianta morta sopra.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100000" l="962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8894005">
                <a:off x="2882621" y="246528"/>
                <a:ext cx="609090" cy="41442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05" name="Gruppo 104"/>
            <p:cNvGrpSpPr/>
            <p:nvPr/>
          </p:nvGrpSpPr>
          <p:grpSpPr>
            <a:xfrm>
              <a:off x="3672862" y="1144936"/>
              <a:ext cx="995966" cy="609090"/>
              <a:chOff x="298450" y="226215"/>
              <a:chExt cx="4257675" cy="4257675"/>
            </a:xfrm>
          </p:grpSpPr>
          <p:pic>
            <p:nvPicPr>
              <p:cNvPr id="106" name="Picture 2" descr="C:\Users\Silvia\Desktop\Immagini JoVE\pianta morta sotto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0" b="100000" l="9620" r="89933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8450" y="3120311"/>
                <a:ext cx="4257675" cy="106863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7" name="Picture 3" descr="C:\Users\Silvia\Desktop\Immagini JoVE\pianta morta sopra.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100000" l="962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3211439">
                <a:off x="964640" y="1469228"/>
                <a:ext cx="4257675" cy="17716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08" name="Gruppo 107"/>
            <p:cNvGrpSpPr/>
            <p:nvPr/>
          </p:nvGrpSpPr>
          <p:grpSpPr>
            <a:xfrm>
              <a:off x="2542010" y="1435297"/>
              <a:ext cx="995966" cy="609090"/>
              <a:chOff x="2837822" y="149198"/>
              <a:chExt cx="995966" cy="609090"/>
            </a:xfrm>
          </p:grpSpPr>
          <p:pic>
            <p:nvPicPr>
              <p:cNvPr id="109" name="Picture 2" descr="C:\Users\Silvia\Desktop\Immagini JoVE\pianta morta sotto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0" b="100000" l="9620" r="89933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7822" y="602661"/>
                <a:ext cx="995966" cy="1528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0" name="Picture 3" descr="C:\Users\Silvia\Desktop\Immagini JoVE\pianta morta sopra.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100000" l="962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8894005">
                <a:off x="2882621" y="246528"/>
                <a:ext cx="609090" cy="41442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66" name="Gruppo 65"/>
            <p:cNvGrpSpPr/>
            <p:nvPr/>
          </p:nvGrpSpPr>
          <p:grpSpPr>
            <a:xfrm>
              <a:off x="2670462" y="1762503"/>
              <a:ext cx="167360" cy="484968"/>
              <a:chOff x="3842021" y="1496689"/>
              <a:chExt cx="112643" cy="292947"/>
            </a:xfrm>
          </p:grpSpPr>
          <p:sp>
            <p:nvSpPr>
              <p:cNvPr id="67" name="Rettangolo 66"/>
              <p:cNvSpPr/>
              <p:nvPr/>
            </p:nvSpPr>
            <p:spPr>
              <a:xfrm>
                <a:off x="3842021" y="1496689"/>
                <a:ext cx="112643" cy="292947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none" rtlCol="0" anchor="t" anchorCtr="0"/>
              <a:lstStyle/>
              <a:p>
                <a:pPr algn="ctr"/>
                <a:endParaRPr lang="it-IT" sz="200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it-IT" sz="200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it-IT" sz="200" dirty="0" smtClean="0">
                    <a:solidFill>
                      <a:schemeClr val="tx1"/>
                    </a:solidFill>
                  </a:rPr>
                  <a:t>LOL_SS</a:t>
                </a:r>
              </a:p>
              <a:p>
                <a:pPr algn="ctr"/>
                <a:r>
                  <a:rPr lang="it-IT" sz="200" dirty="0" smtClean="0">
                    <a:solidFill>
                      <a:schemeClr val="tx1"/>
                    </a:solidFill>
                  </a:rPr>
                  <a:t>14-01</a:t>
                </a:r>
              </a:p>
              <a:p>
                <a:pPr algn="ctr"/>
                <a:r>
                  <a:rPr lang="it-IT" sz="200" dirty="0" err="1" smtClean="0">
                    <a:solidFill>
                      <a:schemeClr val="tx1"/>
                    </a:solidFill>
                  </a:rPr>
                  <a:t>pinoxad</a:t>
                </a:r>
                <a:endParaRPr lang="it-IT" sz="200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it-IT" sz="200" dirty="0" smtClean="0">
                    <a:solidFill>
                      <a:schemeClr val="tx1"/>
                    </a:solidFill>
                  </a:rPr>
                  <a:t>1x</a:t>
                </a:r>
              </a:p>
              <a:p>
                <a:pPr algn="ctr"/>
                <a:r>
                  <a:rPr lang="it-IT" sz="200" dirty="0">
                    <a:solidFill>
                      <a:schemeClr val="tx1"/>
                    </a:solidFill>
                  </a:rPr>
                  <a:t>1</a:t>
                </a:r>
                <a:endParaRPr lang="it-IT" sz="200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it-IT" sz="200" dirty="0" smtClean="0">
                    <a:solidFill>
                      <a:schemeClr val="tx1"/>
                    </a:solidFill>
                  </a:rPr>
                  <a:t>R1-1</a:t>
                </a:r>
              </a:p>
              <a:p>
                <a:pPr algn="ctr"/>
                <a:r>
                  <a:rPr lang="it-IT" sz="200" dirty="0" smtClean="0">
                    <a:solidFill>
                      <a:schemeClr val="tx1"/>
                    </a:solidFill>
                  </a:rPr>
                  <a:t>0073959</a:t>
                </a:r>
                <a:endParaRPr lang="it-IT" sz="200" dirty="0">
                  <a:solidFill>
                    <a:schemeClr val="tx1"/>
                  </a:solidFill>
                </a:endParaRPr>
              </a:p>
            </p:txBody>
          </p:sp>
          <p:pic>
            <p:nvPicPr>
              <p:cNvPr id="68" name="Picture 4" descr="C:\Users\Silvia\Desktop\Immagini JoVE\codice a barre.png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46783" y="1508488"/>
                <a:ext cx="107343" cy="4830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1" name="Gruppo 110"/>
            <p:cNvGrpSpPr/>
            <p:nvPr/>
          </p:nvGrpSpPr>
          <p:grpSpPr>
            <a:xfrm>
              <a:off x="1450777" y="1544658"/>
              <a:ext cx="995966" cy="609090"/>
              <a:chOff x="2837822" y="149198"/>
              <a:chExt cx="995966" cy="609090"/>
            </a:xfrm>
          </p:grpSpPr>
          <p:pic>
            <p:nvPicPr>
              <p:cNvPr id="112" name="Picture 2" descr="C:\Users\Silvia\Desktop\Immagini JoVE\pianta morta sotto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0" b="100000" l="9620" r="89933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7822" y="602661"/>
                <a:ext cx="995966" cy="1528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3" name="Picture 3" descr="C:\Users\Silvia\Desktop\Immagini JoVE\pianta morta sopra.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0" b="100000" l="9620" r="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8894005">
                <a:off x="2882621" y="246528"/>
                <a:ext cx="609090" cy="41442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40" name="CasellaDiTesto 39"/>
          <p:cNvSpPr txBox="1"/>
          <p:nvPr/>
        </p:nvSpPr>
        <p:spPr>
          <a:xfrm>
            <a:off x="154059" y="695588"/>
            <a:ext cx="3148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-Data </a:t>
            </a:r>
            <a:r>
              <a:rPr lang="it-IT" b="1" dirty="0" err="1" smtClean="0"/>
              <a:t>collection</a:t>
            </a:r>
            <a:r>
              <a:rPr lang="it-IT" b="1" dirty="0" smtClean="0"/>
              <a:t>:</a:t>
            </a:r>
            <a:endParaRPr lang="it-IT" b="1" dirty="0"/>
          </a:p>
        </p:txBody>
      </p:sp>
      <p:sp>
        <p:nvSpPr>
          <p:cNvPr id="83" name="Freccia a destra 82"/>
          <p:cNvSpPr/>
          <p:nvPr/>
        </p:nvSpPr>
        <p:spPr>
          <a:xfrm rot="5400000">
            <a:off x="774524" y="3319550"/>
            <a:ext cx="716906" cy="216206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13" name="Gruppo 12"/>
          <p:cNvGrpSpPr/>
          <p:nvPr/>
        </p:nvGrpSpPr>
        <p:grpSpPr>
          <a:xfrm>
            <a:off x="844152" y="3499421"/>
            <a:ext cx="2458454" cy="2884586"/>
            <a:chOff x="844152" y="3499421"/>
            <a:chExt cx="2458454" cy="2884586"/>
          </a:xfrm>
        </p:grpSpPr>
        <p:pic>
          <p:nvPicPr>
            <p:cNvPr id="4107" name="Picture 11" descr="C:\Users\Silvia\Desktop\Immagini JoVE\computer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9356" b="91268" l="0" r="96098">
                          <a14:foregroundMark x1="3659" y1="66736" x2="3415" y2="56341"/>
                          <a14:foregroundMark x1="3415" y1="55925" x2="3171" y2="28482"/>
                          <a14:foregroundMark x1="3171" y1="27651" x2="3415" y2="22037"/>
                          <a14:foregroundMark x1="4146" y1="21206" x2="10732" y2="19127"/>
                          <a14:foregroundMark x1="4878" y1="19958" x2="6585" y2="19127"/>
                          <a14:foregroundMark x1="12195" y1="19127" x2="41951" y2="19127"/>
                          <a14:foregroundMark x1="43415" y1="19335" x2="78780" y2="19127"/>
                          <a14:foregroundMark x1="80244" y1="19335" x2="89024" y2="19127"/>
                          <a14:foregroundMark x1="89756" y1="19335" x2="92439" y2="21206"/>
                          <a14:foregroundMark x1="92683" y1="21830" x2="92683" y2="28067"/>
                          <a14:foregroundMark x1="92439" y1="30146" x2="92683" y2="53846"/>
                          <a14:foregroundMark x1="92439" y1="65489" x2="92683" y2="54886"/>
                          <a14:foregroundMark x1="54390" y1="89397" x2="36098" y2="89189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4152" y="3499421"/>
              <a:ext cx="2458454" cy="28845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8" name="Picture 12" descr="C:\Users\Silvia\Desktop\Immagini JoVE\prog cartellini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7238" y="4210143"/>
              <a:ext cx="1948518" cy="109604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4" name="Freccia a destra 83"/>
          <p:cNvSpPr/>
          <p:nvPr/>
        </p:nvSpPr>
        <p:spPr>
          <a:xfrm>
            <a:off x="3491880" y="4725508"/>
            <a:ext cx="716906" cy="216206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4114" name="Gruppo 4113"/>
          <p:cNvGrpSpPr/>
          <p:nvPr/>
        </p:nvGrpSpPr>
        <p:grpSpPr>
          <a:xfrm>
            <a:off x="239963" y="1631881"/>
            <a:ext cx="2780529" cy="1350000"/>
            <a:chOff x="-23249" y="1631881"/>
            <a:chExt cx="2780529" cy="1350000"/>
          </a:xfrm>
        </p:grpSpPr>
        <p:grpSp>
          <p:nvGrpSpPr>
            <p:cNvPr id="4" name="Gruppo 3"/>
            <p:cNvGrpSpPr/>
            <p:nvPr/>
          </p:nvGrpSpPr>
          <p:grpSpPr>
            <a:xfrm rot="4566407">
              <a:off x="201751" y="1406881"/>
              <a:ext cx="1350000" cy="1800000"/>
              <a:chOff x="983012" y="1124744"/>
              <a:chExt cx="1350000" cy="1800000"/>
            </a:xfrm>
          </p:grpSpPr>
          <p:pic>
            <p:nvPicPr>
              <p:cNvPr id="4098" name="Picture 2" descr="C:\Users\Silvia\Desktop\Immagini JoVE\20150218_121014.jpg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BEBA8EAE-BF5A-486C-A8C5-ECC9F3942E4B}">
                    <a14:imgProps xmlns:a14="http://schemas.microsoft.com/office/drawing/2010/main">
                      <a14:imgLayer r:embed="rId12">
                        <a14:imgEffect>
                          <a14:backgroundRemoval t="4375" b="97656" l="10000" r="90000">
                            <a14:backgroundMark x1="19792" y1="37031" x2="23958" y2="67617"/>
                            <a14:backgroundMark x1="28308" y1="92610" x2="28308" y2="63048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83012" y="1124744"/>
                <a:ext cx="1350000" cy="1800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" name="Ovale 2"/>
              <p:cNvSpPr/>
              <p:nvPr/>
            </p:nvSpPr>
            <p:spPr>
              <a:xfrm>
                <a:off x="1604600" y="1658164"/>
                <a:ext cx="144016" cy="4571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cxnSp>
          <p:nvCxnSpPr>
            <p:cNvPr id="31" name="Connettore 1 30"/>
            <p:cNvCxnSpPr/>
            <p:nvPr/>
          </p:nvCxnSpPr>
          <p:spPr>
            <a:xfrm flipV="1">
              <a:off x="1591011" y="1814872"/>
              <a:ext cx="1166269" cy="239829"/>
            </a:xfrm>
            <a:prstGeom prst="line">
              <a:avLst/>
            </a:prstGeom>
            <a:ln w="254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Connettore 1 117"/>
            <p:cNvCxnSpPr/>
            <p:nvPr/>
          </p:nvCxnSpPr>
          <p:spPr>
            <a:xfrm flipV="1">
              <a:off x="1620962" y="1809096"/>
              <a:ext cx="1118458" cy="341260"/>
            </a:xfrm>
            <a:prstGeom prst="line">
              <a:avLst/>
            </a:prstGeom>
            <a:ln w="254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Connettore 1 118"/>
            <p:cNvCxnSpPr/>
            <p:nvPr/>
          </p:nvCxnSpPr>
          <p:spPr>
            <a:xfrm flipV="1">
              <a:off x="1637398" y="1838511"/>
              <a:ext cx="1102022" cy="391239"/>
            </a:xfrm>
            <a:prstGeom prst="line">
              <a:avLst/>
            </a:prstGeom>
            <a:ln w="254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CasellaDiTesto 54"/>
          <p:cNvSpPr txBox="1"/>
          <p:nvPr/>
        </p:nvSpPr>
        <p:spPr>
          <a:xfrm>
            <a:off x="179512" y="164123"/>
            <a:ext cx="50405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P5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4388" y="3873946"/>
            <a:ext cx="4760757" cy="25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348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</TotalTime>
  <Words>138</Words>
  <Application>Microsoft Office PowerPoint</Application>
  <PresentationFormat>Presentazione su schermo (4:3)</PresentationFormat>
  <Paragraphs>85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Silvia</dc:creator>
  <cp:lastModifiedBy>Silvia</cp:lastModifiedBy>
  <cp:revision>57</cp:revision>
  <dcterms:created xsi:type="dcterms:W3CDTF">2015-02-10T11:56:45Z</dcterms:created>
  <dcterms:modified xsi:type="dcterms:W3CDTF">2015-02-19T14:01:54Z</dcterms:modified>
</cp:coreProperties>
</file>