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6"/>
  </p:notesMasterIdLst>
  <p:sldIdLst>
    <p:sldId id="341" r:id="rId2"/>
    <p:sldId id="342" r:id="rId3"/>
    <p:sldId id="345" r:id="rId4"/>
    <p:sldId id="343" r:id="rId5"/>
  </p:sldIdLst>
  <p:sldSz cx="9144000" cy="6858000" type="screen4x3"/>
  <p:notesSz cx="9144000" cy="6858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FCCCC"/>
    <a:srgbClr val="FFCCFF"/>
    <a:srgbClr val="FF9999"/>
    <a:srgbClr val="FF5050"/>
    <a:srgbClr val="9900FF"/>
    <a:srgbClr val="6600CC"/>
    <a:srgbClr val="9933FF"/>
    <a:srgbClr val="FFFF66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195" autoAdjust="0"/>
    <p:restoredTop sz="94660"/>
  </p:normalViewPr>
  <p:slideViewPr>
    <p:cSldViewPr>
      <p:cViewPr varScale="1">
        <p:scale>
          <a:sx n="80" d="100"/>
          <a:sy n="80" d="100"/>
        </p:scale>
        <p:origin x="-125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180013" y="0"/>
            <a:ext cx="39624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57500" y="514350"/>
            <a:ext cx="3429000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 noProof="0" smtClean="0"/>
              <a:t>Click to edit Master text styles</a:t>
            </a:r>
          </a:p>
          <a:p>
            <a:pPr lvl="1"/>
            <a:r>
              <a:rPr lang="ru-RU" altLang="en-US" noProof="0" smtClean="0"/>
              <a:t>Second level</a:t>
            </a:r>
          </a:p>
          <a:p>
            <a:pPr lvl="2"/>
            <a:r>
              <a:rPr lang="ru-RU" altLang="en-US" noProof="0" smtClean="0"/>
              <a:t>Third level</a:t>
            </a:r>
          </a:p>
          <a:p>
            <a:pPr lvl="3"/>
            <a:r>
              <a:rPr lang="ru-RU" altLang="en-US" noProof="0" smtClean="0"/>
              <a:t>Fourth level</a:t>
            </a:r>
          </a:p>
          <a:p>
            <a:pPr lvl="4"/>
            <a:r>
              <a:rPr lang="ru-RU" altLang="en-US" noProof="0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3513"/>
            <a:ext cx="39624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AD8FF1DB-59AB-42C2-8F4C-8D22FF5B13D4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5148911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6FA43B-0009-4A0F-8306-2BDADADF73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7216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369AB6-1565-4447-BD72-CA9D3468E1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1854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38D85F-9BFE-4900-AB68-A2A2349692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6098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9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C72C12-374B-4BA9-9F5B-150383DCEC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145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51AA95-DE80-4B85-9751-6F870D02A9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729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9F1890-04F8-42A0-AF86-D90A3F80E5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58865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9D98EF-3FE8-4EDE-9466-98916D222C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939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53F6AC-DDCC-44D8-8E68-2BC2325C65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086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376968-39FC-4BB4-81D6-8641004600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8796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93BD47-ACCD-4DE5-87A8-F139E87B9D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714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7FC1B4-417B-47D8-8962-E74D1930A9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152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CA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171112-AC90-4F7C-90B1-932612C629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052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fld id="{5CA6E485-9560-4CD0-B8FA-97C7625636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4716016" y="6389960"/>
            <a:ext cx="431800" cy="279400"/>
          </a:xfrm>
        </p:spPr>
        <p:txBody>
          <a:bodyPr lIns="0" rIns="0"/>
          <a:lstStyle/>
          <a:p>
            <a:pPr algn="ctr">
              <a:defRPr/>
            </a:pPr>
            <a:r>
              <a:rPr lang="en-US" dirty="0" smtClean="0">
                <a:solidFill>
                  <a:srgbClr val="000000"/>
                </a:solidFill>
              </a:rPr>
              <a:t>3</a:t>
            </a:r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-36512" y="332656"/>
            <a:ext cx="9085662" cy="5728193"/>
            <a:chOff x="-36512" y="332656"/>
            <a:chExt cx="9085662" cy="5728193"/>
          </a:xfrm>
        </p:grpSpPr>
        <p:sp>
          <p:nvSpPr>
            <p:cNvPr id="8" name="Rectangle 9"/>
            <p:cNvSpPr>
              <a:spLocks noChangeArrowheads="1"/>
            </p:cNvSpPr>
            <p:nvPr/>
          </p:nvSpPr>
          <p:spPr bwMode="auto">
            <a:xfrm>
              <a:off x="1712600" y="1880828"/>
              <a:ext cx="5328592" cy="3960440"/>
            </a:xfrm>
            <a:prstGeom prst="rect">
              <a:avLst/>
            </a:prstGeom>
            <a:solidFill>
              <a:srgbClr val="88C9CE"/>
            </a:solidFill>
            <a:ln w="34925">
              <a:noFill/>
              <a:miter lim="800000"/>
              <a:headEnd/>
              <a:tailEnd/>
            </a:ln>
            <a:effectLst>
              <a:outerShdw blurRad="317500" dir="2700000" algn="ctr">
                <a:srgbClr val="FFFFFF">
                  <a:alpha val="43000"/>
                </a:srgbClr>
              </a:outerShdw>
            </a:effectLst>
            <a:scene3d>
              <a:camera prst="perspectiveFront" fov="2700000">
                <a:rot lat="19086000" lon="19067999" rev="3108000"/>
              </a:camera>
              <a:lightRig rig="harsh" dir="t"/>
            </a:scene3d>
            <a:sp3d extrusionH="635000" contourW="12700" prstMaterial="flat">
              <a:bevelT w="0" h="0"/>
              <a:bevelB w="0" h="0" prst="softRound"/>
              <a:extrusionClr>
                <a:schemeClr val="accent1">
                  <a:lumMod val="75000"/>
                </a:schemeClr>
              </a:extrusionClr>
              <a:contourClr>
                <a:schemeClr val="bg2"/>
              </a:contourClr>
            </a:sp3d>
            <a:extLst/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CA" altLang="en-US" sz="180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14" name="Oval 13"/>
            <p:cNvSpPr>
              <a:spLocks noChangeAspect="1"/>
            </p:cNvSpPr>
            <p:nvPr/>
          </p:nvSpPr>
          <p:spPr>
            <a:xfrm rot="3357338">
              <a:off x="4703184" y="2475525"/>
              <a:ext cx="967601" cy="1170168"/>
            </a:xfrm>
            <a:prstGeom prst="ellipse">
              <a:avLst/>
            </a:prstGeom>
            <a:solidFill>
              <a:srgbClr val="FF9900"/>
            </a:solidFill>
            <a:ln>
              <a:noFill/>
            </a:ln>
            <a:effectLst>
              <a:outerShdw blurRad="127000" dist="38100" dir="2700000" algn="ctr">
                <a:srgbClr val="000000">
                  <a:alpha val="45000"/>
                </a:srgbClr>
              </a:outerShdw>
            </a:effectLst>
            <a:scene3d>
              <a:camera prst="perspectiveFront" fov="2700000">
                <a:rot lat="20376000" lon="1938000" rev="20112001"/>
              </a:camera>
              <a:lightRig rig="soft" dir="t">
                <a:rot lat="0" lon="0" rev="0"/>
              </a:lightRig>
            </a:scene3d>
            <a:sp3d prstMaterial="metal">
              <a:bevelT w="2032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5" name="Oval 14"/>
            <p:cNvSpPr>
              <a:spLocks noChangeAspect="1"/>
            </p:cNvSpPr>
            <p:nvPr/>
          </p:nvSpPr>
          <p:spPr>
            <a:xfrm rot="3357338">
              <a:off x="5794437" y="3195605"/>
              <a:ext cx="967601" cy="1170168"/>
            </a:xfrm>
            <a:prstGeom prst="ellipse">
              <a:avLst/>
            </a:prstGeom>
            <a:solidFill>
              <a:srgbClr val="FF9900"/>
            </a:solidFill>
            <a:ln>
              <a:noFill/>
            </a:ln>
            <a:effectLst>
              <a:outerShdw blurRad="127000" dist="38100" dir="2700000" algn="ctr">
                <a:srgbClr val="000000">
                  <a:alpha val="45000"/>
                </a:srgbClr>
              </a:outerShdw>
            </a:effectLst>
            <a:scene3d>
              <a:camera prst="perspectiveFront" fov="2700000">
                <a:rot lat="20376000" lon="1938000" rev="20112001"/>
              </a:camera>
              <a:lightRig rig="soft" dir="t">
                <a:rot lat="0" lon="0" rev="0"/>
              </a:lightRig>
            </a:scene3d>
            <a:sp3d prstMaterial="metal">
              <a:bevelT w="2032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6" name="Line Callout 1 (Accent Bar) 15"/>
            <p:cNvSpPr/>
            <p:nvPr/>
          </p:nvSpPr>
          <p:spPr>
            <a:xfrm>
              <a:off x="7344271" y="5161818"/>
              <a:ext cx="1704879" cy="679450"/>
            </a:xfrm>
            <a:prstGeom prst="accentCallout1">
              <a:avLst>
                <a:gd name="adj1" fmla="val 18750"/>
                <a:gd name="adj2" fmla="val -8333"/>
                <a:gd name="adj3" fmla="val -82248"/>
                <a:gd name="adj4" fmla="val -31449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CA" sz="2000" dirty="0">
                  <a:solidFill>
                    <a:srgbClr val="000000"/>
                  </a:solidFill>
                </a:rPr>
                <a:t>Fused </a:t>
              </a:r>
              <a:r>
                <a:rPr lang="en-CA" sz="2000" dirty="0" smtClean="0">
                  <a:solidFill>
                    <a:srgbClr val="000000"/>
                  </a:solidFill>
                </a:rPr>
                <a:t>silica</a:t>
              </a:r>
              <a:endParaRPr lang="en-CA" sz="2000" dirty="0">
                <a:solidFill>
                  <a:srgbClr val="000000"/>
                </a:solidFill>
              </a:endParaRPr>
            </a:p>
          </p:txBody>
        </p:sp>
        <p:sp>
          <p:nvSpPr>
            <p:cNvPr id="12" name="Oval 11"/>
            <p:cNvSpPr>
              <a:spLocks noChangeAspect="1"/>
            </p:cNvSpPr>
            <p:nvPr/>
          </p:nvSpPr>
          <p:spPr>
            <a:xfrm rot="3357338">
              <a:off x="3407905" y="2979582"/>
              <a:ext cx="967601" cy="1170168"/>
            </a:xfrm>
            <a:prstGeom prst="ellipse">
              <a:avLst/>
            </a:prstGeom>
            <a:solidFill>
              <a:srgbClr val="FF9900"/>
            </a:solidFill>
            <a:ln>
              <a:noFill/>
            </a:ln>
            <a:effectLst>
              <a:outerShdw blurRad="127000" dist="38100" dir="2700000" algn="ctr">
                <a:srgbClr val="000000">
                  <a:alpha val="45000"/>
                </a:srgbClr>
              </a:outerShdw>
            </a:effectLst>
            <a:scene3d>
              <a:camera prst="perspectiveFront" fov="2700000">
                <a:rot lat="20376000" lon="1938000" rev="20112001"/>
              </a:camera>
              <a:lightRig rig="soft" dir="t">
                <a:rot lat="0" lon="0" rev="0"/>
              </a:lightRig>
            </a:scene3d>
            <a:sp3d prstMaterial="metal">
              <a:bevelT w="2032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3" name="Oval 12"/>
            <p:cNvSpPr>
              <a:spLocks noChangeAspect="1"/>
            </p:cNvSpPr>
            <p:nvPr/>
          </p:nvSpPr>
          <p:spPr>
            <a:xfrm rot="3357338">
              <a:off x="4416017" y="3716362"/>
              <a:ext cx="967601" cy="1170168"/>
            </a:xfrm>
            <a:prstGeom prst="ellipse">
              <a:avLst/>
            </a:prstGeom>
            <a:solidFill>
              <a:srgbClr val="FF9900"/>
            </a:solidFill>
            <a:ln>
              <a:noFill/>
            </a:ln>
            <a:effectLst>
              <a:outerShdw blurRad="127000" dist="38100" dir="2700000" algn="ctr">
                <a:srgbClr val="000000">
                  <a:alpha val="45000"/>
                </a:srgbClr>
              </a:outerShdw>
            </a:effectLst>
            <a:scene3d>
              <a:camera prst="perspectiveFront" fov="2700000">
                <a:rot lat="20376000" lon="1938000" rev="20112001"/>
              </a:camera>
              <a:lightRig rig="soft" dir="t">
                <a:rot lat="0" lon="0" rev="0"/>
              </a:lightRig>
            </a:scene3d>
            <a:sp3d prstMaterial="metal">
              <a:bevelT w="2032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30" name="Oval 29"/>
            <p:cNvSpPr>
              <a:spLocks noChangeAspect="1"/>
            </p:cNvSpPr>
            <p:nvPr/>
          </p:nvSpPr>
          <p:spPr>
            <a:xfrm rot="3357338">
              <a:off x="4703184" y="2487171"/>
              <a:ext cx="967601" cy="1170168"/>
            </a:xfrm>
            <a:prstGeom prst="ellipse">
              <a:avLst/>
            </a:prstGeom>
            <a:solidFill>
              <a:srgbClr val="FF9900"/>
            </a:solidFill>
            <a:ln>
              <a:noFill/>
            </a:ln>
            <a:effectLst>
              <a:glow rad="571500">
                <a:srgbClr val="FFFF66"/>
              </a:glow>
              <a:outerShdw blurRad="127000" dist="38100" dir="2700000" algn="ctr">
                <a:schemeClr val="bg1">
                  <a:alpha val="45000"/>
                </a:schemeClr>
              </a:outerShdw>
            </a:effectLst>
            <a:scene3d>
              <a:camera prst="perspectiveFront" fov="2700000">
                <a:rot lat="20376000" lon="1938000" rev="20112001"/>
              </a:camera>
              <a:lightRig rig="soft" dir="t">
                <a:rot lat="0" lon="0" rev="0"/>
              </a:lightRig>
            </a:scene3d>
            <a:sp3d prstMaterial="metal">
              <a:bevelT w="2032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31" name="Oval 30"/>
            <p:cNvSpPr>
              <a:spLocks noChangeAspect="1"/>
            </p:cNvSpPr>
            <p:nvPr/>
          </p:nvSpPr>
          <p:spPr>
            <a:xfrm rot="3357338">
              <a:off x="5794437" y="3207251"/>
              <a:ext cx="967601" cy="1170168"/>
            </a:xfrm>
            <a:prstGeom prst="ellipse">
              <a:avLst/>
            </a:prstGeom>
            <a:solidFill>
              <a:srgbClr val="FF9900"/>
            </a:solidFill>
            <a:ln>
              <a:noFill/>
            </a:ln>
            <a:effectLst>
              <a:glow rad="571500">
                <a:srgbClr val="FFFF66"/>
              </a:glow>
              <a:outerShdw blurRad="127000" dist="38100" dir="2700000" algn="ctr">
                <a:schemeClr val="bg1">
                  <a:alpha val="45000"/>
                </a:schemeClr>
              </a:outerShdw>
            </a:effectLst>
            <a:scene3d>
              <a:camera prst="perspectiveFront" fov="2700000">
                <a:rot lat="20376000" lon="1938000" rev="20112001"/>
              </a:camera>
              <a:lightRig rig="soft" dir="t">
                <a:rot lat="0" lon="0" rev="0"/>
              </a:lightRig>
            </a:scene3d>
            <a:sp3d prstMaterial="metal">
              <a:bevelT w="2032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32" name="Oval 31"/>
            <p:cNvSpPr>
              <a:spLocks noChangeAspect="1"/>
            </p:cNvSpPr>
            <p:nvPr/>
          </p:nvSpPr>
          <p:spPr>
            <a:xfrm rot="3357338">
              <a:off x="3407905" y="2991228"/>
              <a:ext cx="967601" cy="1170168"/>
            </a:xfrm>
            <a:prstGeom prst="ellipse">
              <a:avLst/>
            </a:prstGeom>
            <a:solidFill>
              <a:srgbClr val="FF9900"/>
            </a:solidFill>
            <a:ln>
              <a:noFill/>
            </a:ln>
            <a:effectLst>
              <a:glow rad="571500">
                <a:srgbClr val="FFFF66"/>
              </a:glow>
              <a:outerShdw blurRad="127000" dist="38100" dir="2700000" algn="ctr">
                <a:schemeClr val="bg1">
                  <a:alpha val="45000"/>
                </a:schemeClr>
              </a:outerShdw>
            </a:effectLst>
            <a:scene3d>
              <a:camera prst="perspectiveFront" fov="2700000">
                <a:rot lat="20376000" lon="1938000" rev="20112001"/>
              </a:camera>
              <a:lightRig rig="soft" dir="t">
                <a:rot lat="0" lon="0" rev="0"/>
              </a:lightRig>
            </a:scene3d>
            <a:sp3d prstMaterial="metal">
              <a:bevelT w="2032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33" name="Oval 32"/>
            <p:cNvSpPr>
              <a:spLocks noChangeAspect="1"/>
            </p:cNvSpPr>
            <p:nvPr/>
          </p:nvSpPr>
          <p:spPr>
            <a:xfrm rot="3357338">
              <a:off x="4416017" y="3728008"/>
              <a:ext cx="967601" cy="1170168"/>
            </a:xfrm>
            <a:prstGeom prst="ellipse">
              <a:avLst/>
            </a:prstGeom>
            <a:solidFill>
              <a:srgbClr val="FF9900"/>
            </a:solidFill>
            <a:ln>
              <a:noFill/>
            </a:ln>
            <a:effectLst>
              <a:glow rad="571500">
                <a:srgbClr val="FFFF66"/>
              </a:glow>
              <a:outerShdw blurRad="127000" dist="38100" dir="2700000" algn="ctr">
                <a:schemeClr val="bg1">
                  <a:alpha val="45000"/>
                </a:schemeClr>
              </a:outerShdw>
            </a:effectLst>
            <a:scene3d>
              <a:camera prst="perspectiveFront" fov="2700000">
                <a:rot lat="20376000" lon="1938000" rev="20112001"/>
              </a:camera>
              <a:lightRig rig="soft" dir="t">
                <a:rot lat="0" lon="0" rev="0"/>
              </a:lightRig>
            </a:scene3d>
            <a:sp3d prstMaterial="metal">
              <a:bevelT w="2032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39" name="TextBox 37"/>
            <p:cNvSpPr txBox="1">
              <a:spLocks noChangeArrowheads="1"/>
            </p:cNvSpPr>
            <p:nvPr/>
          </p:nvSpPr>
          <p:spPr bwMode="auto">
            <a:xfrm>
              <a:off x="3954833" y="332656"/>
              <a:ext cx="2559050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 dirty="0">
                  <a:solidFill>
                    <a:srgbClr val="000000"/>
                  </a:solidFill>
                </a:rPr>
                <a:t>Incident laser beam</a:t>
              </a:r>
            </a:p>
          </p:txBody>
        </p:sp>
        <p:sp>
          <p:nvSpPr>
            <p:cNvPr id="40" name="Oval 39"/>
            <p:cNvSpPr/>
            <p:nvPr/>
          </p:nvSpPr>
          <p:spPr>
            <a:xfrm>
              <a:off x="4890937" y="2516035"/>
              <a:ext cx="332484" cy="504056"/>
            </a:xfrm>
            <a:prstGeom prst="ellipse">
              <a:avLst/>
            </a:prstGeom>
            <a:solidFill>
              <a:srgbClr val="FFCCCC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533400" h="635000" prst="artDeco"/>
              <a:bevelB w="635000" h="635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41" name="Oval 40"/>
            <p:cNvSpPr/>
            <p:nvPr/>
          </p:nvSpPr>
          <p:spPr>
            <a:xfrm>
              <a:off x="5223421" y="2636912"/>
              <a:ext cx="332484" cy="504056"/>
            </a:xfrm>
            <a:prstGeom prst="ellipse">
              <a:avLst/>
            </a:prstGeom>
            <a:solidFill>
              <a:srgbClr val="FFCCCC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533400" h="635000" prst="artDeco"/>
              <a:bevelB w="635000" h="635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42" name="Oval 41"/>
            <p:cNvSpPr/>
            <p:nvPr/>
          </p:nvSpPr>
          <p:spPr>
            <a:xfrm>
              <a:off x="4863381" y="2780928"/>
              <a:ext cx="332484" cy="504056"/>
            </a:xfrm>
            <a:prstGeom prst="ellipse">
              <a:avLst/>
            </a:prstGeom>
            <a:solidFill>
              <a:srgbClr val="FFCCCC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533400" h="635000" prst="artDeco"/>
              <a:bevelB w="635000" h="635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43" name="Oval 42"/>
            <p:cNvSpPr/>
            <p:nvPr/>
          </p:nvSpPr>
          <p:spPr>
            <a:xfrm>
              <a:off x="3622349" y="3092099"/>
              <a:ext cx="332484" cy="504056"/>
            </a:xfrm>
            <a:prstGeom prst="ellipse">
              <a:avLst/>
            </a:prstGeom>
            <a:solidFill>
              <a:srgbClr val="FFCCCC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533400" h="635000" prst="artDeco"/>
              <a:bevelB w="635000" h="635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46" name="Oval 45"/>
            <p:cNvSpPr/>
            <p:nvPr/>
          </p:nvSpPr>
          <p:spPr>
            <a:xfrm>
              <a:off x="5998613" y="3236115"/>
              <a:ext cx="332484" cy="504056"/>
            </a:xfrm>
            <a:prstGeom prst="ellipse">
              <a:avLst/>
            </a:prstGeom>
            <a:solidFill>
              <a:srgbClr val="FFCCCC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533400" h="635000" prst="artDeco"/>
              <a:bevelB w="635000" h="635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47" name="Oval 46"/>
            <p:cNvSpPr/>
            <p:nvPr/>
          </p:nvSpPr>
          <p:spPr>
            <a:xfrm>
              <a:off x="6331097" y="3356992"/>
              <a:ext cx="332484" cy="504056"/>
            </a:xfrm>
            <a:prstGeom prst="ellipse">
              <a:avLst/>
            </a:prstGeom>
            <a:solidFill>
              <a:srgbClr val="FFCCCC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533400" h="635000" prst="artDeco"/>
              <a:bevelB w="635000" h="635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48" name="Oval 47"/>
            <p:cNvSpPr/>
            <p:nvPr/>
          </p:nvSpPr>
          <p:spPr>
            <a:xfrm>
              <a:off x="5971057" y="3501008"/>
              <a:ext cx="332484" cy="504056"/>
            </a:xfrm>
            <a:prstGeom prst="ellipse">
              <a:avLst/>
            </a:prstGeom>
            <a:solidFill>
              <a:srgbClr val="FFCCCC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533400" h="635000" prst="artDeco"/>
              <a:bevelB w="635000" h="635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49" name="Oval 48"/>
            <p:cNvSpPr/>
            <p:nvPr/>
          </p:nvSpPr>
          <p:spPr>
            <a:xfrm>
              <a:off x="4558453" y="3812179"/>
              <a:ext cx="332484" cy="504056"/>
            </a:xfrm>
            <a:prstGeom prst="ellipse">
              <a:avLst/>
            </a:prstGeom>
            <a:solidFill>
              <a:srgbClr val="FFCCCC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533400" h="635000" prst="artDeco"/>
              <a:bevelB w="635000" h="635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50" name="Oval 49"/>
            <p:cNvSpPr/>
            <p:nvPr/>
          </p:nvSpPr>
          <p:spPr>
            <a:xfrm>
              <a:off x="4890937" y="3933056"/>
              <a:ext cx="332484" cy="504056"/>
            </a:xfrm>
            <a:prstGeom prst="ellipse">
              <a:avLst/>
            </a:prstGeom>
            <a:solidFill>
              <a:srgbClr val="FFCCCC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533400" h="635000" prst="artDeco"/>
              <a:bevelB w="635000" h="635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51" name="Oval 50"/>
            <p:cNvSpPr/>
            <p:nvPr/>
          </p:nvSpPr>
          <p:spPr>
            <a:xfrm>
              <a:off x="4530897" y="4077072"/>
              <a:ext cx="332484" cy="504056"/>
            </a:xfrm>
            <a:prstGeom prst="ellipse">
              <a:avLst/>
            </a:prstGeom>
            <a:solidFill>
              <a:srgbClr val="FFCCCC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533400" h="635000" prst="artDeco"/>
              <a:bevelB w="635000" h="635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68" name="Down Arrow 67"/>
            <p:cNvSpPr/>
            <p:nvPr/>
          </p:nvSpPr>
          <p:spPr>
            <a:xfrm>
              <a:off x="3851920" y="1036036"/>
              <a:ext cx="2230531" cy="3113044"/>
            </a:xfrm>
            <a:prstGeom prst="downArrow">
              <a:avLst/>
            </a:prstGeom>
            <a:solidFill>
              <a:srgbClr val="00B050"/>
            </a:solidFill>
            <a:effectLst/>
            <a:scene3d>
              <a:camera prst="isometricLeftDown">
                <a:rot lat="2400001" lon="2700000" rev="0"/>
              </a:camera>
              <a:lightRig rig="brightRoom" dir="t"/>
            </a:scene3d>
            <a:sp3d extrusionH="635000" contourW="12700" prstMaterial="metal">
              <a:extrusionClr>
                <a:srgbClr val="00B050"/>
              </a:extrusionClr>
              <a:contourClr>
                <a:srgbClr val="00B050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80" name="Up Arrow 79"/>
            <p:cNvSpPr/>
            <p:nvPr/>
          </p:nvSpPr>
          <p:spPr>
            <a:xfrm>
              <a:off x="3491015" y="1344774"/>
              <a:ext cx="576929" cy="2448272"/>
            </a:xfrm>
            <a:prstGeom prst="upArrow">
              <a:avLst/>
            </a:prstGeom>
            <a:solidFill>
              <a:srgbClr val="9900FF"/>
            </a:solidFill>
            <a:ln>
              <a:noFill/>
            </a:ln>
            <a:scene3d>
              <a:camera prst="isometricLeftDown"/>
              <a:lightRig rig="brightRoom" dir="t"/>
            </a:scene3d>
            <a:sp3d extrusionH="254000" contourW="12700" prstMaterial="metal">
              <a:extrusionClr>
                <a:srgbClr val="9933FF"/>
              </a:extrusionClr>
              <a:contourClr>
                <a:srgbClr val="9933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83" name="TextBox 37"/>
            <p:cNvSpPr txBox="1">
              <a:spLocks noChangeArrowheads="1"/>
            </p:cNvSpPr>
            <p:nvPr/>
          </p:nvSpPr>
          <p:spPr bwMode="auto">
            <a:xfrm>
              <a:off x="2699792" y="980728"/>
              <a:ext cx="1835150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 dirty="0">
                  <a:solidFill>
                    <a:srgbClr val="000000"/>
                  </a:solidFill>
                </a:rPr>
                <a:t>Scattered light</a:t>
              </a:r>
            </a:p>
          </p:txBody>
        </p:sp>
        <p:sp>
          <p:nvSpPr>
            <p:cNvPr id="85" name="Line Callout 1 (Accent Bar) 84"/>
            <p:cNvSpPr/>
            <p:nvPr/>
          </p:nvSpPr>
          <p:spPr>
            <a:xfrm>
              <a:off x="7308304" y="2690303"/>
              <a:ext cx="1740846" cy="606425"/>
            </a:xfrm>
            <a:prstGeom prst="accentCallout1">
              <a:avLst>
                <a:gd name="adj1" fmla="val 18750"/>
                <a:gd name="adj2" fmla="val -8333"/>
                <a:gd name="adj3" fmla="val 200521"/>
                <a:gd name="adj4" fmla="val -36599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0000" rIns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CA" sz="2000" dirty="0" smtClean="0">
                  <a:solidFill>
                    <a:srgbClr val="000000"/>
                  </a:solidFill>
                </a:rPr>
                <a:t>Noble metal</a:t>
              </a:r>
              <a:endParaRPr lang="en-CA" sz="2000" dirty="0">
                <a:solidFill>
                  <a:srgbClr val="000000"/>
                </a:solidFill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CA" sz="2000" dirty="0">
                  <a:solidFill>
                    <a:srgbClr val="000000"/>
                  </a:solidFill>
                </a:rPr>
                <a:t>nanostructure</a:t>
              </a:r>
            </a:p>
          </p:txBody>
        </p:sp>
        <p:sp>
          <p:nvSpPr>
            <p:cNvPr id="52" name="Oval 51"/>
            <p:cNvSpPr/>
            <p:nvPr/>
          </p:nvSpPr>
          <p:spPr>
            <a:xfrm>
              <a:off x="3594793" y="3356992"/>
              <a:ext cx="332484" cy="504056"/>
            </a:xfrm>
            <a:prstGeom prst="ellipse">
              <a:avLst/>
            </a:prstGeom>
            <a:solidFill>
              <a:srgbClr val="FFCCCC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533400" h="635000" prst="artDeco"/>
              <a:bevelB w="635000" h="635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53" name="Oval 52"/>
            <p:cNvSpPr/>
            <p:nvPr/>
          </p:nvSpPr>
          <p:spPr>
            <a:xfrm>
              <a:off x="3954833" y="3212976"/>
              <a:ext cx="332484" cy="504056"/>
            </a:xfrm>
            <a:prstGeom prst="ellipse">
              <a:avLst/>
            </a:prstGeom>
            <a:solidFill>
              <a:srgbClr val="FFCCCC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533400" h="635000" prst="artDeco"/>
              <a:bevelB w="635000" h="635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54" name="Oval 53"/>
            <p:cNvSpPr>
              <a:spLocks noChangeAspect="1"/>
            </p:cNvSpPr>
            <p:nvPr/>
          </p:nvSpPr>
          <p:spPr>
            <a:xfrm rot="3357338">
              <a:off x="2050886" y="3428329"/>
              <a:ext cx="967601" cy="1170168"/>
            </a:xfrm>
            <a:prstGeom prst="ellipse">
              <a:avLst/>
            </a:prstGeom>
            <a:solidFill>
              <a:srgbClr val="FF9900"/>
            </a:solidFill>
            <a:ln>
              <a:noFill/>
            </a:ln>
            <a:effectLst>
              <a:outerShdw blurRad="127000" dist="38100" dir="2700000" algn="ctr">
                <a:srgbClr val="000000">
                  <a:alpha val="45000"/>
                </a:srgbClr>
              </a:outerShdw>
            </a:effectLst>
            <a:scene3d>
              <a:camera prst="perspectiveFront" fov="2700000">
                <a:rot lat="20376000" lon="1938000" rev="20112001"/>
              </a:camera>
              <a:lightRig rig="soft" dir="t">
                <a:rot lat="0" lon="0" rev="0"/>
              </a:lightRig>
            </a:scene3d>
            <a:sp3d prstMaterial="metal">
              <a:bevelT w="2032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rgbClr val="FFFFFF"/>
                </a:solidFill>
              </a:endParaRPr>
            </a:p>
          </p:txBody>
        </p:sp>
        <p:sp>
          <p:nvSpPr>
            <p:cNvPr id="55" name="Oval 54"/>
            <p:cNvSpPr>
              <a:spLocks noChangeAspect="1"/>
            </p:cNvSpPr>
            <p:nvPr/>
          </p:nvSpPr>
          <p:spPr>
            <a:xfrm rot="3357338">
              <a:off x="3016635" y="4347733"/>
              <a:ext cx="967601" cy="1170168"/>
            </a:xfrm>
            <a:prstGeom prst="ellipse">
              <a:avLst/>
            </a:prstGeom>
            <a:solidFill>
              <a:srgbClr val="FF9900"/>
            </a:solidFill>
            <a:ln>
              <a:noFill/>
            </a:ln>
            <a:effectLst>
              <a:outerShdw blurRad="127000" dist="38100" dir="2700000" algn="ctr">
                <a:srgbClr val="000000">
                  <a:alpha val="45000"/>
                </a:srgbClr>
              </a:outerShdw>
            </a:effectLst>
            <a:scene3d>
              <a:camera prst="perspectiveFront" fov="2700000">
                <a:rot lat="20376000" lon="1938000" rev="20112001"/>
              </a:camera>
              <a:lightRig rig="soft" dir="t">
                <a:rot lat="0" lon="0" rev="0"/>
              </a:lightRig>
            </a:scene3d>
            <a:sp3d prstMaterial="metal">
              <a:bevelT w="2032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rgbClr val="FFFFFF"/>
                </a:solidFill>
              </a:endParaRPr>
            </a:p>
          </p:txBody>
        </p:sp>
        <p:sp>
          <p:nvSpPr>
            <p:cNvPr id="56" name="Oval 55"/>
            <p:cNvSpPr/>
            <p:nvPr/>
          </p:nvSpPr>
          <p:spPr>
            <a:xfrm>
              <a:off x="3261444" y="4321289"/>
              <a:ext cx="332484" cy="504056"/>
            </a:xfrm>
            <a:prstGeom prst="ellipse">
              <a:avLst/>
            </a:prstGeom>
            <a:solidFill>
              <a:srgbClr val="FFCCCC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533400" h="635000" prst="artDeco"/>
              <a:bevelB w="635000" h="635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rgbClr val="FFFFFF"/>
                </a:solidFill>
              </a:endParaRPr>
            </a:p>
          </p:txBody>
        </p:sp>
        <p:sp>
          <p:nvSpPr>
            <p:cNvPr id="57" name="Oval 56"/>
            <p:cNvSpPr/>
            <p:nvPr/>
          </p:nvSpPr>
          <p:spPr>
            <a:xfrm>
              <a:off x="3593928" y="4442166"/>
              <a:ext cx="332484" cy="504056"/>
            </a:xfrm>
            <a:prstGeom prst="ellipse">
              <a:avLst/>
            </a:prstGeom>
            <a:solidFill>
              <a:srgbClr val="FFCCCC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533400" h="635000" prst="artDeco"/>
              <a:bevelB w="635000" h="635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rgbClr val="FFFFFF"/>
                </a:solidFill>
              </a:endParaRPr>
            </a:p>
          </p:txBody>
        </p:sp>
        <p:sp>
          <p:nvSpPr>
            <p:cNvPr id="58" name="Oval 57"/>
            <p:cNvSpPr/>
            <p:nvPr/>
          </p:nvSpPr>
          <p:spPr>
            <a:xfrm>
              <a:off x="3233888" y="4586182"/>
              <a:ext cx="332484" cy="504056"/>
            </a:xfrm>
            <a:prstGeom prst="ellipse">
              <a:avLst/>
            </a:prstGeom>
            <a:solidFill>
              <a:srgbClr val="FFCCCC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533400" h="635000" prst="artDeco"/>
              <a:bevelB w="635000" h="635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rgbClr val="FFFFFF"/>
                </a:solidFill>
              </a:endParaRPr>
            </a:p>
          </p:txBody>
        </p:sp>
        <p:sp>
          <p:nvSpPr>
            <p:cNvPr id="59" name="AutoShape 10"/>
            <p:cNvSpPr>
              <a:spLocks/>
            </p:cNvSpPr>
            <p:nvPr/>
          </p:nvSpPr>
          <p:spPr bwMode="auto">
            <a:xfrm>
              <a:off x="-36512" y="5365597"/>
              <a:ext cx="1886645" cy="695252"/>
            </a:xfrm>
            <a:prstGeom prst="accentCallout1">
              <a:avLst>
                <a:gd name="adj1" fmla="val 7894"/>
                <a:gd name="adj2" fmla="val 104764"/>
                <a:gd name="adj3" fmla="val -74557"/>
                <a:gd name="adj4" fmla="val 178124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36000" rIns="36000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r" eaLnBrk="1" hangingPunct="1">
                <a:lnSpc>
                  <a:spcPct val="90000"/>
                </a:lnSpc>
                <a:spcBef>
                  <a:spcPct val="0"/>
                </a:spcBef>
                <a:buFontTx/>
                <a:buNone/>
              </a:pPr>
              <a:r>
                <a:rPr lang="en-CA" altLang="en-US" sz="2000" dirty="0">
                  <a:solidFill>
                    <a:srgbClr val="000000"/>
                  </a:solidFill>
                  <a:cs typeface="Arial" charset="0"/>
                </a:rPr>
                <a:t>Immobilized</a:t>
              </a:r>
            </a:p>
            <a:p>
              <a:pPr algn="r" eaLnBrk="1" hangingPunct="1">
                <a:lnSpc>
                  <a:spcPct val="90000"/>
                </a:lnSpc>
                <a:spcBef>
                  <a:spcPct val="0"/>
                </a:spcBef>
                <a:buFontTx/>
                <a:buNone/>
              </a:pPr>
              <a:r>
                <a:rPr lang="en-CA" altLang="en-US" sz="2000" dirty="0" smtClean="0">
                  <a:solidFill>
                    <a:srgbClr val="000000"/>
                  </a:solidFill>
                  <a:cs typeface="Arial" charset="0"/>
                </a:rPr>
                <a:t>biopolymer</a:t>
              </a:r>
              <a:endParaRPr lang="en-CA" altLang="en-US" sz="2000" dirty="0">
                <a:solidFill>
                  <a:srgbClr val="000000"/>
                </a:solidFill>
                <a:cs typeface="Arial" charset="0"/>
              </a:endParaRPr>
            </a:p>
            <a:p>
              <a:pPr algn="r" eaLnBrk="1" hangingPunct="1">
                <a:spcBef>
                  <a:spcPct val="0"/>
                </a:spcBef>
                <a:buFontTx/>
                <a:buNone/>
              </a:pPr>
              <a:endParaRPr lang="en-CA" altLang="en-US" sz="1600" i="1" dirty="0">
                <a:solidFill>
                  <a:srgbClr val="000000"/>
                </a:solidFill>
                <a:cs typeface="Arial" charset="0"/>
              </a:endParaRPr>
            </a:p>
            <a:p>
              <a:pPr algn="r" eaLnBrk="1" hangingPunct="1">
                <a:spcBef>
                  <a:spcPct val="0"/>
                </a:spcBef>
                <a:buFontTx/>
                <a:buNone/>
              </a:pPr>
              <a:endParaRPr lang="en-CA" altLang="en-US" sz="1600" i="1" dirty="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62" name="Oval 61"/>
            <p:cNvSpPr/>
            <p:nvPr/>
          </p:nvSpPr>
          <p:spPr>
            <a:xfrm>
              <a:off x="2325340" y="3601209"/>
              <a:ext cx="332484" cy="504056"/>
            </a:xfrm>
            <a:prstGeom prst="ellipse">
              <a:avLst/>
            </a:prstGeom>
            <a:solidFill>
              <a:srgbClr val="FFCCCC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533400" h="635000" prst="artDeco"/>
              <a:bevelB w="635000" h="635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63" name="Oval 62"/>
            <p:cNvSpPr/>
            <p:nvPr/>
          </p:nvSpPr>
          <p:spPr>
            <a:xfrm>
              <a:off x="2657824" y="3722086"/>
              <a:ext cx="332484" cy="504056"/>
            </a:xfrm>
            <a:prstGeom prst="ellipse">
              <a:avLst/>
            </a:prstGeom>
            <a:solidFill>
              <a:srgbClr val="FFCCCC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533400" h="635000" prst="artDeco"/>
              <a:bevelB w="635000" h="635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64" name="Oval 63"/>
            <p:cNvSpPr/>
            <p:nvPr/>
          </p:nvSpPr>
          <p:spPr>
            <a:xfrm>
              <a:off x="2297784" y="3866102"/>
              <a:ext cx="332484" cy="504056"/>
            </a:xfrm>
            <a:prstGeom prst="ellipse">
              <a:avLst/>
            </a:prstGeom>
            <a:solidFill>
              <a:srgbClr val="FFCCCC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533400" h="635000" prst="artDeco"/>
              <a:bevelB w="635000" h="635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</p:spTree>
    <p:extLst>
      <p:ext uri="{BB962C8B-B14F-4D97-AF65-F5344CB8AC3E}">
        <p14:creationId xmlns:p14="http://schemas.microsoft.com/office/powerpoint/2010/main" val="1766121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4716016" y="6461968"/>
            <a:ext cx="431800" cy="279400"/>
          </a:xfrm>
        </p:spPr>
        <p:txBody>
          <a:bodyPr lIns="0" rIns="0"/>
          <a:lstStyle/>
          <a:p>
            <a:pPr algn="ctr">
              <a:defRPr/>
            </a:pPr>
            <a:r>
              <a:rPr lang="en-US" dirty="0" smtClean="0">
                <a:solidFill>
                  <a:srgbClr val="000000"/>
                </a:solidFill>
              </a:rPr>
              <a:t>3A</a:t>
            </a:r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-36512" y="1880828"/>
            <a:ext cx="9085662" cy="4180021"/>
            <a:chOff x="-36512" y="1880828"/>
            <a:chExt cx="9085662" cy="4180021"/>
          </a:xfrm>
        </p:grpSpPr>
        <p:sp>
          <p:nvSpPr>
            <p:cNvPr id="8" name="Rectangle 9"/>
            <p:cNvSpPr>
              <a:spLocks noChangeArrowheads="1"/>
            </p:cNvSpPr>
            <p:nvPr/>
          </p:nvSpPr>
          <p:spPr bwMode="auto">
            <a:xfrm>
              <a:off x="1712600" y="1880828"/>
              <a:ext cx="5328592" cy="3960440"/>
            </a:xfrm>
            <a:prstGeom prst="rect">
              <a:avLst/>
            </a:prstGeom>
            <a:solidFill>
              <a:srgbClr val="88C9CE"/>
            </a:solidFill>
            <a:ln w="34925">
              <a:noFill/>
              <a:miter lim="800000"/>
              <a:headEnd/>
              <a:tailEnd/>
            </a:ln>
            <a:effectLst>
              <a:outerShdw blurRad="317500" dir="2700000" algn="ctr">
                <a:schemeClr val="bg1">
                  <a:alpha val="43000"/>
                </a:schemeClr>
              </a:outerShdw>
            </a:effectLst>
            <a:scene3d>
              <a:camera prst="perspectiveFront" fov="2700000">
                <a:rot lat="19086000" lon="19067999" rev="3108000"/>
              </a:camera>
              <a:lightRig rig="harsh" dir="t"/>
            </a:scene3d>
            <a:sp3d extrusionH="635000" contourW="12700" prstMaterial="flat">
              <a:bevelT w="0" h="0"/>
              <a:bevelB w="0" h="0" prst="softRound"/>
              <a:extrusionClr>
                <a:schemeClr val="accent1">
                  <a:lumMod val="75000"/>
                </a:schemeClr>
              </a:extrusionClr>
              <a:contourClr>
                <a:schemeClr val="bg2"/>
              </a:contourClr>
            </a:sp3d>
            <a:extLst/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CA" altLang="en-US" sz="180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14" name="Oval 13"/>
            <p:cNvSpPr>
              <a:spLocks noChangeAspect="1"/>
            </p:cNvSpPr>
            <p:nvPr/>
          </p:nvSpPr>
          <p:spPr>
            <a:xfrm rot="3357338">
              <a:off x="4703184" y="2475525"/>
              <a:ext cx="967601" cy="1170168"/>
            </a:xfrm>
            <a:prstGeom prst="ellipse">
              <a:avLst/>
            </a:prstGeom>
            <a:solidFill>
              <a:srgbClr val="FF9900"/>
            </a:solidFill>
            <a:ln>
              <a:noFill/>
            </a:ln>
            <a:effectLst>
              <a:outerShdw blurRad="127000" dist="38100" dir="2700000" algn="ctr">
                <a:srgbClr val="000000">
                  <a:alpha val="45000"/>
                </a:srgbClr>
              </a:outerShdw>
            </a:effectLst>
            <a:scene3d>
              <a:camera prst="perspectiveFront" fov="2700000">
                <a:rot lat="20376000" lon="1938000" rev="20112001"/>
              </a:camera>
              <a:lightRig rig="soft" dir="t">
                <a:rot lat="0" lon="0" rev="0"/>
              </a:lightRig>
            </a:scene3d>
            <a:sp3d prstMaterial="metal">
              <a:bevelT w="2032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rgbClr val="FFFFFF"/>
                </a:solidFill>
              </a:endParaRPr>
            </a:p>
          </p:txBody>
        </p:sp>
        <p:sp>
          <p:nvSpPr>
            <p:cNvPr id="15" name="Oval 14"/>
            <p:cNvSpPr>
              <a:spLocks noChangeAspect="1"/>
            </p:cNvSpPr>
            <p:nvPr/>
          </p:nvSpPr>
          <p:spPr>
            <a:xfrm rot="3357338">
              <a:off x="5794437" y="3195605"/>
              <a:ext cx="967601" cy="1170168"/>
            </a:xfrm>
            <a:prstGeom prst="ellipse">
              <a:avLst/>
            </a:prstGeom>
            <a:solidFill>
              <a:srgbClr val="FF9900"/>
            </a:solidFill>
            <a:ln>
              <a:noFill/>
            </a:ln>
            <a:effectLst>
              <a:outerShdw blurRad="127000" dist="38100" dir="2700000" algn="ctr">
                <a:srgbClr val="000000">
                  <a:alpha val="45000"/>
                </a:srgbClr>
              </a:outerShdw>
            </a:effectLst>
            <a:scene3d>
              <a:camera prst="perspectiveFront" fov="2700000">
                <a:rot lat="20376000" lon="1938000" rev="20112001"/>
              </a:camera>
              <a:lightRig rig="soft" dir="t">
                <a:rot lat="0" lon="0" rev="0"/>
              </a:lightRig>
            </a:scene3d>
            <a:sp3d prstMaterial="metal">
              <a:bevelT w="2032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rgbClr val="FFFFFF"/>
                </a:solidFill>
              </a:endParaRPr>
            </a:p>
          </p:txBody>
        </p:sp>
        <p:sp>
          <p:nvSpPr>
            <p:cNvPr id="12" name="Oval 11"/>
            <p:cNvSpPr>
              <a:spLocks noChangeAspect="1"/>
            </p:cNvSpPr>
            <p:nvPr/>
          </p:nvSpPr>
          <p:spPr>
            <a:xfrm rot="3357338">
              <a:off x="3407905" y="2979582"/>
              <a:ext cx="967601" cy="1170168"/>
            </a:xfrm>
            <a:prstGeom prst="ellipse">
              <a:avLst/>
            </a:prstGeom>
            <a:solidFill>
              <a:srgbClr val="FF9900"/>
            </a:solidFill>
            <a:ln>
              <a:noFill/>
            </a:ln>
            <a:effectLst>
              <a:outerShdw blurRad="127000" dist="38100" dir="2700000" algn="ctr">
                <a:srgbClr val="000000">
                  <a:alpha val="45000"/>
                </a:srgbClr>
              </a:outerShdw>
            </a:effectLst>
            <a:scene3d>
              <a:camera prst="perspectiveFront" fov="2700000">
                <a:rot lat="20376000" lon="1938000" rev="20112001"/>
              </a:camera>
              <a:lightRig rig="soft" dir="t">
                <a:rot lat="0" lon="0" rev="0"/>
              </a:lightRig>
            </a:scene3d>
            <a:sp3d prstMaterial="metal">
              <a:bevelT w="2032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rgbClr val="FFFFFF"/>
                </a:solidFill>
              </a:endParaRPr>
            </a:p>
          </p:txBody>
        </p:sp>
        <p:sp>
          <p:nvSpPr>
            <p:cNvPr id="13" name="Oval 12"/>
            <p:cNvSpPr>
              <a:spLocks noChangeAspect="1"/>
            </p:cNvSpPr>
            <p:nvPr/>
          </p:nvSpPr>
          <p:spPr>
            <a:xfrm rot="3357338">
              <a:off x="4416017" y="3716362"/>
              <a:ext cx="967601" cy="1170168"/>
            </a:xfrm>
            <a:prstGeom prst="ellipse">
              <a:avLst/>
            </a:prstGeom>
            <a:solidFill>
              <a:srgbClr val="FF9900"/>
            </a:solidFill>
            <a:ln>
              <a:noFill/>
            </a:ln>
            <a:effectLst>
              <a:outerShdw blurRad="127000" dist="38100" dir="2700000" algn="ctr">
                <a:srgbClr val="000000">
                  <a:alpha val="45000"/>
                </a:srgbClr>
              </a:outerShdw>
            </a:effectLst>
            <a:scene3d>
              <a:camera prst="perspectiveFront" fov="2700000">
                <a:rot lat="20376000" lon="1938000" rev="20112001"/>
              </a:camera>
              <a:lightRig rig="soft" dir="t">
                <a:rot lat="0" lon="0" rev="0"/>
              </a:lightRig>
            </a:scene3d>
            <a:sp3d prstMaterial="metal">
              <a:bevelT w="2032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rgbClr val="FFFFFF"/>
                </a:solidFill>
              </a:endParaRPr>
            </a:p>
          </p:txBody>
        </p:sp>
        <p:sp>
          <p:nvSpPr>
            <p:cNvPr id="18" name="Oval 17"/>
            <p:cNvSpPr>
              <a:spLocks noChangeAspect="1"/>
            </p:cNvSpPr>
            <p:nvPr/>
          </p:nvSpPr>
          <p:spPr>
            <a:xfrm rot="3357338">
              <a:off x="2050886" y="3428329"/>
              <a:ext cx="967601" cy="1170168"/>
            </a:xfrm>
            <a:prstGeom prst="ellipse">
              <a:avLst/>
            </a:prstGeom>
            <a:solidFill>
              <a:srgbClr val="FF9900"/>
            </a:solidFill>
            <a:ln>
              <a:noFill/>
            </a:ln>
            <a:effectLst>
              <a:outerShdw blurRad="127000" dist="38100" dir="2700000" algn="ctr">
                <a:srgbClr val="000000">
                  <a:alpha val="45000"/>
                </a:srgbClr>
              </a:outerShdw>
            </a:effectLst>
            <a:scene3d>
              <a:camera prst="perspectiveFront" fov="2700000">
                <a:rot lat="20376000" lon="1938000" rev="20112001"/>
              </a:camera>
              <a:lightRig rig="soft" dir="t">
                <a:rot lat="0" lon="0" rev="0"/>
              </a:lightRig>
            </a:scene3d>
            <a:sp3d prstMaterial="metal">
              <a:bevelT w="2032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rgbClr val="FFFFFF"/>
                </a:solidFill>
              </a:endParaRPr>
            </a:p>
          </p:txBody>
        </p:sp>
        <p:sp>
          <p:nvSpPr>
            <p:cNvPr id="19" name="Oval 18"/>
            <p:cNvSpPr>
              <a:spLocks noChangeAspect="1"/>
            </p:cNvSpPr>
            <p:nvPr/>
          </p:nvSpPr>
          <p:spPr>
            <a:xfrm rot="3357338">
              <a:off x="3016635" y="4347733"/>
              <a:ext cx="967601" cy="1170168"/>
            </a:xfrm>
            <a:prstGeom prst="ellipse">
              <a:avLst/>
            </a:prstGeom>
            <a:solidFill>
              <a:srgbClr val="FF9900"/>
            </a:solidFill>
            <a:ln>
              <a:noFill/>
            </a:ln>
            <a:effectLst>
              <a:outerShdw blurRad="127000" dist="38100" dir="2700000" algn="ctr">
                <a:srgbClr val="000000">
                  <a:alpha val="45000"/>
                </a:srgbClr>
              </a:outerShdw>
            </a:effectLst>
            <a:scene3d>
              <a:camera prst="perspectiveFront" fov="2700000">
                <a:rot lat="20376000" lon="1938000" rev="20112001"/>
              </a:camera>
              <a:lightRig rig="soft" dir="t">
                <a:rot lat="0" lon="0" rev="0"/>
              </a:lightRig>
            </a:scene3d>
            <a:sp3d prstMaterial="metal">
              <a:bevelT w="2032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rgbClr val="FFFFFF"/>
                </a:solidFill>
              </a:endParaRPr>
            </a:p>
          </p:txBody>
        </p:sp>
        <p:sp>
          <p:nvSpPr>
            <p:cNvPr id="65" name="Oval 64"/>
            <p:cNvSpPr/>
            <p:nvPr/>
          </p:nvSpPr>
          <p:spPr>
            <a:xfrm>
              <a:off x="3261444" y="4321289"/>
              <a:ext cx="332484" cy="504056"/>
            </a:xfrm>
            <a:prstGeom prst="ellipse">
              <a:avLst/>
            </a:prstGeom>
            <a:solidFill>
              <a:srgbClr val="FFCCCC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533400" h="635000" prst="artDeco"/>
              <a:bevelB w="635000" h="635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rgbClr val="FFFFFF"/>
                </a:solidFill>
              </a:endParaRPr>
            </a:p>
          </p:txBody>
        </p:sp>
        <p:sp>
          <p:nvSpPr>
            <p:cNvPr id="66" name="Oval 65"/>
            <p:cNvSpPr/>
            <p:nvPr/>
          </p:nvSpPr>
          <p:spPr>
            <a:xfrm>
              <a:off x="3593928" y="4442166"/>
              <a:ext cx="332484" cy="504056"/>
            </a:xfrm>
            <a:prstGeom prst="ellipse">
              <a:avLst/>
            </a:prstGeom>
            <a:solidFill>
              <a:srgbClr val="FFCCCC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533400" h="635000" prst="artDeco"/>
              <a:bevelB w="635000" h="635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rgbClr val="FFFFFF"/>
                </a:solidFill>
              </a:endParaRPr>
            </a:p>
          </p:txBody>
        </p:sp>
        <p:sp>
          <p:nvSpPr>
            <p:cNvPr id="67" name="Oval 66"/>
            <p:cNvSpPr/>
            <p:nvPr/>
          </p:nvSpPr>
          <p:spPr>
            <a:xfrm>
              <a:off x="3233888" y="4586182"/>
              <a:ext cx="332484" cy="504056"/>
            </a:xfrm>
            <a:prstGeom prst="ellipse">
              <a:avLst/>
            </a:prstGeom>
            <a:solidFill>
              <a:srgbClr val="FFCCCC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533400" h="635000" prst="artDeco"/>
              <a:bevelB w="635000" h="635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rgbClr val="FFFFFF"/>
                </a:solidFill>
              </a:endParaRPr>
            </a:p>
          </p:txBody>
        </p:sp>
        <p:sp>
          <p:nvSpPr>
            <p:cNvPr id="84" name="AutoShape 10"/>
            <p:cNvSpPr>
              <a:spLocks/>
            </p:cNvSpPr>
            <p:nvPr/>
          </p:nvSpPr>
          <p:spPr bwMode="auto">
            <a:xfrm>
              <a:off x="-36512" y="5365597"/>
              <a:ext cx="1886645" cy="695252"/>
            </a:xfrm>
            <a:prstGeom prst="accentCallout1">
              <a:avLst>
                <a:gd name="adj1" fmla="val 7894"/>
                <a:gd name="adj2" fmla="val 104764"/>
                <a:gd name="adj3" fmla="val -74557"/>
                <a:gd name="adj4" fmla="val 178124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36000" rIns="36000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r" eaLnBrk="1" hangingPunct="1">
                <a:lnSpc>
                  <a:spcPct val="90000"/>
                </a:lnSpc>
                <a:spcBef>
                  <a:spcPct val="0"/>
                </a:spcBef>
                <a:buFontTx/>
                <a:buNone/>
              </a:pPr>
              <a:r>
                <a:rPr lang="en-CA" altLang="en-US" sz="2000" dirty="0">
                  <a:solidFill>
                    <a:srgbClr val="000000"/>
                  </a:solidFill>
                  <a:cs typeface="Arial" charset="0"/>
                </a:rPr>
                <a:t>Immobilized</a:t>
              </a:r>
            </a:p>
            <a:p>
              <a:pPr algn="r" eaLnBrk="1" hangingPunct="1">
                <a:lnSpc>
                  <a:spcPct val="90000"/>
                </a:lnSpc>
                <a:spcBef>
                  <a:spcPct val="0"/>
                </a:spcBef>
                <a:buFontTx/>
                <a:buNone/>
              </a:pPr>
              <a:r>
                <a:rPr lang="en-CA" altLang="en-US" sz="2000" dirty="0" smtClean="0">
                  <a:solidFill>
                    <a:srgbClr val="000000"/>
                  </a:solidFill>
                  <a:cs typeface="Arial" charset="0"/>
                </a:rPr>
                <a:t>biopolymer</a:t>
              </a:r>
              <a:endParaRPr lang="en-CA" altLang="en-US" sz="2000" dirty="0">
                <a:solidFill>
                  <a:srgbClr val="000000"/>
                </a:solidFill>
                <a:cs typeface="Arial" charset="0"/>
              </a:endParaRPr>
            </a:p>
            <a:p>
              <a:pPr algn="r" eaLnBrk="1" hangingPunct="1">
                <a:spcBef>
                  <a:spcPct val="0"/>
                </a:spcBef>
                <a:buFontTx/>
                <a:buNone/>
              </a:pPr>
              <a:endParaRPr lang="en-CA" altLang="en-US" sz="1600" i="1" dirty="0">
                <a:solidFill>
                  <a:srgbClr val="000000"/>
                </a:solidFill>
                <a:cs typeface="Arial" charset="0"/>
              </a:endParaRPr>
            </a:p>
            <a:p>
              <a:pPr algn="r" eaLnBrk="1" hangingPunct="1">
                <a:spcBef>
                  <a:spcPct val="0"/>
                </a:spcBef>
                <a:buFontTx/>
                <a:buNone/>
              </a:pPr>
              <a:endParaRPr lang="en-CA" altLang="en-US" sz="1600" i="1" dirty="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85" name="Line Callout 1 (Accent Bar) 84"/>
            <p:cNvSpPr/>
            <p:nvPr/>
          </p:nvSpPr>
          <p:spPr>
            <a:xfrm>
              <a:off x="7308304" y="2690303"/>
              <a:ext cx="1740846" cy="606425"/>
            </a:xfrm>
            <a:prstGeom prst="accentCallout1">
              <a:avLst>
                <a:gd name="adj1" fmla="val 18750"/>
                <a:gd name="adj2" fmla="val -8333"/>
                <a:gd name="adj3" fmla="val 200521"/>
                <a:gd name="adj4" fmla="val -36599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0000" rIns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CA" sz="2000" dirty="0" smtClean="0">
                  <a:solidFill>
                    <a:srgbClr val="000000"/>
                  </a:solidFill>
                </a:rPr>
                <a:t>Noble metal</a:t>
              </a:r>
              <a:endParaRPr lang="en-CA" sz="2000" dirty="0">
                <a:solidFill>
                  <a:srgbClr val="000000"/>
                </a:solidFill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CA" sz="2000" dirty="0">
                  <a:solidFill>
                    <a:srgbClr val="000000"/>
                  </a:solidFill>
                </a:rPr>
                <a:t>nanostructure</a:t>
              </a:r>
            </a:p>
          </p:txBody>
        </p:sp>
        <p:sp>
          <p:nvSpPr>
            <p:cNvPr id="32" name="Oval 31"/>
            <p:cNvSpPr/>
            <p:nvPr/>
          </p:nvSpPr>
          <p:spPr>
            <a:xfrm>
              <a:off x="4890937" y="2516035"/>
              <a:ext cx="332484" cy="504056"/>
            </a:xfrm>
            <a:prstGeom prst="ellipse">
              <a:avLst/>
            </a:prstGeom>
            <a:solidFill>
              <a:srgbClr val="FFCCCC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533400" h="635000" prst="artDeco"/>
              <a:bevelB w="635000" h="635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33" name="Oval 32"/>
            <p:cNvSpPr/>
            <p:nvPr/>
          </p:nvSpPr>
          <p:spPr>
            <a:xfrm>
              <a:off x="5223421" y="2636912"/>
              <a:ext cx="332484" cy="504056"/>
            </a:xfrm>
            <a:prstGeom prst="ellipse">
              <a:avLst/>
            </a:prstGeom>
            <a:solidFill>
              <a:srgbClr val="FFCCCC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533400" h="635000" prst="artDeco"/>
              <a:bevelB w="635000" h="635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34" name="Oval 33"/>
            <p:cNvSpPr/>
            <p:nvPr/>
          </p:nvSpPr>
          <p:spPr>
            <a:xfrm>
              <a:off x="4863381" y="2780928"/>
              <a:ext cx="332484" cy="504056"/>
            </a:xfrm>
            <a:prstGeom prst="ellipse">
              <a:avLst/>
            </a:prstGeom>
            <a:solidFill>
              <a:srgbClr val="FFCCCC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533400" h="635000" prst="artDeco"/>
              <a:bevelB w="635000" h="635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35" name="Oval 34"/>
            <p:cNvSpPr/>
            <p:nvPr/>
          </p:nvSpPr>
          <p:spPr>
            <a:xfrm>
              <a:off x="3622349" y="3092099"/>
              <a:ext cx="332484" cy="504056"/>
            </a:xfrm>
            <a:prstGeom prst="ellipse">
              <a:avLst/>
            </a:prstGeom>
            <a:solidFill>
              <a:srgbClr val="FFCCCC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533400" h="635000" prst="artDeco"/>
              <a:bevelB w="635000" h="635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36" name="Oval 35"/>
            <p:cNvSpPr/>
            <p:nvPr/>
          </p:nvSpPr>
          <p:spPr>
            <a:xfrm>
              <a:off x="3954833" y="3212976"/>
              <a:ext cx="332484" cy="504056"/>
            </a:xfrm>
            <a:prstGeom prst="ellipse">
              <a:avLst/>
            </a:prstGeom>
            <a:solidFill>
              <a:srgbClr val="FFCCCC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533400" h="635000" prst="artDeco"/>
              <a:bevelB w="635000" h="635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37" name="Oval 36"/>
            <p:cNvSpPr/>
            <p:nvPr/>
          </p:nvSpPr>
          <p:spPr>
            <a:xfrm>
              <a:off x="3594793" y="3356992"/>
              <a:ext cx="332484" cy="504056"/>
            </a:xfrm>
            <a:prstGeom prst="ellipse">
              <a:avLst/>
            </a:prstGeom>
            <a:solidFill>
              <a:srgbClr val="FFCCCC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533400" h="635000" prst="artDeco"/>
              <a:bevelB w="635000" h="635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38" name="Oval 37"/>
            <p:cNvSpPr/>
            <p:nvPr/>
          </p:nvSpPr>
          <p:spPr>
            <a:xfrm>
              <a:off x="5998613" y="3236115"/>
              <a:ext cx="332484" cy="504056"/>
            </a:xfrm>
            <a:prstGeom prst="ellipse">
              <a:avLst/>
            </a:prstGeom>
            <a:solidFill>
              <a:srgbClr val="FFCCCC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533400" h="635000" prst="artDeco"/>
              <a:bevelB w="635000" h="635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39" name="Oval 38"/>
            <p:cNvSpPr/>
            <p:nvPr/>
          </p:nvSpPr>
          <p:spPr>
            <a:xfrm>
              <a:off x="6331097" y="3356992"/>
              <a:ext cx="332484" cy="504056"/>
            </a:xfrm>
            <a:prstGeom prst="ellipse">
              <a:avLst/>
            </a:prstGeom>
            <a:solidFill>
              <a:srgbClr val="FFCCCC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533400" h="635000" prst="artDeco"/>
              <a:bevelB w="635000" h="635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53" name="Oval 52"/>
            <p:cNvSpPr/>
            <p:nvPr/>
          </p:nvSpPr>
          <p:spPr>
            <a:xfrm>
              <a:off x="5971057" y="3501008"/>
              <a:ext cx="332484" cy="504056"/>
            </a:xfrm>
            <a:prstGeom prst="ellipse">
              <a:avLst/>
            </a:prstGeom>
            <a:solidFill>
              <a:srgbClr val="FFCCCC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533400" h="635000" prst="artDeco"/>
              <a:bevelB w="635000" h="635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54" name="Oval 53"/>
            <p:cNvSpPr/>
            <p:nvPr/>
          </p:nvSpPr>
          <p:spPr>
            <a:xfrm>
              <a:off x="4558453" y="3812179"/>
              <a:ext cx="332484" cy="504056"/>
            </a:xfrm>
            <a:prstGeom prst="ellipse">
              <a:avLst/>
            </a:prstGeom>
            <a:solidFill>
              <a:srgbClr val="FFCCCC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533400" h="635000" prst="artDeco"/>
              <a:bevelB w="635000" h="635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55" name="Oval 54"/>
            <p:cNvSpPr/>
            <p:nvPr/>
          </p:nvSpPr>
          <p:spPr>
            <a:xfrm>
              <a:off x="4890937" y="3933056"/>
              <a:ext cx="332484" cy="504056"/>
            </a:xfrm>
            <a:prstGeom prst="ellipse">
              <a:avLst/>
            </a:prstGeom>
            <a:solidFill>
              <a:srgbClr val="FFCCCC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533400" h="635000" prst="artDeco"/>
              <a:bevelB w="635000" h="635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56" name="Oval 55"/>
            <p:cNvSpPr/>
            <p:nvPr/>
          </p:nvSpPr>
          <p:spPr>
            <a:xfrm>
              <a:off x="4530897" y="4077072"/>
              <a:ext cx="332484" cy="504056"/>
            </a:xfrm>
            <a:prstGeom prst="ellipse">
              <a:avLst/>
            </a:prstGeom>
            <a:solidFill>
              <a:srgbClr val="FFCCCC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533400" h="635000" prst="artDeco"/>
              <a:bevelB w="635000" h="635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57" name="Oval 56"/>
            <p:cNvSpPr/>
            <p:nvPr/>
          </p:nvSpPr>
          <p:spPr>
            <a:xfrm>
              <a:off x="2325340" y="3601209"/>
              <a:ext cx="332484" cy="504056"/>
            </a:xfrm>
            <a:prstGeom prst="ellipse">
              <a:avLst/>
            </a:prstGeom>
            <a:solidFill>
              <a:srgbClr val="FFCCCC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533400" h="635000" prst="artDeco"/>
              <a:bevelB w="635000" h="635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58" name="Oval 57"/>
            <p:cNvSpPr/>
            <p:nvPr/>
          </p:nvSpPr>
          <p:spPr>
            <a:xfrm>
              <a:off x="2657824" y="3722086"/>
              <a:ext cx="332484" cy="504056"/>
            </a:xfrm>
            <a:prstGeom prst="ellipse">
              <a:avLst/>
            </a:prstGeom>
            <a:solidFill>
              <a:srgbClr val="FFCCCC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533400" h="635000" prst="artDeco"/>
              <a:bevelB w="635000" h="635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59" name="Oval 58"/>
            <p:cNvSpPr/>
            <p:nvPr/>
          </p:nvSpPr>
          <p:spPr>
            <a:xfrm>
              <a:off x="2297784" y="3866102"/>
              <a:ext cx="332484" cy="504056"/>
            </a:xfrm>
            <a:prstGeom prst="ellipse">
              <a:avLst/>
            </a:prstGeom>
            <a:solidFill>
              <a:srgbClr val="FFCCCC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533400" h="635000" prst="artDeco"/>
              <a:bevelB w="635000" h="635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60" name="Line Callout 1 (Accent Bar) 59"/>
            <p:cNvSpPr/>
            <p:nvPr/>
          </p:nvSpPr>
          <p:spPr>
            <a:xfrm>
              <a:off x="7344271" y="5161818"/>
              <a:ext cx="1704879" cy="679450"/>
            </a:xfrm>
            <a:prstGeom prst="accentCallout1">
              <a:avLst>
                <a:gd name="adj1" fmla="val 18750"/>
                <a:gd name="adj2" fmla="val -8333"/>
                <a:gd name="adj3" fmla="val -82248"/>
                <a:gd name="adj4" fmla="val -31449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CA" sz="2000" dirty="0">
                  <a:solidFill>
                    <a:srgbClr val="000000"/>
                  </a:solidFill>
                </a:rPr>
                <a:t>Fused </a:t>
              </a:r>
              <a:r>
                <a:rPr lang="en-CA" sz="2000" dirty="0" smtClean="0">
                  <a:solidFill>
                    <a:srgbClr val="000000"/>
                  </a:solidFill>
                </a:rPr>
                <a:t>silica</a:t>
              </a:r>
              <a:endParaRPr lang="en-CA" sz="2000" dirty="0">
                <a:solidFill>
                  <a:srgbClr val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35066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4716016" y="6461968"/>
            <a:ext cx="431800" cy="279400"/>
          </a:xfrm>
        </p:spPr>
        <p:txBody>
          <a:bodyPr lIns="0" rIns="0"/>
          <a:lstStyle/>
          <a:p>
            <a:pPr algn="ctr">
              <a:defRPr/>
            </a:pPr>
            <a:r>
              <a:rPr lang="en-US" dirty="0" smtClean="0">
                <a:solidFill>
                  <a:srgbClr val="000000"/>
                </a:solidFill>
              </a:rPr>
              <a:t>3B</a:t>
            </a:r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3306622" y="364654"/>
            <a:ext cx="5742528" cy="4432238"/>
            <a:chOff x="3306622" y="364654"/>
            <a:chExt cx="5742528" cy="4432238"/>
          </a:xfrm>
        </p:grpSpPr>
        <p:sp>
          <p:nvSpPr>
            <p:cNvPr id="30" name="Oval 29"/>
            <p:cNvSpPr>
              <a:spLocks noChangeAspect="1"/>
            </p:cNvSpPr>
            <p:nvPr/>
          </p:nvSpPr>
          <p:spPr>
            <a:xfrm rot="3357338">
              <a:off x="4703184" y="2487171"/>
              <a:ext cx="967601" cy="1170168"/>
            </a:xfrm>
            <a:prstGeom prst="ellipse">
              <a:avLst/>
            </a:prstGeom>
            <a:solidFill>
              <a:srgbClr val="FF9900"/>
            </a:solidFill>
            <a:ln>
              <a:noFill/>
            </a:ln>
            <a:effectLst>
              <a:glow rad="571500">
                <a:srgbClr val="FFFF66"/>
              </a:glow>
              <a:outerShdw blurRad="127000" dist="38100" dir="2700000" algn="ctr">
                <a:schemeClr val="bg1">
                  <a:alpha val="45000"/>
                </a:schemeClr>
              </a:outerShdw>
            </a:effectLst>
            <a:scene3d>
              <a:camera prst="perspectiveFront" fov="2700000">
                <a:rot lat="20376000" lon="1938000" rev="20112001"/>
              </a:camera>
              <a:lightRig rig="soft" dir="t">
                <a:rot lat="0" lon="0" rev="0"/>
              </a:lightRig>
            </a:scene3d>
            <a:sp3d prstMaterial="metal">
              <a:bevelT w="2032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rgbClr val="FFFFFF"/>
                </a:solidFill>
              </a:endParaRPr>
            </a:p>
          </p:txBody>
        </p:sp>
        <p:sp>
          <p:nvSpPr>
            <p:cNvPr id="31" name="Oval 30"/>
            <p:cNvSpPr>
              <a:spLocks noChangeAspect="1"/>
            </p:cNvSpPr>
            <p:nvPr/>
          </p:nvSpPr>
          <p:spPr>
            <a:xfrm rot="3357338">
              <a:off x="5794437" y="3207251"/>
              <a:ext cx="967601" cy="1170168"/>
            </a:xfrm>
            <a:prstGeom prst="ellipse">
              <a:avLst/>
            </a:prstGeom>
            <a:solidFill>
              <a:srgbClr val="FF9900"/>
            </a:solidFill>
            <a:ln>
              <a:noFill/>
            </a:ln>
            <a:effectLst>
              <a:glow rad="571500">
                <a:srgbClr val="FFFF66"/>
              </a:glow>
              <a:outerShdw blurRad="127000" dist="38100" dir="2700000" algn="ctr">
                <a:schemeClr val="bg1">
                  <a:alpha val="45000"/>
                </a:schemeClr>
              </a:outerShdw>
            </a:effectLst>
            <a:scene3d>
              <a:camera prst="perspectiveFront" fov="2700000">
                <a:rot lat="20376000" lon="1938000" rev="20112001"/>
              </a:camera>
              <a:lightRig rig="soft" dir="t">
                <a:rot lat="0" lon="0" rev="0"/>
              </a:lightRig>
            </a:scene3d>
            <a:sp3d prstMaterial="metal">
              <a:bevelT w="2032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rgbClr val="FFFFFF"/>
                </a:solidFill>
              </a:endParaRPr>
            </a:p>
          </p:txBody>
        </p:sp>
        <p:sp>
          <p:nvSpPr>
            <p:cNvPr id="32" name="Oval 31"/>
            <p:cNvSpPr>
              <a:spLocks noChangeAspect="1"/>
            </p:cNvSpPr>
            <p:nvPr/>
          </p:nvSpPr>
          <p:spPr>
            <a:xfrm rot="3357338">
              <a:off x="3407905" y="2991228"/>
              <a:ext cx="967601" cy="1170168"/>
            </a:xfrm>
            <a:prstGeom prst="ellipse">
              <a:avLst/>
            </a:prstGeom>
            <a:solidFill>
              <a:srgbClr val="FF9900"/>
            </a:solidFill>
            <a:ln>
              <a:noFill/>
            </a:ln>
            <a:effectLst>
              <a:glow rad="571500">
                <a:srgbClr val="FFFF66"/>
              </a:glow>
              <a:outerShdw blurRad="127000" dist="38100" dir="2700000" algn="ctr">
                <a:schemeClr val="bg1">
                  <a:alpha val="45000"/>
                </a:schemeClr>
              </a:outerShdw>
            </a:effectLst>
            <a:scene3d>
              <a:camera prst="perspectiveFront" fov="2700000">
                <a:rot lat="20376000" lon="1938000" rev="20112001"/>
              </a:camera>
              <a:lightRig rig="soft" dir="t">
                <a:rot lat="0" lon="0" rev="0"/>
              </a:lightRig>
            </a:scene3d>
            <a:sp3d prstMaterial="metal">
              <a:bevelT w="2032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rgbClr val="FFFFFF"/>
                </a:solidFill>
              </a:endParaRPr>
            </a:p>
          </p:txBody>
        </p:sp>
        <p:sp>
          <p:nvSpPr>
            <p:cNvPr id="33" name="Oval 32"/>
            <p:cNvSpPr>
              <a:spLocks noChangeAspect="1"/>
            </p:cNvSpPr>
            <p:nvPr/>
          </p:nvSpPr>
          <p:spPr>
            <a:xfrm rot="3357338">
              <a:off x="4416017" y="3728008"/>
              <a:ext cx="967601" cy="1170168"/>
            </a:xfrm>
            <a:prstGeom prst="ellipse">
              <a:avLst/>
            </a:prstGeom>
            <a:solidFill>
              <a:srgbClr val="FF9900"/>
            </a:solidFill>
            <a:ln>
              <a:noFill/>
            </a:ln>
            <a:effectLst>
              <a:glow rad="571500">
                <a:srgbClr val="FFFF66"/>
              </a:glow>
              <a:outerShdw blurRad="127000" dist="38100" dir="2700000" algn="ctr">
                <a:schemeClr val="bg1">
                  <a:alpha val="45000"/>
                </a:schemeClr>
              </a:outerShdw>
            </a:effectLst>
            <a:scene3d>
              <a:camera prst="perspectiveFront" fov="2700000">
                <a:rot lat="20376000" lon="1938000" rev="20112001"/>
              </a:camera>
              <a:lightRig rig="soft" dir="t">
                <a:rot lat="0" lon="0" rev="0"/>
              </a:lightRig>
            </a:scene3d>
            <a:sp3d prstMaterial="metal">
              <a:bevelT w="2032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rgbClr val="FFFFFF"/>
                </a:solidFill>
              </a:endParaRPr>
            </a:p>
          </p:txBody>
        </p:sp>
        <p:sp>
          <p:nvSpPr>
            <p:cNvPr id="85" name="Line Callout 1 (Accent Bar) 84"/>
            <p:cNvSpPr/>
            <p:nvPr/>
          </p:nvSpPr>
          <p:spPr>
            <a:xfrm>
              <a:off x="7308304" y="2690303"/>
              <a:ext cx="1740846" cy="606425"/>
            </a:xfrm>
            <a:prstGeom prst="accentCallout1">
              <a:avLst>
                <a:gd name="adj1" fmla="val 18750"/>
                <a:gd name="adj2" fmla="val -8333"/>
                <a:gd name="adj3" fmla="val 200521"/>
                <a:gd name="adj4" fmla="val -36599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0000" rIns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CA" sz="2000" dirty="0" smtClean="0">
                  <a:solidFill>
                    <a:srgbClr val="000000"/>
                  </a:solidFill>
                </a:rPr>
                <a:t>Noble metal</a:t>
              </a:r>
              <a:endParaRPr lang="en-CA" sz="2000" dirty="0">
                <a:solidFill>
                  <a:srgbClr val="000000"/>
                </a:solidFill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CA" sz="2000" dirty="0">
                  <a:solidFill>
                    <a:srgbClr val="000000"/>
                  </a:solidFill>
                </a:rPr>
                <a:t>nanostructure</a:t>
              </a:r>
            </a:p>
          </p:txBody>
        </p:sp>
        <p:sp>
          <p:nvSpPr>
            <p:cNvPr id="37" name="Oval 36"/>
            <p:cNvSpPr/>
            <p:nvPr/>
          </p:nvSpPr>
          <p:spPr>
            <a:xfrm>
              <a:off x="4890937" y="2516035"/>
              <a:ext cx="332484" cy="504056"/>
            </a:xfrm>
            <a:prstGeom prst="ellipse">
              <a:avLst/>
            </a:prstGeom>
            <a:solidFill>
              <a:srgbClr val="FFCCCC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533400" h="635000" prst="artDeco"/>
              <a:bevelB w="635000" h="635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38" name="Oval 37"/>
            <p:cNvSpPr/>
            <p:nvPr/>
          </p:nvSpPr>
          <p:spPr>
            <a:xfrm>
              <a:off x="5223421" y="2636912"/>
              <a:ext cx="332484" cy="504056"/>
            </a:xfrm>
            <a:prstGeom prst="ellipse">
              <a:avLst/>
            </a:prstGeom>
            <a:solidFill>
              <a:srgbClr val="FFCCCC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533400" h="635000" prst="artDeco"/>
              <a:bevelB w="635000" h="635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39" name="Oval 38"/>
            <p:cNvSpPr/>
            <p:nvPr/>
          </p:nvSpPr>
          <p:spPr>
            <a:xfrm>
              <a:off x="4863381" y="2780928"/>
              <a:ext cx="332484" cy="504056"/>
            </a:xfrm>
            <a:prstGeom prst="ellipse">
              <a:avLst/>
            </a:prstGeom>
            <a:solidFill>
              <a:srgbClr val="FFCCCC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533400" h="635000" prst="artDeco"/>
              <a:bevelB w="635000" h="635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53" name="Oval 52"/>
            <p:cNvSpPr/>
            <p:nvPr/>
          </p:nvSpPr>
          <p:spPr>
            <a:xfrm>
              <a:off x="3622349" y="3092099"/>
              <a:ext cx="332484" cy="504056"/>
            </a:xfrm>
            <a:prstGeom prst="ellipse">
              <a:avLst/>
            </a:prstGeom>
            <a:solidFill>
              <a:srgbClr val="FFCCCC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533400" h="635000" prst="artDeco"/>
              <a:bevelB w="635000" h="635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54" name="Oval 53"/>
            <p:cNvSpPr/>
            <p:nvPr/>
          </p:nvSpPr>
          <p:spPr>
            <a:xfrm>
              <a:off x="3954833" y="3212976"/>
              <a:ext cx="332484" cy="504056"/>
            </a:xfrm>
            <a:prstGeom prst="ellipse">
              <a:avLst/>
            </a:prstGeom>
            <a:solidFill>
              <a:srgbClr val="FFCCCC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533400" h="635000" prst="artDeco"/>
              <a:bevelB w="635000" h="635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55" name="Oval 54"/>
            <p:cNvSpPr/>
            <p:nvPr/>
          </p:nvSpPr>
          <p:spPr>
            <a:xfrm>
              <a:off x="3594793" y="3356992"/>
              <a:ext cx="332484" cy="504056"/>
            </a:xfrm>
            <a:prstGeom prst="ellipse">
              <a:avLst/>
            </a:prstGeom>
            <a:solidFill>
              <a:srgbClr val="FFCCCC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533400" h="635000" prst="artDeco"/>
              <a:bevelB w="635000" h="635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56" name="Oval 55"/>
            <p:cNvSpPr/>
            <p:nvPr/>
          </p:nvSpPr>
          <p:spPr>
            <a:xfrm>
              <a:off x="5998613" y="3236115"/>
              <a:ext cx="332484" cy="504056"/>
            </a:xfrm>
            <a:prstGeom prst="ellipse">
              <a:avLst/>
            </a:prstGeom>
            <a:solidFill>
              <a:srgbClr val="FFCCCC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533400" h="635000" prst="artDeco"/>
              <a:bevelB w="635000" h="635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57" name="Oval 56"/>
            <p:cNvSpPr/>
            <p:nvPr/>
          </p:nvSpPr>
          <p:spPr>
            <a:xfrm>
              <a:off x="6331097" y="3356992"/>
              <a:ext cx="332484" cy="504056"/>
            </a:xfrm>
            <a:prstGeom prst="ellipse">
              <a:avLst/>
            </a:prstGeom>
            <a:solidFill>
              <a:srgbClr val="FFCCCC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533400" h="635000" prst="artDeco"/>
              <a:bevelB w="635000" h="635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58" name="Oval 57"/>
            <p:cNvSpPr/>
            <p:nvPr/>
          </p:nvSpPr>
          <p:spPr>
            <a:xfrm>
              <a:off x="5971057" y="3501008"/>
              <a:ext cx="332484" cy="504056"/>
            </a:xfrm>
            <a:prstGeom prst="ellipse">
              <a:avLst/>
            </a:prstGeom>
            <a:solidFill>
              <a:srgbClr val="FFCCCC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533400" h="635000" prst="artDeco"/>
              <a:bevelB w="635000" h="635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59" name="Oval 58"/>
            <p:cNvSpPr/>
            <p:nvPr/>
          </p:nvSpPr>
          <p:spPr>
            <a:xfrm>
              <a:off x="4558453" y="3812179"/>
              <a:ext cx="332484" cy="504056"/>
            </a:xfrm>
            <a:prstGeom prst="ellipse">
              <a:avLst/>
            </a:prstGeom>
            <a:solidFill>
              <a:srgbClr val="FFCCCC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533400" h="635000" prst="artDeco"/>
              <a:bevelB w="635000" h="635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62" name="Oval 61"/>
            <p:cNvSpPr/>
            <p:nvPr/>
          </p:nvSpPr>
          <p:spPr>
            <a:xfrm>
              <a:off x="4890937" y="3933056"/>
              <a:ext cx="332484" cy="504056"/>
            </a:xfrm>
            <a:prstGeom prst="ellipse">
              <a:avLst/>
            </a:prstGeom>
            <a:solidFill>
              <a:srgbClr val="FFCCCC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533400" h="635000" prst="artDeco"/>
              <a:bevelB w="635000" h="635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63" name="Oval 62"/>
            <p:cNvSpPr/>
            <p:nvPr/>
          </p:nvSpPr>
          <p:spPr>
            <a:xfrm>
              <a:off x="4530897" y="4077072"/>
              <a:ext cx="332484" cy="504056"/>
            </a:xfrm>
            <a:prstGeom prst="ellipse">
              <a:avLst/>
            </a:prstGeom>
            <a:solidFill>
              <a:srgbClr val="FFCCCC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533400" h="635000" prst="artDeco"/>
              <a:bevelB w="635000" h="635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72" name="Down Arrow 71"/>
            <p:cNvSpPr/>
            <p:nvPr/>
          </p:nvSpPr>
          <p:spPr>
            <a:xfrm>
              <a:off x="3712970" y="980728"/>
              <a:ext cx="2230531" cy="3113044"/>
            </a:xfrm>
            <a:prstGeom prst="downArrow">
              <a:avLst/>
            </a:prstGeom>
            <a:solidFill>
              <a:srgbClr val="00B050"/>
            </a:solidFill>
            <a:effectLst/>
            <a:scene3d>
              <a:camera prst="isometricLeftDown"/>
              <a:lightRig rig="brightRoom" dir="t"/>
            </a:scene3d>
            <a:sp3d extrusionH="635000" contourW="12700" prstMaterial="metal">
              <a:extrusionClr>
                <a:srgbClr val="00B050"/>
              </a:extrusionClr>
              <a:contourClr>
                <a:srgbClr val="00B050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rgbClr val="FFFFFF"/>
                </a:solidFill>
              </a:endParaRPr>
            </a:p>
          </p:txBody>
        </p:sp>
        <p:sp>
          <p:nvSpPr>
            <p:cNvPr id="73" name="TextBox 37"/>
            <p:cNvSpPr txBox="1">
              <a:spLocks noChangeArrowheads="1"/>
            </p:cNvSpPr>
            <p:nvPr/>
          </p:nvSpPr>
          <p:spPr bwMode="auto">
            <a:xfrm>
              <a:off x="3954833" y="364654"/>
              <a:ext cx="2559050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 dirty="0">
                  <a:solidFill>
                    <a:srgbClr val="000000"/>
                  </a:solidFill>
                </a:rPr>
                <a:t>Incident laser beam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79359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4716016" y="6461968"/>
            <a:ext cx="431800" cy="279400"/>
          </a:xfrm>
        </p:spPr>
        <p:txBody>
          <a:bodyPr lIns="0" rIns="0"/>
          <a:lstStyle/>
          <a:p>
            <a:pPr algn="ctr">
              <a:defRPr/>
            </a:pPr>
            <a:r>
              <a:rPr lang="en-US" dirty="0" smtClean="0">
                <a:solidFill>
                  <a:srgbClr val="000000"/>
                </a:solidFill>
              </a:rPr>
              <a:t>3C</a:t>
            </a:r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2699792" y="980728"/>
            <a:ext cx="1835150" cy="2812318"/>
            <a:chOff x="2699792" y="980728"/>
            <a:chExt cx="1835150" cy="2812318"/>
          </a:xfrm>
        </p:grpSpPr>
        <p:sp>
          <p:nvSpPr>
            <p:cNvPr id="5" name="Up Arrow 4"/>
            <p:cNvSpPr/>
            <p:nvPr/>
          </p:nvSpPr>
          <p:spPr>
            <a:xfrm>
              <a:off x="3491015" y="1344774"/>
              <a:ext cx="576929" cy="2448272"/>
            </a:xfrm>
            <a:prstGeom prst="upArrow">
              <a:avLst/>
            </a:prstGeom>
            <a:solidFill>
              <a:srgbClr val="9900FF"/>
            </a:solidFill>
            <a:ln>
              <a:noFill/>
            </a:ln>
            <a:scene3d>
              <a:camera prst="isometricLeftDown"/>
              <a:lightRig rig="brightRoom" dir="t"/>
            </a:scene3d>
            <a:sp3d extrusionH="254000" contourW="12700" prstMaterial="metal">
              <a:extrusionClr>
                <a:srgbClr val="9933FF"/>
              </a:extrusionClr>
              <a:contourClr>
                <a:srgbClr val="9933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6" name="TextBox 37"/>
            <p:cNvSpPr txBox="1">
              <a:spLocks noChangeArrowheads="1"/>
            </p:cNvSpPr>
            <p:nvPr/>
          </p:nvSpPr>
          <p:spPr bwMode="auto">
            <a:xfrm>
              <a:off x="2699792" y="980728"/>
              <a:ext cx="1835150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 dirty="0">
                  <a:solidFill>
                    <a:srgbClr val="000000"/>
                  </a:solidFill>
                </a:rPr>
                <a:t>Scattered light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35066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Default Design">
  <a:themeElements>
    <a:clrScheme name="2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Couture</Template>
  <TotalTime>1813</TotalTime>
  <Words>31</Words>
  <Application>Microsoft Office PowerPoint</Application>
  <PresentationFormat>On-screen Show (4:3)</PresentationFormat>
  <Paragraphs>20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2_Default Design</vt:lpstr>
      <vt:lpstr>PowerPoint Presentation</vt:lpstr>
      <vt:lpstr>PowerPoint Presentation</vt:lpstr>
      <vt:lpstr>PowerPoint Presentation</vt:lpstr>
      <vt:lpstr>PowerPoint Presentation</vt:lpstr>
    </vt:vector>
  </TitlesOfParts>
  <Company>-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-</dc:creator>
  <cp:lastModifiedBy>maria stepanova</cp:lastModifiedBy>
  <cp:revision>427</cp:revision>
  <dcterms:created xsi:type="dcterms:W3CDTF">2014-07-12T06:59:31Z</dcterms:created>
  <dcterms:modified xsi:type="dcterms:W3CDTF">2014-12-09T07:22:39Z</dcterms:modified>
</cp:coreProperties>
</file>