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3" d="100"/>
          <a:sy n="63" d="100"/>
        </p:scale>
        <p:origin x="-840" y="-96"/>
      </p:cViewPr>
      <p:guideLst>
        <p:guide orient="horz" pos="2251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B30C7-2AE7-4FEE-8885-C14C4C2FBFA9}" type="datetimeFigureOut">
              <a:rPr lang="en-AU" smtClean="0"/>
              <a:t>27/01/2015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8F89E-3415-435A-9492-B03D14FF992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18970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B30C7-2AE7-4FEE-8885-C14C4C2FBFA9}" type="datetimeFigureOut">
              <a:rPr lang="en-AU" smtClean="0"/>
              <a:t>27/01/2015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8F89E-3415-435A-9492-B03D14FF992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76192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B30C7-2AE7-4FEE-8885-C14C4C2FBFA9}" type="datetimeFigureOut">
              <a:rPr lang="en-AU" smtClean="0"/>
              <a:t>27/01/2015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8F89E-3415-435A-9492-B03D14FF992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15731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B30C7-2AE7-4FEE-8885-C14C4C2FBFA9}" type="datetimeFigureOut">
              <a:rPr lang="en-AU" smtClean="0"/>
              <a:t>27/01/2015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8F89E-3415-435A-9492-B03D14FF992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050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B30C7-2AE7-4FEE-8885-C14C4C2FBFA9}" type="datetimeFigureOut">
              <a:rPr lang="en-AU" smtClean="0"/>
              <a:t>27/01/2015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8F89E-3415-435A-9492-B03D14FF992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13779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B30C7-2AE7-4FEE-8885-C14C4C2FBFA9}" type="datetimeFigureOut">
              <a:rPr lang="en-AU" smtClean="0"/>
              <a:t>27/01/2015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8F89E-3415-435A-9492-B03D14FF992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40449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B30C7-2AE7-4FEE-8885-C14C4C2FBFA9}" type="datetimeFigureOut">
              <a:rPr lang="en-AU" smtClean="0"/>
              <a:t>27/01/2015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8F89E-3415-435A-9492-B03D14FF992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77265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B30C7-2AE7-4FEE-8885-C14C4C2FBFA9}" type="datetimeFigureOut">
              <a:rPr lang="en-AU" smtClean="0"/>
              <a:t>27/01/2015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8F89E-3415-435A-9492-B03D14FF992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25159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B30C7-2AE7-4FEE-8885-C14C4C2FBFA9}" type="datetimeFigureOut">
              <a:rPr lang="en-AU" smtClean="0"/>
              <a:t>27/01/2015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8F89E-3415-435A-9492-B03D14FF992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79972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B30C7-2AE7-4FEE-8885-C14C4C2FBFA9}" type="datetimeFigureOut">
              <a:rPr lang="en-AU" smtClean="0"/>
              <a:t>27/01/2015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8F89E-3415-435A-9492-B03D14FF992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67460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B30C7-2AE7-4FEE-8885-C14C4C2FBFA9}" type="datetimeFigureOut">
              <a:rPr lang="en-AU" smtClean="0"/>
              <a:t>27/01/2015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D8F89E-3415-435A-9492-B03D14FF992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37958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AB30C7-2AE7-4FEE-8885-C14C4C2FBFA9}" type="datetimeFigureOut">
              <a:rPr lang="en-AU" smtClean="0"/>
              <a:t>27/01/2015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D8F89E-3415-435A-9492-B03D14FF992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41746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4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5575" y="4902214"/>
            <a:ext cx="4242300" cy="2063821"/>
          </a:xfrm>
          <a:prstGeom prst="rect">
            <a:avLst/>
          </a:prstGeom>
        </p:spPr>
      </p:pic>
      <p:sp>
        <p:nvSpPr>
          <p:cNvPr id="4" name="AutoShape 2" descr="http://www.clker.com/cliparts/e/i/N/V/i/o/lab-mouse-template-hi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374" y="279169"/>
            <a:ext cx="1678757" cy="19985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1980906"/>
            <a:ext cx="1329919" cy="946902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>
          <a:xfrm>
            <a:off x="5657334" y="3573463"/>
            <a:ext cx="1195314" cy="146138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/>
          <p:cNvGrpSpPr/>
          <p:nvPr/>
        </p:nvGrpSpPr>
        <p:grpSpPr>
          <a:xfrm>
            <a:off x="5437879" y="240372"/>
            <a:ext cx="1476307" cy="1467995"/>
            <a:chOff x="3625933" y="275396"/>
            <a:chExt cx="3718518" cy="2937580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147" t="22622" r="29002" b="15082"/>
            <a:stretch/>
          </p:blipFill>
          <p:spPr>
            <a:xfrm>
              <a:off x="3625933" y="281477"/>
              <a:ext cx="1919461" cy="2927009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0147" t="22622" r="29002" b="15082"/>
            <a:stretch/>
          </p:blipFill>
          <p:spPr>
            <a:xfrm>
              <a:off x="5436096" y="275396"/>
              <a:ext cx="1908355" cy="2910074"/>
            </a:xfrm>
            <a:prstGeom prst="rect">
              <a:avLst/>
            </a:prstGeom>
          </p:spPr>
        </p:pic>
        <p:sp>
          <p:nvSpPr>
            <p:cNvPr id="16" name="Rectangle 15"/>
            <p:cNvSpPr/>
            <p:nvPr/>
          </p:nvSpPr>
          <p:spPr>
            <a:xfrm>
              <a:off x="6237315" y="2920454"/>
              <a:ext cx="225866" cy="288032"/>
            </a:xfrm>
            <a:prstGeom prst="rect">
              <a:avLst/>
            </a:prstGeom>
            <a:noFill/>
            <a:ln w="1016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427984" y="2924944"/>
              <a:ext cx="225866" cy="288032"/>
            </a:xfrm>
            <a:prstGeom prst="rect">
              <a:avLst/>
            </a:prstGeom>
            <a:noFill/>
            <a:ln w="1016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cxnSp>
        <p:nvCxnSpPr>
          <p:cNvPr id="22" name="Straight Connector 21"/>
          <p:cNvCxnSpPr>
            <a:stCxn id="17" idx="2"/>
          </p:cNvCxnSpPr>
          <p:nvPr/>
        </p:nvCxnSpPr>
        <p:spPr>
          <a:xfrm>
            <a:off x="5801141" y="1708367"/>
            <a:ext cx="0" cy="44288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16" idx="2"/>
          </p:cNvCxnSpPr>
          <p:nvPr/>
        </p:nvCxnSpPr>
        <p:spPr>
          <a:xfrm>
            <a:off x="6519473" y="1706123"/>
            <a:ext cx="15890" cy="44512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/>
          <p:cNvGrpSpPr/>
          <p:nvPr/>
        </p:nvGrpSpPr>
        <p:grpSpPr>
          <a:xfrm>
            <a:off x="4180097" y="880314"/>
            <a:ext cx="2954474" cy="1512168"/>
            <a:chOff x="4180097" y="880314"/>
            <a:chExt cx="2954474" cy="1512168"/>
          </a:xfrm>
        </p:grpSpPr>
        <p:cxnSp>
          <p:nvCxnSpPr>
            <p:cNvPr id="24" name="Straight Connector 23"/>
            <p:cNvCxnSpPr/>
            <p:nvPr/>
          </p:nvCxnSpPr>
          <p:spPr>
            <a:xfrm>
              <a:off x="5792214" y="2161423"/>
              <a:ext cx="745403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Arc 27"/>
            <p:cNvSpPr/>
            <p:nvPr/>
          </p:nvSpPr>
          <p:spPr>
            <a:xfrm rot="8171000">
              <a:off x="4180097" y="880314"/>
              <a:ext cx="2954474" cy="1512168"/>
            </a:xfrm>
            <a:prstGeom prst="arc">
              <a:avLst>
                <a:gd name="adj1" fmla="val 16200000"/>
                <a:gd name="adj2" fmla="val 439290"/>
              </a:avLst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cxnSp>
        <p:nvCxnSpPr>
          <p:cNvPr id="29" name="Straight Arrow Connector 28"/>
          <p:cNvCxnSpPr/>
          <p:nvPr/>
        </p:nvCxnSpPr>
        <p:spPr>
          <a:xfrm>
            <a:off x="2195736" y="1708367"/>
            <a:ext cx="1456622" cy="425813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Picture 31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627"/>
          <a:stretch/>
        </p:blipFill>
        <p:spPr>
          <a:xfrm>
            <a:off x="7386140" y="3964911"/>
            <a:ext cx="1551056" cy="1386238"/>
          </a:xfrm>
          <a:prstGeom prst="flowChartInputOutpu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6494" y="5351149"/>
            <a:ext cx="1337834" cy="952537"/>
          </a:xfrm>
          <a:prstGeom prst="rect">
            <a:avLst/>
          </a:prstGeom>
        </p:spPr>
      </p:pic>
      <p:sp>
        <p:nvSpPr>
          <p:cNvPr id="37" name="TextBox 36"/>
          <p:cNvSpPr txBox="1"/>
          <p:nvPr/>
        </p:nvSpPr>
        <p:spPr>
          <a:xfrm>
            <a:off x="465557" y="2454357"/>
            <a:ext cx="20868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/>
              <a:t>Anaesthetise mouse</a:t>
            </a:r>
            <a:endParaRPr lang="en-AU" dirty="0"/>
          </a:p>
        </p:txBody>
      </p:sp>
      <p:sp>
        <p:nvSpPr>
          <p:cNvPr id="38" name="TextBox 37"/>
          <p:cNvSpPr txBox="1"/>
          <p:nvPr/>
        </p:nvSpPr>
        <p:spPr>
          <a:xfrm>
            <a:off x="4801216" y="2881561"/>
            <a:ext cx="36846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/>
              <a:t>Isolate and flush blood from liver and</a:t>
            </a:r>
          </a:p>
          <a:p>
            <a:r>
              <a:rPr lang="en-AU" dirty="0" smtClean="0"/>
              <a:t>perfuse with fixative in situ</a:t>
            </a:r>
            <a:endParaRPr lang="en-AU" dirty="0"/>
          </a:p>
        </p:txBody>
      </p:sp>
      <p:sp>
        <p:nvSpPr>
          <p:cNvPr id="40" name="TextBox 39"/>
          <p:cNvSpPr txBox="1"/>
          <p:nvPr/>
        </p:nvSpPr>
        <p:spPr>
          <a:xfrm>
            <a:off x="1508983" y="5657356"/>
            <a:ext cx="37325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/>
              <a:t>Remove hardened, fixed liver and cut </a:t>
            </a:r>
          </a:p>
          <a:p>
            <a:r>
              <a:rPr lang="en-AU" dirty="0" smtClean="0"/>
              <a:t>into small cubes with a sharp scalpel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6176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lowchart: Magnetic Disk 17"/>
          <p:cNvSpPr/>
          <p:nvPr/>
        </p:nvSpPr>
        <p:spPr>
          <a:xfrm>
            <a:off x="1068192" y="3629746"/>
            <a:ext cx="984412" cy="864096"/>
          </a:xfrm>
          <a:prstGeom prst="flowChartMagneticDisk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7" name="Flowchart: Data 26"/>
          <p:cNvSpPr/>
          <p:nvPr/>
        </p:nvSpPr>
        <p:spPr>
          <a:xfrm>
            <a:off x="1213804" y="3661095"/>
            <a:ext cx="710668" cy="235533"/>
          </a:xfrm>
          <a:prstGeom prst="flowChartInputOutpu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68" y="548680"/>
            <a:ext cx="3672408" cy="1786576"/>
          </a:xfrm>
          <a:prstGeom prst="rect">
            <a:avLst/>
          </a:prstGeom>
        </p:spPr>
      </p:pic>
      <p:sp>
        <p:nvSpPr>
          <p:cNvPr id="6" name="AutoShape 2" descr="http://www.clker.com/cliparts/N/O/C/B/D/i/agar-plate-md.pn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pSp>
        <p:nvGrpSpPr>
          <p:cNvPr id="14" name="Group 13"/>
          <p:cNvGrpSpPr/>
          <p:nvPr/>
        </p:nvGrpSpPr>
        <p:grpSpPr>
          <a:xfrm>
            <a:off x="998180" y="1057054"/>
            <a:ext cx="1054424" cy="648295"/>
            <a:chOff x="6952656" y="3068960"/>
            <a:chExt cx="1054424" cy="648295"/>
          </a:xfrm>
        </p:grpSpPr>
        <p:sp>
          <p:nvSpPr>
            <p:cNvPr id="7" name="Cube 6"/>
            <p:cNvSpPr/>
            <p:nvPr/>
          </p:nvSpPr>
          <p:spPr>
            <a:xfrm>
              <a:off x="6952656" y="3437384"/>
              <a:ext cx="140024" cy="144239"/>
            </a:xfrm>
            <a:prstGeom prst="cub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8" name="Cube 7"/>
            <p:cNvSpPr/>
            <p:nvPr/>
          </p:nvSpPr>
          <p:spPr>
            <a:xfrm>
              <a:off x="7168280" y="3212976"/>
              <a:ext cx="140024" cy="144239"/>
            </a:xfrm>
            <a:prstGeom prst="cub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9" name="Cube 8"/>
            <p:cNvSpPr/>
            <p:nvPr/>
          </p:nvSpPr>
          <p:spPr>
            <a:xfrm>
              <a:off x="7257456" y="3501008"/>
              <a:ext cx="140024" cy="144239"/>
            </a:xfrm>
            <a:prstGeom prst="cub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0" name="Cube 9"/>
            <p:cNvSpPr/>
            <p:nvPr/>
          </p:nvSpPr>
          <p:spPr>
            <a:xfrm>
              <a:off x="7452320" y="3284984"/>
              <a:ext cx="140024" cy="144239"/>
            </a:xfrm>
            <a:prstGeom prst="cub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1" name="Cube 10"/>
            <p:cNvSpPr/>
            <p:nvPr/>
          </p:nvSpPr>
          <p:spPr>
            <a:xfrm>
              <a:off x="7562256" y="3573016"/>
              <a:ext cx="140024" cy="144239"/>
            </a:xfrm>
            <a:prstGeom prst="cub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2" name="Cube 11"/>
            <p:cNvSpPr/>
            <p:nvPr/>
          </p:nvSpPr>
          <p:spPr>
            <a:xfrm>
              <a:off x="7714656" y="3068960"/>
              <a:ext cx="140024" cy="144239"/>
            </a:xfrm>
            <a:prstGeom prst="cub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3" name="Cube 12"/>
            <p:cNvSpPr/>
            <p:nvPr/>
          </p:nvSpPr>
          <p:spPr>
            <a:xfrm>
              <a:off x="7867056" y="3429000"/>
              <a:ext cx="140024" cy="144239"/>
            </a:xfrm>
            <a:prstGeom prst="cub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3419872" y="883532"/>
            <a:ext cx="551426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/>
              <a:t>Secondary fixation is carried out using </a:t>
            </a:r>
          </a:p>
          <a:p>
            <a:r>
              <a:rPr lang="en-AU" dirty="0" smtClean="0"/>
              <a:t>Osmium tetroxide  and then tissue is dehydrated </a:t>
            </a:r>
          </a:p>
          <a:p>
            <a:r>
              <a:rPr lang="en-AU" dirty="0" smtClean="0"/>
              <a:t>in an ethanol gradient, followed by </a:t>
            </a:r>
            <a:r>
              <a:rPr lang="en-AU" dirty="0" err="1" smtClean="0"/>
              <a:t>hexamethyldisilazane</a:t>
            </a:r>
            <a:endParaRPr lang="en-AU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1416078" y="2368735"/>
            <a:ext cx="26926" cy="1060265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/>
          <p:cNvGrpSpPr/>
          <p:nvPr/>
        </p:nvGrpSpPr>
        <p:grpSpPr>
          <a:xfrm>
            <a:off x="1428532" y="3609688"/>
            <a:ext cx="269861" cy="240068"/>
            <a:chOff x="5292080" y="3148941"/>
            <a:chExt cx="269861" cy="240068"/>
          </a:xfrm>
        </p:grpSpPr>
        <p:sp>
          <p:nvSpPr>
            <p:cNvPr id="20" name="Cube 19"/>
            <p:cNvSpPr/>
            <p:nvPr/>
          </p:nvSpPr>
          <p:spPr>
            <a:xfrm>
              <a:off x="5292080" y="3273570"/>
              <a:ext cx="59071" cy="80105"/>
            </a:xfrm>
            <a:prstGeom prst="cub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1" name="Cube 20"/>
            <p:cNvSpPr/>
            <p:nvPr/>
          </p:nvSpPr>
          <p:spPr>
            <a:xfrm>
              <a:off x="5383044" y="3148941"/>
              <a:ext cx="59071" cy="80105"/>
            </a:xfrm>
            <a:prstGeom prst="cub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2" name="Cube 21"/>
            <p:cNvSpPr/>
            <p:nvPr/>
          </p:nvSpPr>
          <p:spPr>
            <a:xfrm>
              <a:off x="5420664" y="3308904"/>
              <a:ext cx="59071" cy="80105"/>
            </a:xfrm>
            <a:prstGeom prst="cub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23" name="Cube 22"/>
            <p:cNvSpPr/>
            <p:nvPr/>
          </p:nvSpPr>
          <p:spPr>
            <a:xfrm>
              <a:off x="5502870" y="3188932"/>
              <a:ext cx="59071" cy="80105"/>
            </a:xfrm>
            <a:prstGeom prst="cub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2267744" y="3573463"/>
            <a:ext cx="677364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/>
              <a:t>Liver pieces are mounted on metal stubs for Scanning</a:t>
            </a:r>
          </a:p>
          <a:p>
            <a:r>
              <a:rPr lang="en-AU" dirty="0" smtClean="0"/>
              <a:t>Electron Microscopy, coated using a Sputter Coater and imaged on the</a:t>
            </a:r>
          </a:p>
          <a:p>
            <a:r>
              <a:rPr lang="en-AU" dirty="0" smtClean="0"/>
              <a:t>microscope</a:t>
            </a:r>
            <a:endParaRPr lang="en-AU" dirty="0"/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1747804" y="4653136"/>
            <a:ext cx="620010" cy="936104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2420144" y="5589240"/>
            <a:ext cx="4729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/>
              <a:t>Images are then ready to be analysed in Image J.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68553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82</Words>
  <Application>Microsoft Office PowerPoint</Application>
  <PresentationFormat>On-screen Show 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University of Sydney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Victoria Cogger</dc:creator>
  <cp:lastModifiedBy>Victoria Cogger</cp:lastModifiedBy>
  <cp:revision>6</cp:revision>
  <dcterms:created xsi:type="dcterms:W3CDTF">2015-01-27T00:23:04Z</dcterms:created>
  <dcterms:modified xsi:type="dcterms:W3CDTF">2015-01-27T01:41:50Z</dcterms:modified>
</cp:coreProperties>
</file>