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0" r:id="rId3"/>
    <p:sldId id="262" r:id="rId4"/>
    <p:sldId id="261" r:id="rId5"/>
    <p:sldId id="257" r:id="rId6"/>
    <p:sldId id="258" r:id="rId7"/>
    <p:sldId id="259" r:id="rId8"/>
    <p:sldId id="263" r:id="rId9"/>
    <p:sldId id="264" r:id="rId10"/>
    <p:sldId id="267" r:id="rId11"/>
    <p:sldId id="268" r:id="rId12"/>
    <p:sldId id="274" r:id="rId13"/>
    <p:sldId id="265" r:id="rId14"/>
    <p:sldId id="266" r:id="rId15"/>
    <p:sldId id="272" r:id="rId16"/>
    <p:sldId id="271" r:id="rId17"/>
    <p:sldId id="270" r:id="rId18"/>
    <p:sldId id="269" r:id="rId19"/>
    <p:sldId id="273"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877" autoAdjust="0"/>
  </p:normalViewPr>
  <p:slideViewPr>
    <p:cSldViewPr>
      <p:cViewPr>
        <p:scale>
          <a:sx n="82" d="100"/>
          <a:sy n="82" d="100"/>
        </p:scale>
        <p:origin x="-834" y="3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0254FB-7654-43A4-84F0-59F01E044A79}" type="datetimeFigureOut">
              <a:rPr lang="en-US" smtClean="0"/>
              <a:t>2/25/2015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D4CB03-3DD4-4957-A8A7-EA3449FD6E56}" type="slidenum">
              <a:rPr lang="en-US" smtClean="0"/>
              <a:t>‹#›</a:t>
            </a:fld>
            <a:endParaRPr lang="en-US"/>
          </a:p>
        </p:txBody>
      </p:sp>
    </p:spTree>
    <p:extLst>
      <p:ext uri="{BB962C8B-B14F-4D97-AF65-F5344CB8AC3E}">
        <p14:creationId xmlns:p14="http://schemas.microsoft.com/office/powerpoint/2010/main" val="323893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Functional Peripheral Vision is the concept where visual information from peripheral visual fields is able to be perceived and processed by the visual system. Improving the processing of visual</a:t>
            </a:r>
            <a:r>
              <a:rPr lang="en-US" baseline="0" dirty="0" smtClean="0"/>
              <a:t> in formation from the periphery is often encouraged by coaches by advising “use your peripheral vision” but without a method to improve that performance. This is a component of the training we are instructing here.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2</a:t>
            </a:fld>
            <a:endParaRPr lang="en-US"/>
          </a:p>
        </p:txBody>
      </p:sp>
    </p:spTree>
    <p:extLst>
      <p:ext uri="{BB962C8B-B14F-4D97-AF65-F5344CB8AC3E}">
        <p14:creationId xmlns:p14="http://schemas.microsoft.com/office/powerpoint/2010/main" val="1579450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subject moves on</a:t>
            </a:r>
            <a:r>
              <a:rPr lang="en-US" baseline="0" dirty="0" smtClean="0"/>
              <a:t> to the final bead the string appears to cross at that final bead.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11</a:t>
            </a:fld>
            <a:endParaRPr lang="en-US"/>
          </a:p>
        </p:txBody>
      </p:sp>
    </p:spTree>
    <p:extLst>
      <p:ext uri="{BB962C8B-B14F-4D97-AF65-F5344CB8AC3E}">
        <p14:creationId xmlns:p14="http://schemas.microsoft.com/office/powerpoint/2010/main" val="3115118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picture</a:t>
            </a:r>
            <a:r>
              <a:rPr lang="en-US" baseline="0" dirty="0" smtClean="0"/>
              <a:t> a subject is looking at the first bead.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12</a:t>
            </a:fld>
            <a:endParaRPr lang="en-US"/>
          </a:p>
        </p:txBody>
      </p:sp>
    </p:spTree>
    <p:extLst>
      <p:ext uri="{BB962C8B-B14F-4D97-AF65-F5344CB8AC3E}">
        <p14:creationId xmlns:p14="http://schemas.microsoft.com/office/powerpoint/2010/main" val="25921182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do saccadic eye movement training a pair of alphanumeric grids as represented above are placed about xxx feet apart and the subject stands about xxx feet from the grids. The subject reads back and forth the alphanumeric.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14</a:t>
            </a:fld>
            <a:endParaRPr lang="en-US"/>
          </a:p>
        </p:txBody>
      </p:sp>
    </p:spTree>
    <p:extLst>
      <p:ext uri="{BB962C8B-B14F-4D97-AF65-F5344CB8AC3E}">
        <p14:creationId xmlns:p14="http://schemas.microsoft.com/office/powerpoint/2010/main" val="3118543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Keeping</a:t>
            </a:r>
            <a:r>
              <a:rPr lang="en-US" baseline="0" dirty="0" smtClean="0"/>
              <a:t> the head still the eyes track left and right (or up and down) reading the alphanumeric.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15</a:t>
            </a:fld>
            <a:endParaRPr lang="en-US"/>
          </a:p>
        </p:txBody>
      </p:sp>
    </p:spTree>
    <p:extLst>
      <p:ext uri="{BB962C8B-B14F-4D97-AF65-F5344CB8AC3E}">
        <p14:creationId xmlns:p14="http://schemas.microsoft.com/office/powerpoint/2010/main" val="9102572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subject is advised to read left and right as well as going DOWN</a:t>
            </a:r>
            <a:r>
              <a:rPr lang="en-US" baseline="0" dirty="0" smtClean="0"/>
              <a:t> the </a:t>
            </a:r>
            <a:r>
              <a:rPr lang="en-US" baseline="0" dirty="0" err="1" smtClean="0"/>
              <a:t>coluns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16</a:t>
            </a:fld>
            <a:endParaRPr lang="en-US"/>
          </a:p>
        </p:txBody>
      </p:sp>
    </p:spTree>
    <p:extLst>
      <p:ext uri="{BB962C8B-B14F-4D97-AF65-F5344CB8AC3E}">
        <p14:creationId xmlns:p14="http://schemas.microsoft.com/office/powerpoint/2010/main" val="33895316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Depth perception is a complicated process involving</a:t>
            </a:r>
            <a:r>
              <a:rPr lang="en-US" baseline="0" dirty="0" smtClean="0"/>
              <a:t> convergence of the eyes, size estimation and </a:t>
            </a:r>
            <a:r>
              <a:rPr lang="en-US" baseline="0" dirty="0" err="1" smtClean="0"/>
              <a:t>paralaxis</a:t>
            </a:r>
            <a:r>
              <a:rPr lang="en-US" baseline="0" dirty="0" smtClean="0"/>
              <a:t>. The eye convergence component of depth perception, including stereopsis, is improved with ocular motor training such as saccades and brock string.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19</a:t>
            </a:fld>
            <a:endParaRPr lang="en-US"/>
          </a:p>
        </p:txBody>
      </p:sp>
    </p:spTree>
    <p:extLst>
      <p:ext uri="{BB962C8B-B14F-4D97-AF65-F5344CB8AC3E}">
        <p14:creationId xmlns:p14="http://schemas.microsoft.com/office/powerpoint/2010/main" val="2591584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picture represents a</a:t>
            </a:r>
            <a:r>
              <a:rPr lang="en-US" baseline="0" dirty="0" smtClean="0"/>
              <a:t> sensory image on a football field.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3</a:t>
            </a:fld>
            <a:endParaRPr lang="en-US"/>
          </a:p>
        </p:txBody>
      </p:sp>
    </p:spTree>
    <p:extLst>
      <p:ext uri="{BB962C8B-B14F-4D97-AF65-F5344CB8AC3E}">
        <p14:creationId xmlns:p14="http://schemas.microsoft.com/office/powerpoint/2010/main" val="1047109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image represents how improved peripheral</a:t>
            </a:r>
            <a:r>
              <a:rPr lang="en-US" baseline="0" dirty="0" smtClean="0"/>
              <a:t> vision provides more information to the brain.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4</a:t>
            </a:fld>
            <a:endParaRPr lang="en-US"/>
          </a:p>
        </p:txBody>
      </p:sp>
    </p:spTree>
    <p:extLst>
      <p:ext uri="{BB962C8B-B14F-4D97-AF65-F5344CB8AC3E}">
        <p14:creationId xmlns:p14="http://schemas.microsoft.com/office/powerpoint/2010/main" val="777815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figure we see a representation of how a person keeps their hand to the right and waits for a button to light up. One of the lights</a:t>
            </a:r>
            <a:r>
              <a:rPr lang="en-US" baseline="0" dirty="0" smtClean="0"/>
              <a:t> to the left will light up and the person is to hit the light as quickly as possible.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5</a:t>
            </a:fld>
            <a:endParaRPr lang="en-US"/>
          </a:p>
        </p:txBody>
      </p:sp>
    </p:spTree>
    <p:extLst>
      <p:ext uri="{BB962C8B-B14F-4D97-AF65-F5344CB8AC3E}">
        <p14:creationId xmlns:p14="http://schemas.microsoft.com/office/powerpoint/2010/main" val="2118904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image the button is lit up.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6</a:t>
            </a:fld>
            <a:endParaRPr lang="en-US"/>
          </a:p>
        </p:txBody>
      </p:sp>
    </p:spTree>
    <p:extLst>
      <p:ext uri="{BB962C8B-B14F-4D97-AF65-F5344CB8AC3E}">
        <p14:creationId xmlns:p14="http://schemas.microsoft.com/office/powerpoint/2010/main" val="2698152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soon as the light is lit the person hits the button.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7</a:t>
            </a:fld>
            <a:endParaRPr lang="en-US"/>
          </a:p>
        </p:txBody>
      </p:sp>
    </p:spTree>
    <p:extLst>
      <p:ext uri="{BB962C8B-B14F-4D97-AF65-F5344CB8AC3E}">
        <p14:creationId xmlns:p14="http://schemas.microsoft.com/office/powerpoint/2010/main" val="806883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image a</a:t>
            </a:r>
            <a:r>
              <a:rPr lang="en-US" baseline="0" dirty="0" smtClean="0"/>
              <a:t> subject  is lined up in front of the Brock string. He is looking at each ball in turn back and forth to train the eyes to converge and accommodate on objects.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8</a:t>
            </a:fld>
            <a:endParaRPr lang="en-US"/>
          </a:p>
        </p:txBody>
      </p:sp>
    </p:spTree>
    <p:extLst>
      <p:ext uri="{BB962C8B-B14F-4D97-AF65-F5344CB8AC3E}">
        <p14:creationId xmlns:p14="http://schemas.microsoft.com/office/powerpoint/2010/main" val="656740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performing the Brock string</a:t>
            </a:r>
            <a:r>
              <a:rPr lang="en-US" baseline="0" dirty="0" smtClean="0"/>
              <a:t> task the point of view of the subject, on the left, is focusing on the first bead and sees one bead. However when the person is not suppressing their visual systems they see two strings that cross at the bead.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9</a:t>
            </a:fld>
            <a:endParaRPr lang="en-US"/>
          </a:p>
        </p:txBody>
      </p:sp>
    </p:spTree>
    <p:extLst>
      <p:ext uri="{BB962C8B-B14F-4D97-AF65-F5344CB8AC3E}">
        <p14:creationId xmlns:p14="http://schemas.microsoft.com/office/powerpoint/2010/main" val="478625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the subject changes the bead they are looking at they see one bead and the strings cross at that point. </a:t>
            </a:r>
            <a:endParaRPr lang="en-US" dirty="0"/>
          </a:p>
        </p:txBody>
      </p:sp>
      <p:sp>
        <p:nvSpPr>
          <p:cNvPr id="4" name="Slide Number Placeholder 3"/>
          <p:cNvSpPr>
            <a:spLocks noGrp="1"/>
          </p:cNvSpPr>
          <p:nvPr>
            <p:ph type="sldNum" sz="quarter" idx="10"/>
          </p:nvPr>
        </p:nvSpPr>
        <p:spPr/>
        <p:txBody>
          <a:bodyPr/>
          <a:lstStyle/>
          <a:p>
            <a:fld id="{96D4CB03-3DD4-4957-A8A7-EA3449FD6E56}" type="slidenum">
              <a:rPr lang="en-US" smtClean="0"/>
              <a:t>10</a:t>
            </a:fld>
            <a:endParaRPr lang="en-US"/>
          </a:p>
        </p:txBody>
      </p:sp>
    </p:spTree>
    <p:extLst>
      <p:ext uri="{BB962C8B-B14F-4D97-AF65-F5344CB8AC3E}">
        <p14:creationId xmlns:p14="http://schemas.microsoft.com/office/powerpoint/2010/main" val="1128056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BB6880-6E80-49C0-B598-C8E8A1378A9F}"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2780854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BB6880-6E80-49C0-B598-C8E8A1378A9F}"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3632744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BB6880-6E80-49C0-B598-C8E8A1378A9F}"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8703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BB6880-6E80-49C0-B598-C8E8A1378A9F}"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2276025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BB6880-6E80-49C0-B598-C8E8A1378A9F}" type="datetimeFigureOut">
              <a:rPr lang="en-US" smtClean="0"/>
              <a:t>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3395494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BB6880-6E80-49C0-B598-C8E8A1378A9F}" type="datetimeFigureOut">
              <a:rPr lang="en-US" smtClean="0"/>
              <a:t>2/25/2015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975968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BB6880-6E80-49C0-B598-C8E8A1378A9F}" type="datetimeFigureOut">
              <a:rPr lang="en-US" smtClean="0"/>
              <a:t>2/25/2015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2737065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BB6880-6E80-49C0-B598-C8E8A1378A9F}" type="datetimeFigureOut">
              <a:rPr lang="en-US" smtClean="0"/>
              <a:t>2/25/2015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3285587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BB6880-6E80-49C0-B598-C8E8A1378A9F}" type="datetimeFigureOut">
              <a:rPr lang="en-US" smtClean="0"/>
              <a:t>2/25/2015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274000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BB6880-6E80-49C0-B598-C8E8A1378A9F}" type="datetimeFigureOut">
              <a:rPr lang="en-US" smtClean="0"/>
              <a:t>2/25/2015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3924542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BB6880-6E80-49C0-B598-C8E8A1378A9F}" type="datetimeFigureOut">
              <a:rPr lang="en-US" smtClean="0"/>
              <a:t>2/25/2015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E4D86D-5875-48BE-9026-AD9481E76049}" type="slidenum">
              <a:rPr lang="en-US" smtClean="0"/>
              <a:t>‹#›</a:t>
            </a:fld>
            <a:endParaRPr lang="en-US"/>
          </a:p>
        </p:txBody>
      </p:sp>
    </p:spTree>
    <p:extLst>
      <p:ext uri="{BB962C8B-B14F-4D97-AF65-F5344CB8AC3E}">
        <p14:creationId xmlns:p14="http://schemas.microsoft.com/office/powerpoint/2010/main" val="1889525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BB6880-6E80-49C0-B598-C8E8A1378A9F}" type="datetimeFigureOut">
              <a:rPr lang="en-US" smtClean="0"/>
              <a:t>2/25/2015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E4D86D-5875-48BE-9026-AD9481E76049}" type="slidenum">
              <a:rPr lang="en-US" smtClean="0"/>
              <a:t>‹#›</a:t>
            </a:fld>
            <a:endParaRPr lang="en-US"/>
          </a:p>
        </p:txBody>
      </p:sp>
    </p:spTree>
    <p:extLst>
      <p:ext uri="{BB962C8B-B14F-4D97-AF65-F5344CB8AC3E}">
        <p14:creationId xmlns:p14="http://schemas.microsoft.com/office/powerpoint/2010/main" val="4099629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Vision Training</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11016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www.eye-exercises-for-good-vision.com/images/testforsuppression.jpg"/>
          <p:cNvPicPr>
            <a:picLocks noChangeAspect="1" noChangeArrowheads="1"/>
          </p:cNvPicPr>
          <p:nvPr/>
        </p:nvPicPr>
        <p:blipFill rotWithShape="1">
          <a:blip r:embed="rId3">
            <a:extLst>
              <a:ext uri="{28A0092B-C50C-407E-A947-70E740481C1C}">
                <a14:useLocalDpi xmlns:a14="http://schemas.microsoft.com/office/drawing/2010/main" val="0"/>
              </a:ext>
            </a:extLst>
          </a:blip>
          <a:srcRect l="29806" b="29893"/>
          <a:stretch/>
        </p:blipFill>
        <p:spPr bwMode="auto">
          <a:xfrm>
            <a:off x="2209800" y="609600"/>
            <a:ext cx="4653481" cy="37994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9788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www.eye-exercises-for-good-vision.com/images/testforsuppression.jpg"/>
          <p:cNvPicPr>
            <a:picLocks noChangeAspect="1" noChangeArrowheads="1"/>
          </p:cNvPicPr>
          <p:nvPr/>
        </p:nvPicPr>
        <p:blipFill rotWithShape="1">
          <a:blip r:embed="rId3">
            <a:extLst>
              <a:ext uri="{28A0092B-C50C-407E-A947-70E740481C1C}">
                <a14:useLocalDpi xmlns:a14="http://schemas.microsoft.com/office/drawing/2010/main" val="0"/>
              </a:ext>
            </a:extLst>
          </a:blip>
          <a:srcRect l="29806"/>
          <a:stretch/>
        </p:blipFill>
        <p:spPr bwMode="auto">
          <a:xfrm>
            <a:off x="2209800" y="609600"/>
            <a:ext cx="4653481" cy="5419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9788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http://binaryapi.ap.org/0d58a193a4c04d9f9befa117c6204bf1/460x.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762000"/>
            <a:ext cx="6040032" cy="464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472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Saccadic Eye Movement </a:t>
            </a:r>
            <a:r>
              <a:rPr lang="en-US" dirty="0" smtClean="0"/>
              <a:t>training</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68439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1600200"/>
            <a:ext cx="3657600" cy="2743200"/>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1600200"/>
            <a:ext cx="3657600" cy="2743200"/>
          </a:xfrm>
          <a:prstGeom prst="rect">
            <a:avLst/>
          </a:prstGeom>
        </p:spPr>
      </p:pic>
      <p:sp>
        <p:nvSpPr>
          <p:cNvPr id="4" name="Donut 3"/>
          <p:cNvSpPr/>
          <p:nvPr/>
        </p:nvSpPr>
        <p:spPr>
          <a:xfrm>
            <a:off x="245198" y="1219200"/>
            <a:ext cx="914400" cy="914400"/>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Picture 4"/>
          <p:cNvPicPr/>
          <p:nvPr/>
        </p:nvPicPr>
        <p:blipFill>
          <a:blip r:embed="rId4"/>
          <a:stretch>
            <a:fillRect/>
          </a:stretch>
        </p:blipFill>
        <p:spPr>
          <a:xfrm>
            <a:off x="4552315" y="1600200"/>
            <a:ext cx="3677285" cy="2750820"/>
          </a:xfrm>
          <a:prstGeom prst="rect">
            <a:avLst/>
          </a:prstGeom>
        </p:spPr>
      </p:pic>
    </p:spTree>
    <p:extLst>
      <p:ext uri="{BB962C8B-B14F-4D97-AF65-F5344CB8AC3E}">
        <p14:creationId xmlns:p14="http://schemas.microsoft.com/office/powerpoint/2010/main" val="2068439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1600200"/>
            <a:ext cx="3657600" cy="2743200"/>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1600200"/>
            <a:ext cx="3657600" cy="2743200"/>
          </a:xfrm>
          <a:prstGeom prst="rect">
            <a:avLst/>
          </a:prstGeom>
        </p:spPr>
      </p:pic>
      <p:pic>
        <p:nvPicPr>
          <p:cNvPr id="6" name="Picture 5"/>
          <p:cNvPicPr/>
          <p:nvPr/>
        </p:nvPicPr>
        <p:blipFill>
          <a:blip r:embed="rId4"/>
          <a:stretch>
            <a:fillRect/>
          </a:stretch>
        </p:blipFill>
        <p:spPr>
          <a:xfrm>
            <a:off x="4552315" y="1600200"/>
            <a:ext cx="3677285" cy="2750820"/>
          </a:xfrm>
          <a:prstGeom prst="rect">
            <a:avLst/>
          </a:prstGeom>
        </p:spPr>
      </p:pic>
      <p:sp>
        <p:nvSpPr>
          <p:cNvPr id="4" name="Donut 3"/>
          <p:cNvSpPr/>
          <p:nvPr/>
        </p:nvSpPr>
        <p:spPr>
          <a:xfrm>
            <a:off x="4114800" y="1232780"/>
            <a:ext cx="914400" cy="914400"/>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899846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1600200"/>
            <a:ext cx="3657600" cy="2743200"/>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1600200"/>
            <a:ext cx="3657600" cy="2743200"/>
          </a:xfrm>
          <a:prstGeom prst="rect">
            <a:avLst/>
          </a:prstGeom>
        </p:spPr>
      </p:pic>
      <p:sp>
        <p:nvSpPr>
          <p:cNvPr id="4" name="Donut 3"/>
          <p:cNvSpPr/>
          <p:nvPr/>
        </p:nvSpPr>
        <p:spPr>
          <a:xfrm>
            <a:off x="333469" y="1524000"/>
            <a:ext cx="914400" cy="914400"/>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Picture 4"/>
          <p:cNvPicPr/>
          <p:nvPr/>
        </p:nvPicPr>
        <p:blipFill>
          <a:blip r:embed="rId4"/>
          <a:stretch>
            <a:fillRect/>
          </a:stretch>
        </p:blipFill>
        <p:spPr>
          <a:xfrm>
            <a:off x="4552315" y="1600200"/>
            <a:ext cx="3677285" cy="2750820"/>
          </a:xfrm>
          <a:prstGeom prst="rect">
            <a:avLst/>
          </a:prstGeom>
        </p:spPr>
      </p:pic>
    </p:spTree>
    <p:extLst>
      <p:ext uri="{BB962C8B-B14F-4D97-AF65-F5344CB8AC3E}">
        <p14:creationId xmlns:p14="http://schemas.microsoft.com/office/powerpoint/2010/main" val="2899846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1600200"/>
            <a:ext cx="3657600" cy="2743200"/>
          </a:xfrm>
          <a:prstGeom prst="rect">
            <a:avLst/>
          </a:prstGeom>
        </p:spPr>
      </p:pic>
      <p:pic>
        <p:nvPicPr>
          <p:cNvPr id="5" name="Picture 4"/>
          <p:cNvPicPr/>
          <p:nvPr/>
        </p:nvPicPr>
        <p:blipFill>
          <a:blip r:embed="rId3"/>
          <a:stretch>
            <a:fillRect/>
          </a:stretch>
        </p:blipFill>
        <p:spPr>
          <a:xfrm>
            <a:off x="4552315" y="1600200"/>
            <a:ext cx="3677285" cy="2750820"/>
          </a:xfrm>
          <a:prstGeom prst="rect">
            <a:avLst/>
          </a:prstGeom>
        </p:spPr>
      </p:pic>
      <p:sp>
        <p:nvSpPr>
          <p:cNvPr id="4" name="Donut 3"/>
          <p:cNvSpPr/>
          <p:nvPr/>
        </p:nvSpPr>
        <p:spPr>
          <a:xfrm>
            <a:off x="4191000" y="1524000"/>
            <a:ext cx="914400" cy="914400"/>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899846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1600200"/>
            <a:ext cx="3657600" cy="2743200"/>
          </a:xfrm>
          <a:prstGeom prst="rect">
            <a:avLst/>
          </a:prstGeom>
        </p:spPr>
      </p:pic>
      <p:sp>
        <p:nvSpPr>
          <p:cNvPr id="4" name="Donut 3"/>
          <p:cNvSpPr/>
          <p:nvPr/>
        </p:nvSpPr>
        <p:spPr>
          <a:xfrm>
            <a:off x="304800" y="1828800"/>
            <a:ext cx="914400" cy="914400"/>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Picture 4"/>
          <p:cNvPicPr/>
          <p:nvPr/>
        </p:nvPicPr>
        <p:blipFill>
          <a:blip r:embed="rId3"/>
          <a:stretch>
            <a:fillRect/>
          </a:stretch>
        </p:blipFill>
        <p:spPr>
          <a:xfrm>
            <a:off x="4552315" y="1600200"/>
            <a:ext cx="3677285" cy="2750820"/>
          </a:xfrm>
          <a:prstGeom prst="rect">
            <a:avLst/>
          </a:prstGeom>
        </p:spPr>
      </p:pic>
    </p:spTree>
    <p:extLst>
      <p:ext uri="{BB962C8B-B14F-4D97-AF65-F5344CB8AC3E}">
        <p14:creationId xmlns:p14="http://schemas.microsoft.com/office/powerpoint/2010/main" val="2899846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www.webdesignviews.com/media/2011/03/Depth.jpg"/>
          <p:cNvPicPr>
            <a:picLocks noChangeAspect="1" noChangeArrowheads="1"/>
          </p:cNvPicPr>
          <p:nvPr/>
        </p:nvPicPr>
        <p:blipFill rotWithShape="1">
          <a:blip r:embed="rId3">
            <a:extLst>
              <a:ext uri="{28A0092B-C50C-407E-A947-70E740481C1C}">
                <a14:useLocalDpi xmlns:a14="http://schemas.microsoft.com/office/drawing/2010/main" val="0"/>
              </a:ext>
            </a:extLst>
          </a:blip>
          <a:srcRect l="11327" t="3227" r="17766" b="33523"/>
          <a:stretch/>
        </p:blipFill>
        <p:spPr bwMode="auto">
          <a:xfrm>
            <a:off x="838200" y="1143000"/>
            <a:ext cx="6989163" cy="34290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http://www.webdesignviews.com/media/2011/03/Depth.jpg"/>
          <p:cNvPicPr>
            <a:picLocks noChangeAspect="1" noChangeArrowheads="1"/>
          </p:cNvPicPr>
          <p:nvPr/>
        </p:nvPicPr>
        <p:blipFill rotWithShape="1">
          <a:blip r:embed="rId3">
            <a:extLst>
              <a:ext uri="{28A0092B-C50C-407E-A947-70E740481C1C}">
                <a14:useLocalDpi xmlns:a14="http://schemas.microsoft.com/office/drawing/2010/main" val="0"/>
              </a:ext>
            </a:extLst>
          </a:blip>
          <a:srcRect l="34175" t="64319" r="36066" b="19983"/>
          <a:stretch/>
        </p:blipFill>
        <p:spPr bwMode="auto">
          <a:xfrm>
            <a:off x="4753823" y="3693814"/>
            <a:ext cx="2933323" cy="8510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
            </a:r>
            <a:br>
              <a:rPr lang="en-US" dirty="0" smtClean="0"/>
            </a:br>
            <a:r>
              <a:rPr lang="en-US" dirty="0" smtClean="0"/>
              <a:t>perception</a:t>
            </a:r>
            <a:endParaRPr lang="en-US"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2194330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Functional peripheral vision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375991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www.ns-mart.com/uploads/Eyes%20exercise.jpg"/>
          <p:cNvPicPr>
            <a:picLocks noChangeAspect="1" noChangeArrowheads="1"/>
          </p:cNvPicPr>
          <p:nvPr/>
        </p:nvPicPr>
        <p:blipFill rotWithShape="1">
          <a:blip r:embed="rId2">
            <a:extLst>
              <a:ext uri="{28A0092B-C50C-407E-A947-70E740481C1C}">
                <a14:useLocalDpi xmlns:a14="http://schemas.microsoft.com/office/drawing/2010/main" val="0"/>
              </a:ext>
            </a:extLst>
          </a:blip>
          <a:srcRect r="54492" b="69124"/>
          <a:stretch/>
        </p:blipFill>
        <p:spPr bwMode="auto">
          <a:xfrm>
            <a:off x="1600200" y="312345"/>
            <a:ext cx="2808838" cy="1905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751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www.ns-mart.com/uploads/Eyes%20exercise.jpg"/>
          <p:cNvPicPr>
            <a:picLocks noChangeAspect="1" noChangeArrowheads="1"/>
          </p:cNvPicPr>
          <p:nvPr/>
        </p:nvPicPr>
        <p:blipFill rotWithShape="1">
          <a:blip r:embed="rId2">
            <a:extLst>
              <a:ext uri="{28A0092B-C50C-407E-A947-70E740481C1C}">
                <a14:useLocalDpi xmlns:a14="http://schemas.microsoft.com/office/drawing/2010/main" val="0"/>
              </a:ext>
            </a:extLst>
          </a:blip>
          <a:srcRect l="56509" t="-69380" b="69380"/>
          <a:stretch/>
        </p:blipFill>
        <p:spPr bwMode="auto">
          <a:xfrm>
            <a:off x="5088048" y="-3969944"/>
            <a:ext cx="2684352" cy="617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83383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www.ns-mart.com/uploads/Eyes%20exercise.jpg"/>
          <p:cNvPicPr>
            <a:picLocks noChangeAspect="1" noChangeArrowheads="1"/>
          </p:cNvPicPr>
          <p:nvPr/>
        </p:nvPicPr>
        <p:blipFill rotWithShape="1">
          <a:blip r:embed="rId2">
            <a:extLst>
              <a:ext uri="{28A0092B-C50C-407E-A947-70E740481C1C}">
                <a14:useLocalDpi xmlns:a14="http://schemas.microsoft.com/office/drawing/2010/main" val="0"/>
              </a:ext>
            </a:extLst>
          </a:blip>
          <a:srcRect t="30436" r="54492" b="42574"/>
          <a:stretch/>
        </p:blipFill>
        <p:spPr bwMode="auto">
          <a:xfrm>
            <a:off x="1600200" y="2190939"/>
            <a:ext cx="2808838" cy="1665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67150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www.ns-mart.com/uploads/Eyes%20exercise.jpg"/>
          <p:cNvPicPr>
            <a:picLocks noChangeAspect="1" noChangeArrowheads="1"/>
          </p:cNvPicPr>
          <p:nvPr/>
        </p:nvPicPr>
        <p:blipFill rotWithShape="1">
          <a:blip r:embed="rId2">
            <a:extLst>
              <a:ext uri="{28A0092B-C50C-407E-A947-70E740481C1C}">
                <a14:useLocalDpi xmlns:a14="http://schemas.microsoft.com/office/drawing/2010/main" val="0"/>
              </a:ext>
            </a:extLst>
          </a:blip>
          <a:srcRect l="57389" t="30289" b="42574"/>
          <a:stretch/>
        </p:blipFill>
        <p:spPr bwMode="auto">
          <a:xfrm>
            <a:off x="5142368" y="2181885"/>
            <a:ext cx="2630032" cy="16748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20702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www.ns-mart.com/uploads/Eyes%20exercise.jpg"/>
          <p:cNvPicPr>
            <a:picLocks noChangeAspect="1" noChangeArrowheads="1"/>
          </p:cNvPicPr>
          <p:nvPr/>
        </p:nvPicPr>
        <p:blipFill rotWithShape="1">
          <a:blip r:embed="rId2">
            <a:extLst>
              <a:ext uri="{28A0092B-C50C-407E-A947-70E740481C1C}">
                <a14:useLocalDpi xmlns:a14="http://schemas.microsoft.com/office/drawing/2010/main" val="0"/>
              </a:ext>
            </a:extLst>
          </a:blip>
          <a:srcRect t="55666" r="55372" b="15585"/>
          <a:stretch/>
        </p:blipFill>
        <p:spPr bwMode="auto">
          <a:xfrm>
            <a:off x="1600200" y="3748135"/>
            <a:ext cx="2754517" cy="1774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58988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www.ns-mart.com/uploads/Eyes%20exercise.jpg"/>
          <p:cNvPicPr>
            <a:picLocks noChangeAspect="1" noChangeArrowheads="1"/>
          </p:cNvPicPr>
          <p:nvPr/>
        </p:nvPicPr>
        <p:blipFill rotWithShape="1">
          <a:blip r:embed="rId2">
            <a:extLst>
              <a:ext uri="{28A0092B-C50C-407E-A947-70E740481C1C}">
                <a14:useLocalDpi xmlns:a14="http://schemas.microsoft.com/office/drawing/2010/main" val="0"/>
              </a:ext>
            </a:extLst>
          </a:blip>
          <a:srcRect l="57389" t="56986" b="16465"/>
          <a:stretch/>
        </p:blipFill>
        <p:spPr bwMode="auto">
          <a:xfrm>
            <a:off x="5142368" y="3829616"/>
            <a:ext cx="2630032" cy="16386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5636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http://www.ns-mart.com/uploads/Eyes%20exercis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12345"/>
            <a:ext cx="6172200" cy="617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143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Ortho-Academic\qbpov.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88720"/>
            <a:ext cx="9144000" cy="4480560"/>
          </a:xfrm>
          <a:prstGeom prst="rect">
            <a:avLst/>
          </a:prstGeom>
          <a:noFill/>
          <a:effectLst>
            <a:glow rad="1905000">
              <a:schemeClr val="bg1">
                <a:alpha val="40000"/>
              </a:schemeClr>
            </a:glow>
            <a:softEdge rad="1270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644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S:\Ortho-Academic\qbpov.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88720"/>
            <a:ext cx="9144000" cy="4480560"/>
          </a:xfrm>
          <a:prstGeom prst="rect">
            <a:avLst/>
          </a:prstGeom>
          <a:noFill/>
          <a:effectLst>
            <a:softEdge rad="254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3607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4419600"/>
            <a:ext cx="7772400" cy="1362075"/>
          </a:xfrm>
        </p:spPr>
        <p:txBody>
          <a:bodyPr>
            <a:normAutofit fontScale="90000"/>
          </a:bodyPr>
          <a:lstStyle/>
          <a:p>
            <a:r>
              <a:rPr lang="en-US" dirty="0" smtClean="0"/>
              <a:t>Reaction time</a:t>
            </a:r>
            <a:br>
              <a:rPr lang="en-US" dirty="0" smtClean="0"/>
            </a:br>
            <a:r>
              <a:rPr lang="en-US" sz="2200" b="0" dirty="0" smtClean="0"/>
              <a:t>(Animation sequence – middle white light turns red then hand swipes over top of it)</a:t>
            </a:r>
            <a:endParaRPr lang="en-US" sz="2200" b="0" dirty="0"/>
          </a:p>
        </p:txBody>
      </p:sp>
      <p:sp>
        <p:nvSpPr>
          <p:cNvPr id="6" name="Rectangle 5"/>
          <p:cNvSpPr/>
          <p:nvPr/>
        </p:nvSpPr>
        <p:spPr>
          <a:xfrm>
            <a:off x="914400" y="731633"/>
            <a:ext cx="4572000" cy="177165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703560" y="1428750"/>
            <a:ext cx="342900" cy="34290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343400" y="1430636"/>
            <a:ext cx="342900" cy="34290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971800" y="1430636"/>
            <a:ext cx="342900" cy="34290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63" name="Picture 39" descr="hand"/>
          <p:cNvPicPr>
            <a:picLocks noChangeAspect="1" noChangeArrowheads="1"/>
          </p:cNvPicPr>
          <p:nvPr/>
        </p:nvPicPr>
        <p:blipFill rotWithShape="1">
          <a:blip r:embed="rId3">
            <a:extLst>
              <a:ext uri="{28A0092B-C50C-407E-A947-70E740481C1C}">
                <a14:useLocalDpi xmlns:a14="http://schemas.microsoft.com/office/drawing/2010/main" val="0"/>
              </a:ext>
            </a:extLst>
          </a:blip>
          <a:srcRect l="47932"/>
          <a:stretch/>
        </p:blipFill>
        <p:spPr bwMode="auto">
          <a:xfrm>
            <a:off x="5943600" y="1400081"/>
            <a:ext cx="2479707" cy="3171826"/>
          </a:xfrm>
          <a:prstGeom prst="rect">
            <a:avLst/>
          </a:prstGeom>
          <a:noFill/>
          <a:effectLst>
            <a:glow rad="127000">
              <a:schemeClr val="accent1">
                <a:alpha val="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6916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14400" y="731633"/>
            <a:ext cx="4572000" cy="177165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703560" y="1428750"/>
            <a:ext cx="342900" cy="34290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343400" y="1430636"/>
            <a:ext cx="342900" cy="34290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971800" y="1430636"/>
            <a:ext cx="342900" cy="342900"/>
          </a:xfrm>
          <a:prstGeom prst="rect">
            <a:avLst/>
          </a:prstGeom>
          <a:solidFill>
            <a:srgbClr val="FF000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39" descr="hand"/>
          <p:cNvPicPr>
            <a:picLocks noChangeAspect="1" noChangeArrowheads="1"/>
          </p:cNvPicPr>
          <p:nvPr/>
        </p:nvPicPr>
        <p:blipFill rotWithShape="1">
          <a:blip r:embed="rId3">
            <a:extLst>
              <a:ext uri="{28A0092B-C50C-407E-A947-70E740481C1C}">
                <a14:useLocalDpi xmlns:a14="http://schemas.microsoft.com/office/drawing/2010/main" val="0"/>
              </a:ext>
            </a:extLst>
          </a:blip>
          <a:srcRect l="47932"/>
          <a:stretch/>
        </p:blipFill>
        <p:spPr bwMode="auto">
          <a:xfrm>
            <a:off x="5943600" y="1400081"/>
            <a:ext cx="2479707" cy="3171826"/>
          </a:xfrm>
          <a:prstGeom prst="rect">
            <a:avLst/>
          </a:prstGeom>
          <a:noFill/>
          <a:effectLst>
            <a:glow rad="127000">
              <a:schemeClr val="accent1">
                <a:alpha val="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6946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914400" y="731633"/>
            <a:ext cx="4572000" cy="177165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703560" y="1428750"/>
            <a:ext cx="342900" cy="34290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343400" y="1430636"/>
            <a:ext cx="342900" cy="342900"/>
          </a:xfrm>
          <a:prstGeom prst="rect">
            <a:avLst/>
          </a:prstGeom>
          <a:solidFill>
            <a:schemeClr val="bg1"/>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971800" y="1430636"/>
            <a:ext cx="342900" cy="342900"/>
          </a:xfrm>
          <a:prstGeom prst="rect">
            <a:avLst/>
          </a:prstGeom>
          <a:solidFill>
            <a:srgbClr val="FF000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39" descr="hand"/>
          <p:cNvPicPr>
            <a:picLocks noChangeAspect="1" noChangeArrowheads="1"/>
          </p:cNvPicPr>
          <p:nvPr/>
        </p:nvPicPr>
        <p:blipFill rotWithShape="1">
          <a:blip r:embed="rId3">
            <a:extLst>
              <a:ext uri="{28A0092B-C50C-407E-A947-70E740481C1C}">
                <a14:useLocalDpi xmlns:a14="http://schemas.microsoft.com/office/drawing/2010/main" val="0"/>
              </a:ext>
            </a:extLst>
          </a:blip>
          <a:srcRect l="47932"/>
          <a:stretch/>
        </p:blipFill>
        <p:spPr bwMode="auto">
          <a:xfrm>
            <a:off x="1841814" y="0"/>
            <a:ext cx="2479707" cy="3171826"/>
          </a:xfrm>
          <a:prstGeom prst="rect">
            <a:avLst/>
          </a:prstGeom>
          <a:noFill/>
          <a:effectLst>
            <a:glow rad="127000">
              <a:schemeClr val="accent1">
                <a:alpha val="0"/>
              </a:schemeClr>
            </a:glo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6241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training</a:t>
            </a:r>
            <a:endParaRPr lang="en-US" dirty="0"/>
          </a:p>
        </p:txBody>
      </p:sp>
      <p:sp>
        <p:nvSpPr>
          <p:cNvPr id="3" name="Text Placeholder 2"/>
          <p:cNvSpPr>
            <a:spLocks noGrp="1"/>
          </p:cNvSpPr>
          <p:nvPr>
            <p:ph type="body" idx="1"/>
          </p:nvPr>
        </p:nvSpPr>
        <p:spPr/>
        <p:txBody>
          <a:bodyPr/>
          <a:lstStyle/>
          <a:p>
            <a:endParaRPr lang="en-US" dirty="0"/>
          </a:p>
        </p:txBody>
      </p:sp>
      <p:sp>
        <p:nvSpPr>
          <p:cNvPr id="4" name="AutoShape 2" descr="Image result for image brock str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Image result for image brock stri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126" name="Picture 6" descr="http://www.eye-exercises-for-good-vision.com/images/testforsuppression.jpg"/>
          <p:cNvPicPr>
            <a:picLocks noChangeAspect="1" noChangeArrowheads="1"/>
          </p:cNvPicPr>
          <p:nvPr/>
        </p:nvPicPr>
        <p:blipFill rotWithShape="1">
          <a:blip r:embed="rId3">
            <a:extLst>
              <a:ext uri="{28A0092B-C50C-407E-A947-70E740481C1C}">
                <a14:useLocalDpi xmlns:a14="http://schemas.microsoft.com/office/drawing/2010/main" val="0"/>
              </a:ext>
            </a:extLst>
          </a:blip>
          <a:srcRect r="69168"/>
          <a:stretch/>
        </p:blipFill>
        <p:spPr bwMode="auto">
          <a:xfrm>
            <a:off x="5638800" y="305193"/>
            <a:ext cx="2286000" cy="6061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6349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www.eye-exercises-for-good-vision.com/images/testforsuppression.jpg"/>
          <p:cNvPicPr>
            <a:picLocks noChangeAspect="1" noChangeArrowheads="1"/>
          </p:cNvPicPr>
          <p:nvPr/>
        </p:nvPicPr>
        <p:blipFill rotWithShape="1">
          <a:blip r:embed="rId3">
            <a:extLst>
              <a:ext uri="{28A0092B-C50C-407E-A947-70E740481C1C}">
                <a14:useLocalDpi xmlns:a14="http://schemas.microsoft.com/office/drawing/2010/main" val="0"/>
              </a:ext>
            </a:extLst>
          </a:blip>
          <a:srcRect l="29806" b="58460"/>
          <a:stretch/>
        </p:blipFill>
        <p:spPr bwMode="auto">
          <a:xfrm>
            <a:off x="2209800" y="609600"/>
            <a:ext cx="4653481" cy="2251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4405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450</Words>
  <Application>Microsoft Office PowerPoint</Application>
  <PresentationFormat>On-screen Show (4:3)</PresentationFormat>
  <Paragraphs>36</Paragraphs>
  <Slides>26</Slides>
  <Notes>15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Vision Training</vt:lpstr>
      <vt:lpstr>Functional peripheral vision</vt:lpstr>
      <vt:lpstr>PowerPoint Presentation</vt:lpstr>
      <vt:lpstr>PowerPoint Presentation</vt:lpstr>
      <vt:lpstr>Reaction time (Animation sequence – middle white light turns red then hand swipes over top of it)</vt:lpstr>
      <vt:lpstr>PowerPoint Presentation</vt:lpstr>
      <vt:lpstr>PowerPoint Presentation</vt:lpstr>
      <vt:lpstr>Focus training</vt:lpstr>
      <vt:lpstr>PowerPoint Presentation</vt:lpstr>
      <vt:lpstr>PowerPoint Presentation</vt:lpstr>
      <vt:lpstr>PowerPoint Presentation</vt:lpstr>
      <vt:lpstr>PowerPoint Presentation</vt:lpstr>
      <vt:lpstr>Saccadic Eye Movement training</vt:lpstr>
      <vt:lpstr>PowerPoint Presentation</vt:lpstr>
      <vt:lpstr>PowerPoint Presentation</vt:lpstr>
      <vt:lpstr>PowerPoint Presentation</vt:lpstr>
      <vt:lpstr>PowerPoint Presentation</vt:lpstr>
      <vt:lpstr>PowerPoint Presentation</vt:lpstr>
      <vt:lpstr> perception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UCIM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 Training</dc:title>
  <dc:creator>administrator</dc:creator>
  <cp:lastModifiedBy>clarkjf</cp:lastModifiedBy>
  <cp:revision>21</cp:revision>
  <dcterms:created xsi:type="dcterms:W3CDTF">2015-02-24T19:10:36Z</dcterms:created>
  <dcterms:modified xsi:type="dcterms:W3CDTF">2015-02-26T02:38:55Z</dcterms:modified>
</cp:coreProperties>
</file>