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80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131152801451"/>
          <c:y val="0.133465694223708"/>
          <c:w val="0.412126939691684"/>
          <c:h val="0.545088122927482"/>
        </c:manualLayout>
      </c:layout>
      <c:barChart>
        <c:barDir val="col"/>
        <c:grouping val="stacked"/>
        <c:varyColors val="0"/>
        <c:ser>
          <c:idx val="0"/>
          <c:order val="0"/>
          <c:tx>
            <c:v>T242N</c:v>
          </c:tx>
          <c:spPr>
            <a:solidFill>
              <a:srgbClr val="FF66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2.0</c:v>
                </c:pt>
                <c:pt idx="1">
                  <c:v>3.0</c:v>
                </c:pt>
                <c:pt idx="2">
                  <c:v>4.0</c:v>
                </c:pt>
              </c:numCache>
            </c:numRef>
          </c:cat>
          <c:val>
            <c:numRef>
              <c:f>Figure!$C$49:$C$51</c:f>
              <c:numCache>
                <c:formatCode>0.00</c:formatCode>
                <c:ptCount val="3"/>
                <c:pt idx="0">
                  <c:v>0.762553435548775</c:v>
                </c:pt>
                <c:pt idx="1">
                  <c:v>0.699140630499499</c:v>
                </c:pt>
                <c:pt idx="2">
                  <c:v>0.681836325670489</c:v>
                </c:pt>
              </c:numCache>
            </c:numRef>
          </c:val>
        </c:ser>
        <c:ser>
          <c:idx val="1"/>
          <c:order val="1"/>
          <c:tx>
            <c:v>Prototype</c:v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2.0</c:v>
                </c:pt>
                <c:pt idx="1">
                  <c:v>3.0</c:v>
                </c:pt>
                <c:pt idx="2">
                  <c:v>4.0</c:v>
                </c:pt>
              </c:numCache>
            </c:numRef>
          </c:cat>
          <c:val>
            <c:numRef>
              <c:f>Figure!$D$49:$D$51</c:f>
              <c:numCache>
                <c:formatCode>0.00</c:formatCode>
                <c:ptCount val="3"/>
                <c:pt idx="0">
                  <c:v>0.24</c:v>
                </c:pt>
                <c:pt idx="1">
                  <c:v>0.3</c:v>
                </c:pt>
                <c:pt idx="2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12717368"/>
        <c:axId val="-2112812024"/>
      </c:barChart>
      <c:catAx>
        <c:axId val="-2112717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00" b="0"/>
                </a:pPr>
                <a:r>
                  <a:rPr lang="en-US" sz="900" b="0"/>
                  <a:t>Day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-2112812024"/>
        <c:crosses val="autoZero"/>
        <c:auto val="1"/>
        <c:lblAlgn val="ctr"/>
        <c:lblOffset val="100"/>
        <c:noMultiLvlLbl val="0"/>
      </c:catAx>
      <c:valAx>
        <c:axId val="-2112812024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/>
                  <a:t>Viral ratio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-2112717368"/>
        <c:crosses val="autoZero"/>
        <c:crossBetween val="between"/>
        <c:majorUnit val="0.5"/>
      </c:valAx>
    </c:plotArea>
    <c:legend>
      <c:legendPos val="r"/>
      <c:layout>
        <c:manualLayout>
          <c:xMode val="edge"/>
          <c:yMode val="edge"/>
          <c:x val="0.667423824402596"/>
          <c:y val="0.270510445131727"/>
          <c:w val="0.324163938754854"/>
          <c:h val="0.458978086656893"/>
        </c:manualLayout>
      </c:layout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0825002440168"/>
          <c:y val="0.148863462180025"/>
          <c:w val="0.411660561075005"/>
          <c:h val="0.504056551885814"/>
        </c:manualLayout>
      </c:layout>
      <c:barChart>
        <c:barDir val="col"/>
        <c:grouping val="stacked"/>
        <c:varyColors val="0"/>
        <c:ser>
          <c:idx val="0"/>
          <c:order val="0"/>
          <c:tx>
            <c:v>T242N</c:v>
          </c:tx>
          <c:spPr>
            <a:solidFill>
              <a:srgbClr val="FF66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2.0</c:v>
                </c:pt>
                <c:pt idx="1">
                  <c:v>3.0</c:v>
                </c:pt>
                <c:pt idx="2">
                  <c:v>4.0</c:v>
                </c:pt>
              </c:numCache>
            </c:numRef>
          </c:cat>
          <c:val>
            <c:numRef>
              <c:f>Figure!$E$49:$E$51</c:f>
              <c:numCache>
                <c:formatCode>0.00</c:formatCode>
                <c:ptCount val="3"/>
                <c:pt idx="0">
                  <c:v>0.655</c:v>
                </c:pt>
                <c:pt idx="1">
                  <c:v>0.636951856491753</c:v>
                </c:pt>
                <c:pt idx="2">
                  <c:v>0.583632239658994</c:v>
                </c:pt>
              </c:numCache>
            </c:numRef>
          </c:val>
        </c:ser>
        <c:ser>
          <c:idx val="1"/>
          <c:order val="1"/>
          <c:tx>
            <c:v>Prototype</c:v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2.0</c:v>
                </c:pt>
                <c:pt idx="1">
                  <c:v>3.0</c:v>
                </c:pt>
                <c:pt idx="2">
                  <c:v>4.0</c:v>
                </c:pt>
              </c:numCache>
            </c:numRef>
          </c:cat>
          <c:val>
            <c:numRef>
              <c:f>Figure!$F$49:$F$51</c:f>
              <c:numCache>
                <c:formatCode>0.00</c:formatCode>
                <c:ptCount val="3"/>
                <c:pt idx="0">
                  <c:v>0.34</c:v>
                </c:pt>
                <c:pt idx="1">
                  <c:v>0.36</c:v>
                </c:pt>
                <c:pt idx="2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13592168"/>
        <c:axId val="-2140167208"/>
      </c:barChart>
      <c:catAx>
        <c:axId val="-2113592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00" b="0"/>
                </a:pPr>
                <a:r>
                  <a:rPr lang="en-US" sz="900" b="0"/>
                  <a:t>Day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-2140167208"/>
        <c:crosses val="autoZero"/>
        <c:auto val="1"/>
        <c:lblAlgn val="ctr"/>
        <c:lblOffset val="100"/>
        <c:noMultiLvlLbl val="0"/>
      </c:catAx>
      <c:valAx>
        <c:axId val="-2140167208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/>
                  <a:t>Viral ratio</a:t>
                </a:r>
              </a:p>
            </c:rich>
          </c:tx>
          <c:layout>
            <c:manualLayout>
              <c:xMode val="edge"/>
              <c:yMode val="edge"/>
              <c:x val="0.00541204175027987"/>
              <c:y val="0.148863462180025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-2113592168"/>
        <c:crosses val="autoZero"/>
        <c:crossBetween val="between"/>
        <c:majorUnit val="0.5"/>
      </c:valAx>
    </c:plotArea>
    <c:legend>
      <c:legendPos val="r"/>
      <c:layout>
        <c:manualLayout>
          <c:xMode val="edge"/>
          <c:yMode val="edge"/>
          <c:x val="0.67535667356308"/>
          <c:y val="0.258828677531518"/>
          <c:w val="0.317477977837069"/>
          <c:h val="0.482342644936963"/>
        </c:manualLayout>
      </c:layout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1068863661932"/>
          <c:y val="0.166124480918758"/>
          <c:w val="0.606878255659713"/>
          <c:h val="0.767365346937266"/>
        </c:manualLayout>
      </c:layout>
      <c:barChart>
        <c:barDir val="col"/>
        <c:grouping val="clustered"/>
        <c:varyColors val="0"/>
        <c:ser>
          <c:idx val="0"/>
          <c:order val="0"/>
          <c:tx>
            <c:v>Peak height</c:v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invertIfNegative val="0"/>
          <c:dPt>
            <c:idx val="2"/>
            <c:invertIfNegative val="0"/>
            <c:bubble3D val="0"/>
            <c:spPr>
              <a:gradFill flip="none" rotWithShape="1">
                <a:gsLst>
                  <a:gs pos="15000">
                    <a:srgbClr val="FF6600"/>
                  </a:gs>
                  <a:gs pos="100000">
                    <a:schemeClr val="bg1"/>
                  </a:gs>
                  <a:gs pos="99000">
                    <a:srgbClr val="0000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Figure!$L$10:$L$13</c:f>
                <c:numCache>
                  <c:formatCode>General</c:formatCode>
                  <c:ptCount val="4"/>
                  <c:pt idx="0">
                    <c:v>0.0203</c:v>
                  </c:pt>
                  <c:pt idx="1">
                    <c:v>0.0663853342588717</c:v>
                  </c:pt>
                  <c:pt idx="2">
                    <c:v>0.117418502367818</c:v>
                  </c:pt>
                  <c:pt idx="3">
                    <c:v>0.0574346089471561</c:v>
                  </c:pt>
                </c:numCache>
              </c:numRef>
            </c:plus>
            <c:minus>
              <c:numRef>
                <c:f>Figure!$L$10:$L$13</c:f>
                <c:numCache>
                  <c:formatCode>General</c:formatCode>
                  <c:ptCount val="4"/>
                  <c:pt idx="0">
                    <c:v>0.0203</c:v>
                  </c:pt>
                  <c:pt idx="1">
                    <c:v>0.0663853342588717</c:v>
                  </c:pt>
                  <c:pt idx="2">
                    <c:v>0.117418502367818</c:v>
                  </c:pt>
                  <c:pt idx="3">
                    <c:v>0.0574346089471561</c:v>
                  </c:pt>
                </c:numCache>
              </c:numRef>
            </c:minus>
          </c:errBars>
          <c:cat>
            <c:strRef>
              <c:f>Figure!$A$3:$A$6</c:f>
              <c:strCache>
                <c:ptCount val="4"/>
                <c:pt idx="0">
                  <c:v>Control</c:v>
                </c:pt>
                <c:pt idx="1">
                  <c:v>T186M</c:v>
                </c:pt>
                <c:pt idx="2">
                  <c:v>T242N</c:v>
                </c:pt>
                <c:pt idx="3">
                  <c:v>I256V</c:v>
                </c:pt>
              </c:strCache>
            </c:strRef>
          </c:cat>
          <c:val>
            <c:numRef>
              <c:f>Figure!$K$10:$K$13</c:f>
              <c:numCache>
                <c:formatCode>0.00</c:formatCode>
                <c:ptCount val="4"/>
                <c:pt idx="0">
                  <c:v>0.00995033085316809</c:v>
                </c:pt>
                <c:pt idx="1">
                  <c:v>-0.371063681390832</c:v>
                </c:pt>
                <c:pt idx="2">
                  <c:v>-0.210721031315653</c:v>
                </c:pt>
                <c:pt idx="3">
                  <c:v>-0.776528789498996</c:v>
                </c:pt>
              </c:numCache>
            </c:numRef>
          </c:val>
        </c:ser>
        <c:ser>
          <c:idx val="1"/>
          <c:order val="1"/>
          <c:tx>
            <c:v>Real-time PCR</c:v>
          </c:tx>
          <c:spPr>
            <a:pattFill prst="wdDnDiag">
              <a:fgClr>
                <a:schemeClr val="tx1"/>
              </a:fgClr>
              <a:bgClr>
                <a:prstClr val="white"/>
              </a:bgClr>
            </a:pattFill>
            <a:ln>
              <a:solidFill>
                <a:srgbClr val="000000"/>
              </a:solidFill>
            </a:ln>
          </c:spPr>
          <c:invertIfNegative val="0"/>
          <c:dPt>
            <c:idx val="2"/>
            <c:invertIfNegative val="0"/>
            <c:bubble3D val="0"/>
            <c:spPr>
              <a:pattFill prst="wdDnDiag">
                <a:fgClr>
                  <a:srgbClr val="FF6600"/>
                </a:fgClr>
                <a:bgClr>
                  <a:srgbClr val="0000FF"/>
                </a:bgClr>
              </a:pattFill>
              <a:ln>
                <a:solidFill>
                  <a:srgbClr val="000000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Figure!$N$10:$N$13</c:f>
                <c:numCache>
                  <c:formatCode>General</c:formatCode>
                  <c:ptCount val="4"/>
                  <c:pt idx="0">
                    <c:v>0.02</c:v>
                  </c:pt>
                  <c:pt idx="1">
                    <c:v>0.0729</c:v>
                  </c:pt>
                  <c:pt idx="2">
                    <c:v>0.0378</c:v>
                  </c:pt>
                  <c:pt idx="3">
                    <c:v>0.3076</c:v>
                  </c:pt>
                </c:numCache>
              </c:numRef>
            </c:plus>
            <c:minus>
              <c:numRef>
                <c:f>Figure!$N$10:$N$13</c:f>
                <c:numCache>
                  <c:formatCode>General</c:formatCode>
                  <c:ptCount val="4"/>
                  <c:pt idx="0">
                    <c:v>0.02</c:v>
                  </c:pt>
                  <c:pt idx="1">
                    <c:v>0.0729</c:v>
                  </c:pt>
                  <c:pt idx="2">
                    <c:v>0.0378</c:v>
                  </c:pt>
                  <c:pt idx="3">
                    <c:v>0.3076</c:v>
                  </c:pt>
                </c:numCache>
              </c:numRef>
            </c:minus>
          </c:errBars>
          <c:val>
            <c:numRef>
              <c:f>Figure!$M$10:$M$13</c:f>
              <c:numCache>
                <c:formatCode>0.00</c:formatCode>
                <c:ptCount val="4"/>
                <c:pt idx="0">
                  <c:v>0.000299999999999978</c:v>
                </c:pt>
                <c:pt idx="1">
                  <c:v>-0.3099</c:v>
                </c:pt>
                <c:pt idx="2">
                  <c:v>-0.2254</c:v>
                </c:pt>
                <c:pt idx="3">
                  <c:v>-0.806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3606280"/>
        <c:axId val="-2113903544"/>
      </c:barChart>
      <c:catAx>
        <c:axId val="-2113606280"/>
        <c:scaling>
          <c:orientation val="minMax"/>
        </c:scaling>
        <c:delete val="0"/>
        <c:axPos val="b"/>
        <c:majorTickMark val="out"/>
        <c:minorTickMark val="none"/>
        <c:tickLblPos val="high"/>
        <c:txPr>
          <a:bodyPr/>
          <a:lstStyle/>
          <a:p>
            <a:pPr>
              <a:defRPr sz="800"/>
            </a:pPr>
            <a:endParaRPr lang="en-US"/>
          </a:p>
        </c:txPr>
        <c:crossAx val="-2113903544"/>
        <c:crosses val="autoZero"/>
        <c:auto val="1"/>
        <c:lblAlgn val="ctr"/>
        <c:lblOffset val="100"/>
        <c:noMultiLvlLbl val="0"/>
      </c:catAx>
      <c:valAx>
        <c:axId val="-21139035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 dirty="0"/>
                  <a:t>Net growth rate difference (d)</a:t>
                </a:r>
              </a:p>
            </c:rich>
          </c:tx>
          <c:layout>
            <c:manualLayout>
              <c:xMode val="edge"/>
              <c:yMode val="edge"/>
              <c:x val="0.00174193328955389"/>
              <c:y val="0.143411950349154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-2113606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8705820485114"/>
          <c:y val="0.637337806365753"/>
          <c:w val="0.381218620738372"/>
          <c:h val="0.247842809261518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1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3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0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1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6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7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6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4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7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9968-670A-0741-ADCD-679BDCD916DB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7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1.xml"/><Relationship Id="rId5" Type="http://schemas.openxmlformats.org/officeDocument/2006/relationships/chart" Target="../charts/chart2.xml"/><Relationship Id="rId6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391553" y="346119"/>
            <a:ext cx="911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/>
                <a:cs typeface="Arial"/>
              </a:rPr>
              <a:t>Site-directed</a:t>
            </a:r>
          </a:p>
          <a:p>
            <a:r>
              <a:rPr lang="en-US" sz="1000" dirty="0" smtClean="0">
                <a:latin typeface="Arial"/>
                <a:cs typeface="Arial"/>
              </a:rPr>
              <a:t>mutagenesis</a:t>
            </a:r>
            <a:endParaRPr lang="en-US" sz="1000" dirty="0">
              <a:latin typeface="Arial"/>
              <a:cs typeface="Arial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4951592" y="3079470"/>
            <a:ext cx="192024" cy="438912"/>
            <a:chOff x="7284082" y="696923"/>
            <a:chExt cx="235903" cy="485187"/>
          </a:xfrm>
          <a:effectLst/>
        </p:grpSpPr>
        <p:sp>
          <p:nvSpPr>
            <p:cNvPr id="110" name="Delay 109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72" name="Oval 17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7" name="Group 17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0" name="Oval 1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8" name="Group 17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Oval 1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9" name="Group 17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" name="Oval 1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0" name="Group 17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4" name="Oval 1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1" name="Group 18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" name="Oval 1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" name="Group 18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0" name="Oval 1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" name="Group 18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7" name="Straight Connector 1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8" name="Oval 1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4" name="Group 18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" name="Oval 1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12" name="Group 111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43" name="Oval 142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44" name="Freeform 143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5" name="Freeform 144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48" name="Group 147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Oval 1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" name="Oval 1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0" name="Group 149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7" name="Oval 1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" name="Group 150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" name="Oval 1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" name="Group 151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Oval 1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3" name="Group 152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Oval 1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9" name="Oval 1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" name="Group 154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Oval 1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13" name="Group 112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19" name="Group 118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2" name="Oval 1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0" name="Group 119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0" name="Oval 1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1" name="Group 120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Oval 1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6" name="Oval 1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Oval 1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Oval 1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0" name="Oval 1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6" name="Group 125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Oval 1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02" name="Delay 201"/>
          <p:cNvSpPr/>
          <p:nvPr/>
        </p:nvSpPr>
        <p:spPr>
          <a:xfrm rot="5400000">
            <a:off x="5472614" y="3202680"/>
            <a:ext cx="438912" cy="191917"/>
          </a:xfrm>
          <a:prstGeom prst="flowChartDelay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grpSp>
        <p:nvGrpSpPr>
          <p:cNvPr id="203" name="Group 202"/>
          <p:cNvGrpSpPr/>
          <p:nvPr/>
        </p:nvGrpSpPr>
        <p:grpSpPr>
          <a:xfrm>
            <a:off x="5596004" y="3213914"/>
            <a:ext cx="128688" cy="137675"/>
            <a:chOff x="6918142" y="3767426"/>
            <a:chExt cx="825792" cy="797180"/>
          </a:xfrm>
        </p:grpSpPr>
        <p:sp>
          <p:nvSpPr>
            <p:cNvPr id="264" name="Oval 263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65" name="Freeform 264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6" name="Freeform 265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8" name="Oval 267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69" name="Group 268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91" name="Straight Connector 29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2" name="Oval 29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0" name="Group 269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89" name="Straight Connector 28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0" name="Oval 28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87" name="Straight Connector 28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8" name="Oval 28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85" name="Straight Connector 284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6" name="Oval 285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4" name="Oval 28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4" name="Group 273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81" name="Straight Connector 28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2" name="Oval 28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5" name="Group 274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0" name="Oval 27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6" name="Group 275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77" name="Straight Connector 27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8" name="Oval 27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5615794" y="3351749"/>
            <a:ext cx="128688" cy="137675"/>
            <a:chOff x="6918142" y="3767426"/>
            <a:chExt cx="825792" cy="797180"/>
          </a:xfrm>
        </p:grpSpPr>
        <p:sp>
          <p:nvSpPr>
            <p:cNvPr id="235" name="Oval 234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6" name="Freeform 235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7" name="Freeform 236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8" name="Oval 237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9" name="Oval 238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40" name="Group 239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62" name="Straight Connector 261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3" name="Oval 262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1" name="Group 240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1" name="Oval 260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Oval 258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56" name="Straight Connector 255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7" name="Oval 256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4" name="Group 243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54" name="Straight Connector 253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5" name="Oval 254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5" name="Group 244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52" name="Straight Connector 251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3" name="Oval 252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6" name="Group 245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Oval 250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7" name="Group 246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48" name="Straight Connector 247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Oval 248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05" name="Group 204"/>
          <p:cNvGrpSpPr/>
          <p:nvPr/>
        </p:nvGrpSpPr>
        <p:grpSpPr>
          <a:xfrm>
            <a:off x="5650750" y="3093592"/>
            <a:ext cx="128688" cy="137675"/>
            <a:chOff x="6918142" y="3767426"/>
            <a:chExt cx="825792" cy="797180"/>
          </a:xfrm>
        </p:grpSpPr>
        <p:sp>
          <p:nvSpPr>
            <p:cNvPr id="206" name="Oval 205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9" name="Oval 208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10" name="Oval 209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11" name="Group 210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33" name="Straight Connector 23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Oval 23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31" name="Straight Connector 23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2" name="Oval 23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29" name="Straight Connector 22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0" name="Oval 22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4" name="Group 213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8" name="Oval 22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6" name="Oval 225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6" name="Group 215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23" name="Straight Connector 22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4" name="Oval 22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7" name="Group 216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21" name="Straight Connector 22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Oval 22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8" name="Group 217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19" name="Straight Connector 21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Oval 21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93" name="TextBox 78"/>
          <p:cNvSpPr txBox="1">
            <a:spLocks noChangeArrowheads="1"/>
          </p:cNvSpPr>
          <p:nvPr/>
        </p:nvSpPr>
        <p:spPr bwMode="auto">
          <a:xfrm>
            <a:off x="4786307" y="3587286"/>
            <a:ext cx="6048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Mutant (</a:t>
            </a:r>
            <a:r>
              <a:rPr lang="en-US" sz="1000" dirty="0" smtClean="0">
                <a:solidFill>
                  <a:srgbClr val="0000FF"/>
                </a:solidFill>
                <a:latin typeface="Arial"/>
                <a:cs typeface="Arial"/>
              </a:rPr>
              <a:t>VifA</a:t>
            </a:r>
            <a:r>
              <a:rPr lang="en-US" sz="1000" b="0" dirty="0">
                <a:solidFill>
                  <a:srgbClr val="0000FF"/>
                </a:solidFill>
                <a:latin typeface="Arial"/>
                <a:cs typeface="Arial"/>
              </a:rPr>
              <a:t>)</a:t>
            </a:r>
            <a:endParaRPr lang="en-US" sz="1000" b="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294" name="Plus 293"/>
          <p:cNvSpPr/>
          <p:nvPr/>
        </p:nvSpPr>
        <p:spPr>
          <a:xfrm>
            <a:off x="5256190" y="3160383"/>
            <a:ext cx="242767" cy="301588"/>
          </a:xfrm>
          <a:prstGeom prst="mathPlu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95" name="Curved Down Arrow 294"/>
          <p:cNvSpPr/>
          <p:nvPr/>
        </p:nvSpPr>
        <p:spPr>
          <a:xfrm>
            <a:off x="6343307" y="2456946"/>
            <a:ext cx="1302999" cy="392131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97" name="Down Arrow 296"/>
          <p:cNvSpPr/>
          <p:nvPr/>
        </p:nvSpPr>
        <p:spPr>
          <a:xfrm flipH="1">
            <a:off x="6330285" y="3626856"/>
            <a:ext cx="109981" cy="183060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98" name="TextBox 78"/>
          <p:cNvSpPr txBox="1">
            <a:spLocks noChangeArrowheads="1"/>
          </p:cNvSpPr>
          <p:nvPr/>
        </p:nvSpPr>
        <p:spPr bwMode="auto">
          <a:xfrm>
            <a:off x="5876884" y="4154518"/>
            <a:ext cx="107205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Day 0 sample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2438" name="Group 2437"/>
          <p:cNvGrpSpPr/>
          <p:nvPr/>
        </p:nvGrpSpPr>
        <p:grpSpPr>
          <a:xfrm>
            <a:off x="8296518" y="3075034"/>
            <a:ext cx="679124" cy="505087"/>
            <a:chOff x="8185944" y="2976999"/>
            <a:chExt cx="870573" cy="642838"/>
          </a:xfrm>
        </p:grpSpPr>
        <p:sp>
          <p:nvSpPr>
            <p:cNvPr id="299" name="Can 298"/>
            <p:cNvSpPr/>
            <p:nvPr/>
          </p:nvSpPr>
          <p:spPr>
            <a:xfrm>
              <a:off x="8315361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300" name="Can 299"/>
            <p:cNvSpPr/>
            <p:nvPr/>
          </p:nvSpPr>
          <p:spPr>
            <a:xfrm>
              <a:off x="8501916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301" name="Can 300"/>
            <p:cNvSpPr/>
            <p:nvPr/>
          </p:nvSpPr>
          <p:spPr>
            <a:xfrm>
              <a:off x="8687544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302" name="TextBox 78"/>
            <p:cNvSpPr txBox="1">
              <a:spLocks noChangeArrowheads="1"/>
            </p:cNvSpPr>
            <p:nvPr/>
          </p:nvSpPr>
          <p:spPr bwMode="auto">
            <a:xfrm>
              <a:off x="8185944" y="3326051"/>
              <a:ext cx="870573" cy="2937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d2 d3 d4</a:t>
              </a:r>
            </a:p>
          </p:txBody>
        </p:sp>
      </p:grpSp>
      <p:sp>
        <p:nvSpPr>
          <p:cNvPr id="303" name="Curved Down Arrow 302"/>
          <p:cNvSpPr/>
          <p:nvPr/>
        </p:nvSpPr>
        <p:spPr>
          <a:xfrm>
            <a:off x="7706078" y="2464391"/>
            <a:ext cx="1070837" cy="384687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04" name="Equal 303"/>
          <p:cNvSpPr/>
          <p:nvPr/>
        </p:nvSpPr>
        <p:spPr>
          <a:xfrm>
            <a:off x="5922432" y="3157647"/>
            <a:ext cx="264680" cy="297829"/>
          </a:xfrm>
          <a:prstGeom prst="mathEqual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5" name="Can 304"/>
          <p:cNvSpPr/>
          <p:nvPr/>
        </p:nvSpPr>
        <p:spPr>
          <a:xfrm>
            <a:off x="6339116" y="3871261"/>
            <a:ext cx="105606" cy="249203"/>
          </a:xfrm>
          <a:prstGeom prst="can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75000">
                <a:srgbClr val="0000FF"/>
              </a:gs>
            </a:gsLst>
            <a:lin ang="16200000" scaled="0"/>
            <a:tileRect/>
          </a:gra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/>
              <a:cs typeface="Arial"/>
            </a:endParaRPr>
          </a:p>
        </p:txBody>
      </p:sp>
      <p:sp>
        <p:nvSpPr>
          <p:cNvPr id="797" name="TextBox 78"/>
          <p:cNvSpPr txBox="1">
            <a:spLocks noChangeArrowheads="1"/>
          </p:cNvSpPr>
          <p:nvPr/>
        </p:nvSpPr>
        <p:spPr bwMode="auto">
          <a:xfrm>
            <a:off x="6323881" y="2507864"/>
            <a:ext cx="134303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Inoculation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(MOI = 0.005)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50:50 ratio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798" name="TextBox 78"/>
          <p:cNvSpPr txBox="1">
            <a:spLocks noChangeArrowheads="1"/>
          </p:cNvSpPr>
          <p:nvPr/>
        </p:nvSpPr>
        <p:spPr bwMode="auto">
          <a:xfrm>
            <a:off x="7835682" y="2607678"/>
            <a:ext cx="86663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Sampling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799" name="TextBox 78"/>
          <p:cNvSpPr txBox="1">
            <a:spLocks noChangeArrowheads="1"/>
          </p:cNvSpPr>
          <p:nvPr/>
        </p:nvSpPr>
        <p:spPr bwMode="auto">
          <a:xfrm>
            <a:off x="5309183" y="3591903"/>
            <a:ext cx="8102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Prototype (</a:t>
            </a:r>
            <a:r>
              <a:rPr lang="en-US" sz="1000" dirty="0" smtClean="0">
                <a:solidFill>
                  <a:srgbClr val="FF6600"/>
                </a:solidFill>
                <a:latin typeface="Arial"/>
                <a:cs typeface="Arial"/>
              </a:rPr>
              <a:t>VifB</a:t>
            </a:r>
            <a:r>
              <a:rPr lang="en-US" sz="1000" b="0" dirty="0" smtClean="0">
                <a:latin typeface="Arial"/>
                <a:cs typeface="Arial"/>
              </a:rPr>
              <a:t>)</a:t>
            </a:r>
          </a:p>
        </p:txBody>
      </p:sp>
      <p:sp>
        <p:nvSpPr>
          <p:cNvPr id="960" name="TextBox 78"/>
          <p:cNvSpPr txBox="1">
            <a:spLocks noChangeArrowheads="1"/>
          </p:cNvSpPr>
          <p:nvPr/>
        </p:nvSpPr>
        <p:spPr bwMode="auto">
          <a:xfrm>
            <a:off x="3848707" y="685673"/>
            <a:ext cx="106240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Transfection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1013" name="TextBox 78"/>
          <p:cNvSpPr txBox="1">
            <a:spLocks noChangeArrowheads="1"/>
          </p:cNvSpPr>
          <p:nvPr/>
        </p:nvSpPr>
        <p:spPr bwMode="auto">
          <a:xfrm>
            <a:off x="5322439" y="426443"/>
            <a:ext cx="6732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Harvest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1014" name="Group 1013"/>
          <p:cNvGrpSpPr/>
          <p:nvPr/>
        </p:nvGrpSpPr>
        <p:grpSpPr>
          <a:xfrm>
            <a:off x="6352374" y="881481"/>
            <a:ext cx="171030" cy="417896"/>
            <a:chOff x="7284082" y="696923"/>
            <a:chExt cx="235903" cy="485187"/>
          </a:xfrm>
          <a:effectLst/>
        </p:grpSpPr>
        <p:sp>
          <p:nvSpPr>
            <p:cNvPr id="1015" name="Delay 1014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016" name="Group 1015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077" name="Oval 107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78" name="Freeform 107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79" name="Freeform 107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80" name="Oval 107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81" name="Oval 108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82" name="Group 108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104" name="Straight Connector 11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5" name="Oval 11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3" name="Group 108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102" name="Straight Connector 11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3" name="Oval 11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4" name="Group 108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100" name="Straight Connector 10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1" name="Oval 11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5" name="Group 108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98" name="Straight Connector 10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9" name="Oval 10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6" name="Group 108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96" name="Straight Connector 10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7" name="Oval 10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7" name="Group 108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94" name="Straight Connector 10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5" name="Oval 10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8" name="Group 108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92" name="Straight Connector 109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3" name="Oval 109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9" name="Group 108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90" name="Straight Connector 108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1" name="Oval 109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017" name="Group 1016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048" name="Oval 104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49" name="Freeform 104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0" name="Freeform 104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1" name="Oval 105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2" name="Oval 105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53" name="Group 105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75" name="Straight Connector 10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6" name="Oval 10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4" name="Group 105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73" name="Straight Connector 10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4" name="Oval 10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5" name="Group 105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71" name="Straight Connector 10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2" name="Oval 10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6" name="Group 105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69" name="Straight Connector 10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0" name="Oval 10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7" name="Group 105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67" name="Straight Connector 10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8" name="Oval 10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8" name="Group 105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65" name="Straight Connector 10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6" name="Oval 10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9" name="Group 105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63" name="Straight Connector 10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4" name="Oval 10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60" name="Group 105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61" name="Straight Connector 10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2" name="Oval 10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018" name="Group 1017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019" name="Oval 101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20" name="Freeform 101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1" name="Freeform 102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2" name="Oval 102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3" name="Oval 102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24" name="Group 102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46" name="Straight Connector 10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7" name="Oval 10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5" name="Group 102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44" name="Straight Connector 10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5" name="Oval 10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6" name="Group 102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42" name="Straight Connector 104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3" name="Oval 104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7" name="Group 102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40" name="Straight Connector 103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1" name="Oval 104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8" name="Group 102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8" name="Straight Connector 10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9" name="Oval 10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9" name="Group 102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6" name="Straight Connector 10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7" name="Oval 10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30" name="Group 102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34" name="Straight Connector 10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5" name="Oval 10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31" name="Group 103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32" name="Straight Connector 103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3" name="Oval 103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1109" name="TextBox 78"/>
          <p:cNvSpPr txBox="1">
            <a:spLocks noChangeArrowheads="1"/>
          </p:cNvSpPr>
          <p:nvPr/>
        </p:nvSpPr>
        <p:spPr bwMode="auto">
          <a:xfrm>
            <a:off x="6719034" y="444775"/>
            <a:ext cx="74764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TCID</a:t>
            </a:r>
            <a:r>
              <a:rPr lang="en-US" sz="1000" b="0" baseline="-25000" dirty="0" smtClean="0">
                <a:latin typeface="Arial"/>
                <a:cs typeface="Arial"/>
              </a:rPr>
              <a:t>50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956" name="Group 955"/>
          <p:cNvGrpSpPr/>
          <p:nvPr/>
        </p:nvGrpSpPr>
        <p:grpSpPr>
          <a:xfrm>
            <a:off x="5397697" y="941638"/>
            <a:ext cx="361727" cy="211641"/>
            <a:chOff x="6411304" y="2965877"/>
            <a:chExt cx="433151" cy="311014"/>
          </a:xfrm>
          <a:effectLst/>
        </p:grpSpPr>
        <p:sp>
          <p:nvSpPr>
            <p:cNvPr id="957" name="Freeform 956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58" name="Oval 957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1" name="Group 960"/>
          <p:cNvGrpSpPr/>
          <p:nvPr/>
        </p:nvGrpSpPr>
        <p:grpSpPr>
          <a:xfrm>
            <a:off x="4957974" y="945495"/>
            <a:ext cx="361727" cy="211641"/>
            <a:chOff x="6411304" y="2965877"/>
            <a:chExt cx="433151" cy="311014"/>
          </a:xfrm>
          <a:effectLst/>
        </p:grpSpPr>
        <p:sp>
          <p:nvSpPr>
            <p:cNvPr id="962" name="Freeform 961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3" name="Oval 962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4" name="Group 963"/>
          <p:cNvGrpSpPr/>
          <p:nvPr/>
        </p:nvGrpSpPr>
        <p:grpSpPr>
          <a:xfrm>
            <a:off x="5189302" y="1086208"/>
            <a:ext cx="361727" cy="211641"/>
            <a:chOff x="6411304" y="2965877"/>
            <a:chExt cx="433151" cy="311014"/>
          </a:xfrm>
          <a:effectLst/>
        </p:grpSpPr>
        <p:sp>
          <p:nvSpPr>
            <p:cNvPr id="965" name="Freeform 964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6" name="Oval 965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7" name="Group 966"/>
          <p:cNvGrpSpPr/>
          <p:nvPr/>
        </p:nvGrpSpPr>
        <p:grpSpPr>
          <a:xfrm>
            <a:off x="4910190" y="1064933"/>
            <a:ext cx="361727" cy="211641"/>
            <a:chOff x="6411304" y="2965877"/>
            <a:chExt cx="433151" cy="311014"/>
          </a:xfrm>
          <a:effectLst/>
        </p:grpSpPr>
        <p:sp>
          <p:nvSpPr>
            <p:cNvPr id="968" name="Freeform 967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9" name="Oval 968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5456824" y="1031305"/>
            <a:ext cx="361727" cy="211641"/>
            <a:chOff x="6411304" y="2965877"/>
            <a:chExt cx="433151" cy="311014"/>
          </a:xfrm>
          <a:effectLst/>
        </p:grpSpPr>
        <p:sp>
          <p:nvSpPr>
            <p:cNvPr id="971" name="Freeform 970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72" name="Oval 971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73" name="Group 972"/>
          <p:cNvGrpSpPr/>
          <p:nvPr/>
        </p:nvGrpSpPr>
        <p:grpSpPr>
          <a:xfrm>
            <a:off x="5175185" y="1015238"/>
            <a:ext cx="361727" cy="211641"/>
            <a:chOff x="6411304" y="2965877"/>
            <a:chExt cx="433151" cy="311014"/>
          </a:xfrm>
          <a:effectLst/>
        </p:grpSpPr>
        <p:sp>
          <p:nvSpPr>
            <p:cNvPr id="974" name="Freeform 973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75" name="Oval 974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848375" y="1041859"/>
            <a:ext cx="74474" cy="70481"/>
            <a:chOff x="5221359" y="2246780"/>
            <a:chExt cx="74474" cy="70481"/>
          </a:xfrm>
        </p:grpSpPr>
        <p:sp>
          <p:nvSpPr>
            <p:cNvPr id="979" name="Oval 978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978" name="Trapezoid 977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1115" name="Curved Down Arrow 1114"/>
          <p:cNvSpPr/>
          <p:nvPr/>
        </p:nvSpPr>
        <p:spPr>
          <a:xfrm>
            <a:off x="5136802" y="252093"/>
            <a:ext cx="1149696" cy="361292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16" name="Curved Down Arrow 1415"/>
          <p:cNvSpPr/>
          <p:nvPr/>
        </p:nvSpPr>
        <p:spPr>
          <a:xfrm>
            <a:off x="6390858" y="266896"/>
            <a:ext cx="1331611" cy="360929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086" name="Group 2085"/>
          <p:cNvGrpSpPr/>
          <p:nvPr/>
        </p:nvGrpSpPr>
        <p:grpSpPr>
          <a:xfrm>
            <a:off x="6668236" y="813828"/>
            <a:ext cx="2389488" cy="1254945"/>
            <a:chOff x="6404359" y="679457"/>
            <a:chExt cx="2389488" cy="1254945"/>
          </a:xfrm>
        </p:grpSpPr>
        <p:grpSp>
          <p:nvGrpSpPr>
            <p:cNvPr id="1454" name="Group 1453"/>
            <p:cNvGrpSpPr/>
            <p:nvPr/>
          </p:nvGrpSpPr>
          <p:grpSpPr>
            <a:xfrm>
              <a:off x="6404359" y="830522"/>
              <a:ext cx="2389488" cy="1103880"/>
              <a:chOff x="4624293" y="713849"/>
              <a:chExt cx="2389488" cy="1103880"/>
            </a:xfrm>
          </p:grpSpPr>
          <p:sp>
            <p:nvSpPr>
              <p:cNvPr id="1429" name="TextBox 78"/>
              <p:cNvSpPr txBox="1">
                <a:spLocks noChangeArrowheads="1"/>
              </p:cNvSpPr>
              <p:nvPr/>
            </p:nvSpPr>
            <p:spPr bwMode="auto">
              <a:xfrm>
                <a:off x="6391481" y="793440"/>
                <a:ext cx="622300" cy="27699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3-fold serial dilution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grpSp>
            <p:nvGrpSpPr>
              <p:cNvPr id="1405" name="Group 1404"/>
              <p:cNvGrpSpPr/>
              <p:nvPr/>
            </p:nvGrpSpPr>
            <p:grpSpPr>
              <a:xfrm>
                <a:off x="4783825" y="859058"/>
                <a:ext cx="1714953" cy="914487"/>
                <a:chOff x="4018976" y="1987549"/>
                <a:chExt cx="2133640" cy="1320804"/>
              </a:xfrm>
            </p:grpSpPr>
            <p:sp>
              <p:nvSpPr>
                <p:cNvPr id="1116" name="Rectangle 1115"/>
                <p:cNvSpPr/>
                <p:nvPr/>
              </p:nvSpPr>
              <p:spPr>
                <a:xfrm>
                  <a:off x="4018976" y="1987549"/>
                  <a:ext cx="2133640" cy="13208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19" name="Group 1118"/>
                <p:cNvGrpSpPr/>
                <p:nvPr/>
              </p:nvGrpSpPr>
              <p:grpSpPr>
                <a:xfrm>
                  <a:off x="4027220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17" name="Rectangle 111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8" name="Oval 111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0" name="Group 1119"/>
                <p:cNvGrpSpPr/>
                <p:nvPr/>
              </p:nvGrpSpPr>
              <p:grpSpPr>
                <a:xfrm>
                  <a:off x="4027188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1" name="Rectangle 112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2" name="Oval 112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3" name="Group 1122"/>
                <p:cNvGrpSpPr/>
                <p:nvPr/>
              </p:nvGrpSpPr>
              <p:grpSpPr>
                <a:xfrm>
                  <a:off x="4026939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4" name="Rectangle 112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5" name="Oval 112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6" name="Group 1125"/>
                <p:cNvGrpSpPr/>
                <p:nvPr/>
              </p:nvGrpSpPr>
              <p:grpSpPr>
                <a:xfrm>
                  <a:off x="4027220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7" name="Rectangle 112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8" name="Oval 112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558ED5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9" name="Group 1128"/>
                <p:cNvGrpSpPr/>
                <p:nvPr/>
              </p:nvGrpSpPr>
              <p:grpSpPr>
                <a:xfrm>
                  <a:off x="4026917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0" name="Rectangle 112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1" name="Oval 113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2" name="Group 1131"/>
                <p:cNvGrpSpPr/>
                <p:nvPr/>
              </p:nvGrpSpPr>
              <p:grpSpPr>
                <a:xfrm>
                  <a:off x="4026939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3" name="Rectangle 113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4" name="Oval 113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5" name="Group 1134"/>
                <p:cNvGrpSpPr/>
                <p:nvPr/>
              </p:nvGrpSpPr>
              <p:grpSpPr>
                <a:xfrm>
                  <a:off x="4026939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6" name="Rectangle 113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7" name="Oval 113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8" name="Group 1137"/>
                <p:cNvGrpSpPr/>
                <p:nvPr/>
              </p:nvGrpSpPr>
              <p:grpSpPr>
                <a:xfrm>
                  <a:off x="4026939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9" name="Rectangle 113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0" name="Oval 113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1" name="Group 1140"/>
                <p:cNvGrpSpPr/>
                <p:nvPr/>
              </p:nvGrpSpPr>
              <p:grpSpPr>
                <a:xfrm>
                  <a:off x="4204912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2" name="Rectangle 114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3" name="Oval 114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4" name="Group 1143"/>
                <p:cNvGrpSpPr/>
                <p:nvPr/>
              </p:nvGrpSpPr>
              <p:grpSpPr>
                <a:xfrm>
                  <a:off x="4204880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5" name="Rectangle 114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6" name="Oval 114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7" name="Group 1146"/>
                <p:cNvGrpSpPr/>
                <p:nvPr/>
              </p:nvGrpSpPr>
              <p:grpSpPr>
                <a:xfrm>
                  <a:off x="4204631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8" name="Rectangle 114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9" name="Oval 114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0" name="Group 1149"/>
                <p:cNvGrpSpPr/>
                <p:nvPr/>
              </p:nvGrpSpPr>
              <p:grpSpPr>
                <a:xfrm>
                  <a:off x="4204912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1" name="Rectangle 115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2" name="Oval 115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60000"/>
                      <a:lumOff val="4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3" name="Group 1152"/>
                <p:cNvGrpSpPr/>
                <p:nvPr/>
              </p:nvGrpSpPr>
              <p:grpSpPr>
                <a:xfrm>
                  <a:off x="4204609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4" name="Rectangle 115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5" name="Oval 115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6" name="Group 1155"/>
                <p:cNvGrpSpPr/>
                <p:nvPr/>
              </p:nvGrpSpPr>
              <p:grpSpPr>
                <a:xfrm>
                  <a:off x="4204631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7" name="Rectangle 115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8" name="Oval 115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9" name="Group 1158"/>
                <p:cNvGrpSpPr/>
                <p:nvPr/>
              </p:nvGrpSpPr>
              <p:grpSpPr>
                <a:xfrm>
                  <a:off x="4204631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0" name="Rectangle 115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1" name="Oval 116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2" name="Group 1161"/>
                <p:cNvGrpSpPr/>
                <p:nvPr/>
              </p:nvGrpSpPr>
              <p:grpSpPr>
                <a:xfrm>
                  <a:off x="4204631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3" name="Rectangle 116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4" name="Oval 116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5" name="Group 1164"/>
                <p:cNvGrpSpPr/>
                <p:nvPr/>
              </p:nvGrpSpPr>
              <p:grpSpPr>
                <a:xfrm>
                  <a:off x="4382029" y="19875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6" name="Rectangle 116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7" name="Oval 116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8" name="Group 1167"/>
                <p:cNvGrpSpPr/>
                <p:nvPr/>
              </p:nvGrpSpPr>
              <p:grpSpPr>
                <a:xfrm>
                  <a:off x="4381997" y="21526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9" name="Rectangle 116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0" name="Oval 116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1" name="Group 1170"/>
                <p:cNvGrpSpPr/>
                <p:nvPr/>
              </p:nvGrpSpPr>
              <p:grpSpPr>
                <a:xfrm>
                  <a:off x="4381748" y="23177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2" name="Rectangle 117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3" name="Oval 117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4" name="Group 1173"/>
                <p:cNvGrpSpPr/>
                <p:nvPr/>
              </p:nvGrpSpPr>
              <p:grpSpPr>
                <a:xfrm>
                  <a:off x="4382029" y="24828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5" name="Rectangle 117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6" name="Oval 117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60000"/>
                      <a:lumOff val="4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7" name="Group 1176"/>
                <p:cNvGrpSpPr/>
                <p:nvPr/>
              </p:nvGrpSpPr>
              <p:grpSpPr>
                <a:xfrm>
                  <a:off x="4381726" y="26479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8" name="Rectangle 117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9" name="Oval 117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0" name="Group 1179"/>
                <p:cNvGrpSpPr/>
                <p:nvPr/>
              </p:nvGrpSpPr>
              <p:grpSpPr>
                <a:xfrm>
                  <a:off x="4381748" y="28130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1" name="Rectangle 118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2" name="Oval 118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3" name="Group 1182"/>
                <p:cNvGrpSpPr/>
                <p:nvPr/>
              </p:nvGrpSpPr>
              <p:grpSpPr>
                <a:xfrm>
                  <a:off x="4381748" y="29781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4" name="Rectangle 118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5" name="Oval 118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6" name="Group 1185"/>
                <p:cNvGrpSpPr/>
                <p:nvPr/>
              </p:nvGrpSpPr>
              <p:grpSpPr>
                <a:xfrm>
                  <a:off x="4381748" y="31432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7" name="Rectangle 118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8" name="Oval 118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9" name="Group 1188"/>
                <p:cNvGrpSpPr/>
                <p:nvPr/>
              </p:nvGrpSpPr>
              <p:grpSpPr>
                <a:xfrm>
                  <a:off x="4560701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0" name="Rectangle 118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1" name="Oval 119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2" name="Group 1191"/>
                <p:cNvGrpSpPr/>
                <p:nvPr/>
              </p:nvGrpSpPr>
              <p:grpSpPr>
                <a:xfrm>
                  <a:off x="4560669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3" name="Rectangle 119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4" name="Oval 119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5" name="Group 1194"/>
                <p:cNvGrpSpPr/>
                <p:nvPr/>
              </p:nvGrpSpPr>
              <p:grpSpPr>
                <a:xfrm>
                  <a:off x="4560420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6" name="Rectangle 119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7" name="Oval 119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8" name="Group 1197"/>
                <p:cNvGrpSpPr/>
                <p:nvPr/>
              </p:nvGrpSpPr>
              <p:grpSpPr>
                <a:xfrm>
                  <a:off x="4560701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9" name="Rectangle 119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0" name="Oval 119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1" name="Group 1200"/>
                <p:cNvGrpSpPr/>
                <p:nvPr/>
              </p:nvGrpSpPr>
              <p:grpSpPr>
                <a:xfrm>
                  <a:off x="4560398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2" name="Rectangle 120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3" name="Oval 120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4" name="Group 1203"/>
                <p:cNvGrpSpPr/>
                <p:nvPr/>
              </p:nvGrpSpPr>
              <p:grpSpPr>
                <a:xfrm>
                  <a:off x="4560420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5" name="Rectangle 120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6" name="Oval 120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7" name="Group 1206"/>
                <p:cNvGrpSpPr/>
                <p:nvPr/>
              </p:nvGrpSpPr>
              <p:grpSpPr>
                <a:xfrm>
                  <a:off x="4560420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8" name="Rectangle 120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9" name="Oval 120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0" name="Group 1209"/>
                <p:cNvGrpSpPr/>
                <p:nvPr/>
              </p:nvGrpSpPr>
              <p:grpSpPr>
                <a:xfrm>
                  <a:off x="4560420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1" name="Rectangle 121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2" name="Oval 121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3" name="Group 1212"/>
                <p:cNvGrpSpPr/>
                <p:nvPr/>
              </p:nvGrpSpPr>
              <p:grpSpPr>
                <a:xfrm>
                  <a:off x="4738393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4" name="Rectangle 121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5" name="Oval 121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6" name="Group 1215"/>
                <p:cNvGrpSpPr/>
                <p:nvPr/>
              </p:nvGrpSpPr>
              <p:grpSpPr>
                <a:xfrm>
                  <a:off x="4738361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7" name="Rectangle 121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8" name="Oval 121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9" name="Group 1218"/>
                <p:cNvGrpSpPr/>
                <p:nvPr/>
              </p:nvGrpSpPr>
              <p:grpSpPr>
                <a:xfrm>
                  <a:off x="4738112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0" name="Rectangle 121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1" name="Oval 122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2" name="Group 1221"/>
                <p:cNvGrpSpPr/>
                <p:nvPr/>
              </p:nvGrpSpPr>
              <p:grpSpPr>
                <a:xfrm>
                  <a:off x="4738393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3" name="Rectangle 122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4" name="Oval 122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5" name="Group 1224"/>
                <p:cNvGrpSpPr/>
                <p:nvPr/>
              </p:nvGrpSpPr>
              <p:grpSpPr>
                <a:xfrm>
                  <a:off x="4738090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6" name="Rectangle 122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7" name="Oval 122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8" name="Group 1227"/>
                <p:cNvGrpSpPr/>
                <p:nvPr/>
              </p:nvGrpSpPr>
              <p:grpSpPr>
                <a:xfrm>
                  <a:off x="4738112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9" name="Rectangle 122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0" name="Oval 122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1" name="Group 1230"/>
                <p:cNvGrpSpPr/>
                <p:nvPr/>
              </p:nvGrpSpPr>
              <p:grpSpPr>
                <a:xfrm>
                  <a:off x="4738112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2" name="Rectangle 123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3" name="Oval 123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4" name="Group 1233"/>
                <p:cNvGrpSpPr/>
                <p:nvPr/>
              </p:nvGrpSpPr>
              <p:grpSpPr>
                <a:xfrm>
                  <a:off x="4738112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5" name="Rectangle 123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6" name="Oval 123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7" name="Group 1236"/>
                <p:cNvGrpSpPr/>
                <p:nvPr/>
              </p:nvGrpSpPr>
              <p:grpSpPr>
                <a:xfrm>
                  <a:off x="4915510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8" name="Rectangle 123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9" name="Oval 123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0" name="Group 1239"/>
                <p:cNvGrpSpPr/>
                <p:nvPr/>
              </p:nvGrpSpPr>
              <p:grpSpPr>
                <a:xfrm>
                  <a:off x="4915478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1" name="Rectangle 124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2" name="Oval 124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3" name="Group 1242"/>
                <p:cNvGrpSpPr/>
                <p:nvPr/>
              </p:nvGrpSpPr>
              <p:grpSpPr>
                <a:xfrm>
                  <a:off x="4915229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4" name="Rectangle 124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5" name="Oval 124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6" name="Group 1245"/>
                <p:cNvGrpSpPr/>
                <p:nvPr/>
              </p:nvGrpSpPr>
              <p:grpSpPr>
                <a:xfrm>
                  <a:off x="4915510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7" name="Rectangle 124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8" name="Oval 124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9" name="Group 1248"/>
                <p:cNvGrpSpPr/>
                <p:nvPr/>
              </p:nvGrpSpPr>
              <p:grpSpPr>
                <a:xfrm>
                  <a:off x="4915207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0" name="Rectangle 124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1" name="Oval 125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2" name="Group 1251"/>
                <p:cNvGrpSpPr/>
                <p:nvPr/>
              </p:nvGrpSpPr>
              <p:grpSpPr>
                <a:xfrm>
                  <a:off x="4915229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3" name="Rectangle 125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4" name="Oval 125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5" name="Group 1254"/>
                <p:cNvGrpSpPr/>
                <p:nvPr/>
              </p:nvGrpSpPr>
              <p:grpSpPr>
                <a:xfrm>
                  <a:off x="4915229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6" name="Rectangle 125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7" name="Oval 125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8" name="Group 1257"/>
                <p:cNvGrpSpPr/>
                <p:nvPr/>
              </p:nvGrpSpPr>
              <p:grpSpPr>
                <a:xfrm>
                  <a:off x="4915229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9" name="Rectangle 125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0" name="Oval 125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1" name="Group 1260"/>
                <p:cNvGrpSpPr/>
                <p:nvPr/>
              </p:nvGrpSpPr>
              <p:grpSpPr>
                <a:xfrm>
                  <a:off x="5094304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2" name="Rectangle 126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3" name="Oval 126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4" name="Group 1263"/>
                <p:cNvGrpSpPr/>
                <p:nvPr/>
              </p:nvGrpSpPr>
              <p:grpSpPr>
                <a:xfrm>
                  <a:off x="5094272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5" name="Rectangle 126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6" name="Oval 126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7" name="Group 1266"/>
                <p:cNvGrpSpPr/>
                <p:nvPr/>
              </p:nvGrpSpPr>
              <p:grpSpPr>
                <a:xfrm>
                  <a:off x="5094023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8" name="Rectangle 126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9" name="Oval 126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0" name="Group 1269"/>
                <p:cNvGrpSpPr/>
                <p:nvPr/>
              </p:nvGrpSpPr>
              <p:grpSpPr>
                <a:xfrm>
                  <a:off x="5094304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1" name="Rectangle 127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2" name="Oval 127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3" name="Group 1272"/>
                <p:cNvGrpSpPr/>
                <p:nvPr/>
              </p:nvGrpSpPr>
              <p:grpSpPr>
                <a:xfrm>
                  <a:off x="5094001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4" name="Rectangle 127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5" name="Oval 127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6" name="Group 1275"/>
                <p:cNvGrpSpPr/>
                <p:nvPr/>
              </p:nvGrpSpPr>
              <p:grpSpPr>
                <a:xfrm>
                  <a:off x="5094023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7" name="Rectangle 127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8" name="Oval 127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9" name="Group 1278"/>
                <p:cNvGrpSpPr/>
                <p:nvPr/>
              </p:nvGrpSpPr>
              <p:grpSpPr>
                <a:xfrm>
                  <a:off x="5094023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0" name="Rectangle 127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1" name="Oval 128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2" name="Group 1281"/>
                <p:cNvGrpSpPr/>
                <p:nvPr/>
              </p:nvGrpSpPr>
              <p:grpSpPr>
                <a:xfrm>
                  <a:off x="5094023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3" name="Rectangle 128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4" name="Oval 128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5" name="Group 1284"/>
                <p:cNvGrpSpPr/>
                <p:nvPr/>
              </p:nvGrpSpPr>
              <p:grpSpPr>
                <a:xfrm>
                  <a:off x="5271996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6" name="Rectangle 128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7" name="Oval 128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8" name="Group 1287"/>
                <p:cNvGrpSpPr/>
                <p:nvPr/>
              </p:nvGrpSpPr>
              <p:grpSpPr>
                <a:xfrm>
                  <a:off x="5271964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9" name="Rectangle 128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0" name="Oval 128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1" name="Group 1290"/>
                <p:cNvGrpSpPr/>
                <p:nvPr/>
              </p:nvGrpSpPr>
              <p:grpSpPr>
                <a:xfrm>
                  <a:off x="5271715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2" name="Rectangle 129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3" name="Oval 129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4" name="Group 1293"/>
                <p:cNvGrpSpPr/>
                <p:nvPr/>
              </p:nvGrpSpPr>
              <p:grpSpPr>
                <a:xfrm>
                  <a:off x="5271996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5" name="Rectangle 129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6" name="Oval 129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7" name="Group 1296"/>
                <p:cNvGrpSpPr/>
                <p:nvPr/>
              </p:nvGrpSpPr>
              <p:grpSpPr>
                <a:xfrm>
                  <a:off x="5271693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8" name="Rectangle 129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9" name="Oval 129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0" name="Group 1299"/>
                <p:cNvGrpSpPr/>
                <p:nvPr/>
              </p:nvGrpSpPr>
              <p:grpSpPr>
                <a:xfrm>
                  <a:off x="5271715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1" name="Rectangle 130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2" name="Oval 130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3" name="Group 1302"/>
                <p:cNvGrpSpPr/>
                <p:nvPr/>
              </p:nvGrpSpPr>
              <p:grpSpPr>
                <a:xfrm>
                  <a:off x="5271715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4" name="Rectangle 130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5" name="Oval 130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6" name="Group 1305"/>
                <p:cNvGrpSpPr/>
                <p:nvPr/>
              </p:nvGrpSpPr>
              <p:grpSpPr>
                <a:xfrm>
                  <a:off x="5271715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7" name="Rectangle 130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8" name="Oval 130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9" name="Group 1308"/>
                <p:cNvGrpSpPr/>
                <p:nvPr/>
              </p:nvGrpSpPr>
              <p:grpSpPr>
                <a:xfrm>
                  <a:off x="5449113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0" name="Rectangle 130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1" name="Oval 131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2" name="Group 1311"/>
                <p:cNvGrpSpPr/>
                <p:nvPr/>
              </p:nvGrpSpPr>
              <p:grpSpPr>
                <a:xfrm>
                  <a:off x="5449081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3" name="Rectangle 131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4" name="Oval 131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5" name="Group 1314"/>
                <p:cNvGrpSpPr/>
                <p:nvPr/>
              </p:nvGrpSpPr>
              <p:grpSpPr>
                <a:xfrm>
                  <a:off x="5448832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6" name="Rectangle 131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7" name="Oval 131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8" name="Group 1317"/>
                <p:cNvGrpSpPr/>
                <p:nvPr/>
              </p:nvGrpSpPr>
              <p:grpSpPr>
                <a:xfrm>
                  <a:off x="5449113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9" name="Rectangle 131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0" name="Oval 131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1" name="Group 1320"/>
                <p:cNvGrpSpPr/>
                <p:nvPr/>
              </p:nvGrpSpPr>
              <p:grpSpPr>
                <a:xfrm>
                  <a:off x="5448810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2" name="Rectangle 132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3" name="Oval 132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4" name="Group 1323"/>
                <p:cNvGrpSpPr/>
                <p:nvPr/>
              </p:nvGrpSpPr>
              <p:grpSpPr>
                <a:xfrm>
                  <a:off x="5448832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5" name="Rectangle 132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6" name="Oval 132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7" name="Group 1326"/>
                <p:cNvGrpSpPr/>
                <p:nvPr/>
              </p:nvGrpSpPr>
              <p:grpSpPr>
                <a:xfrm>
                  <a:off x="5448832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8" name="Rectangle 132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9" name="Oval 132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0" name="Group 1329"/>
                <p:cNvGrpSpPr/>
                <p:nvPr/>
              </p:nvGrpSpPr>
              <p:grpSpPr>
                <a:xfrm>
                  <a:off x="5448832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1" name="Rectangle 133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2" name="Oval 133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3" name="Group 1332"/>
                <p:cNvGrpSpPr/>
                <p:nvPr/>
              </p:nvGrpSpPr>
              <p:grpSpPr>
                <a:xfrm>
                  <a:off x="5627785" y="19875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4" name="Rectangle 133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5" name="Oval 133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6" name="Group 1335"/>
                <p:cNvGrpSpPr/>
                <p:nvPr/>
              </p:nvGrpSpPr>
              <p:grpSpPr>
                <a:xfrm>
                  <a:off x="5627753" y="21526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7" name="Rectangle 133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8" name="Oval 133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9" name="Group 1338"/>
                <p:cNvGrpSpPr/>
                <p:nvPr/>
              </p:nvGrpSpPr>
              <p:grpSpPr>
                <a:xfrm>
                  <a:off x="5627504" y="23177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0" name="Rectangle 133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1" name="Oval 134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2" name="Group 1341"/>
                <p:cNvGrpSpPr/>
                <p:nvPr/>
              </p:nvGrpSpPr>
              <p:grpSpPr>
                <a:xfrm>
                  <a:off x="5627785" y="24828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3" name="Rectangle 134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4" name="Oval 134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5" name="Group 1344"/>
                <p:cNvGrpSpPr/>
                <p:nvPr/>
              </p:nvGrpSpPr>
              <p:grpSpPr>
                <a:xfrm>
                  <a:off x="5627482" y="26479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6" name="Rectangle 134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7" name="Oval 134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8" name="Group 1347"/>
                <p:cNvGrpSpPr/>
                <p:nvPr/>
              </p:nvGrpSpPr>
              <p:grpSpPr>
                <a:xfrm>
                  <a:off x="5627504" y="28130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9" name="Rectangle 134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0" name="Oval 134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1" name="Group 1350"/>
                <p:cNvGrpSpPr/>
                <p:nvPr/>
              </p:nvGrpSpPr>
              <p:grpSpPr>
                <a:xfrm>
                  <a:off x="5627504" y="29781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2" name="Rectangle 135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3" name="Oval 135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4" name="Group 1353"/>
                <p:cNvGrpSpPr/>
                <p:nvPr/>
              </p:nvGrpSpPr>
              <p:grpSpPr>
                <a:xfrm>
                  <a:off x="5627504" y="31432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5" name="Rectangle 135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6" name="Oval 135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7" name="Group 1356"/>
                <p:cNvGrpSpPr/>
                <p:nvPr/>
              </p:nvGrpSpPr>
              <p:grpSpPr>
                <a:xfrm>
                  <a:off x="5805477" y="19875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8" name="Rectangle 135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9" name="Oval 135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0" name="Group 1359"/>
                <p:cNvGrpSpPr/>
                <p:nvPr/>
              </p:nvGrpSpPr>
              <p:grpSpPr>
                <a:xfrm>
                  <a:off x="5805445" y="21526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1" name="Rectangle 136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2" name="Oval 136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3" name="Group 1362"/>
                <p:cNvGrpSpPr/>
                <p:nvPr/>
              </p:nvGrpSpPr>
              <p:grpSpPr>
                <a:xfrm>
                  <a:off x="5805196" y="23177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4" name="Rectangle 136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5" name="Oval 136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6" name="Group 1365"/>
                <p:cNvGrpSpPr/>
                <p:nvPr/>
              </p:nvGrpSpPr>
              <p:grpSpPr>
                <a:xfrm>
                  <a:off x="5805477" y="24828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7" name="Rectangle 136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8" name="Oval 136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9" name="Group 1368"/>
                <p:cNvGrpSpPr/>
                <p:nvPr/>
              </p:nvGrpSpPr>
              <p:grpSpPr>
                <a:xfrm>
                  <a:off x="5805174" y="26479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0" name="Rectangle 136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1" name="Oval 137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2" name="Group 1371"/>
                <p:cNvGrpSpPr/>
                <p:nvPr/>
              </p:nvGrpSpPr>
              <p:grpSpPr>
                <a:xfrm>
                  <a:off x="5805196" y="28130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3" name="Rectangle 137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4" name="Oval 137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5" name="Group 1374"/>
                <p:cNvGrpSpPr/>
                <p:nvPr/>
              </p:nvGrpSpPr>
              <p:grpSpPr>
                <a:xfrm>
                  <a:off x="5805196" y="29781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6" name="Rectangle 137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7" name="Oval 137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8" name="Group 1377"/>
                <p:cNvGrpSpPr/>
                <p:nvPr/>
              </p:nvGrpSpPr>
              <p:grpSpPr>
                <a:xfrm>
                  <a:off x="5805196" y="31432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9" name="Rectangle 137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0" name="Oval 137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1" name="Group 1380"/>
                <p:cNvGrpSpPr/>
                <p:nvPr/>
              </p:nvGrpSpPr>
              <p:grpSpPr>
                <a:xfrm>
                  <a:off x="5982594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2" name="Rectangle 138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3" name="Oval 138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4" name="Group 1383"/>
                <p:cNvGrpSpPr/>
                <p:nvPr/>
              </p:nvGrpSpPr>
              <p:grpSpPr>
                <a:xfrm>
                  <a:off x="5982562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5" name="Rectangle 138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6" name="Oval 138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7" name="Group 1386"/>
                <p:cNvGrpSpPr/>
                <p:nvPr/>
              </p:nvGrpSpPr>
              <p:grpSpPr>
                <a:xfrm>
                  <a:off x="5982313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8" name="Rectangle 138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9" name="Oval 138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0" name="Group 1389"/>
                <p:cNvGrpSpPr/>
                <p:nvPr/>
              </p:nvGrpSpPr>
              <p:grpSpPr>
                <a:xfrm>
                  <a:off x="5982594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1" name="Rectangle 139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2" name="Oval 139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3" name="Group 1392"/>
                <p:cNvGrpSpPr/>
                <p:nvPr/>
              </p:nvGrpSpPr>
              <p:grpSpPr>
                <a:xfrm>
                  <a:off x="5982291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4" name="Rectangle 139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5" name="Oval 139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6" name="Group 1395"/>
                <p:cNvGrpSpPr/>
                <p:nvPr/>
              </p:nvGrpSpPr>
              <p:grpSpPr>
                <a:xfrm>
                  <a:off x="5982313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7" name="Rectangle 139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8" name="Oval 139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9" name="Group 1398"/>
                <p:cNvGrpSpPr/>
                <p:nvPr/>
              </p:nvGrpSpPr>
              <p:grpSpPr>
                <a:xfrm>
                  <a:off x="5982313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400" name="Rectangle 139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1" name="Oval 140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02" name="Group 1401"/>
                <p:cNvGrpSpPr/>
                <p:nvPr/>
              </p:nvGrpSpPr>
              <p:grpSpPr>
                <a:xfrm>
                  <a:off x="5982313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403" name="Rectangle 140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4" name="Oval 140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406" name="TextBox 78"/>
              <p:cNvSpPr txBox="1">
                <a:spLocks noChangeArrowheads="1"/>
              </p:cNvSpPr>
              <p:nvPr/>
            </p:nvSpPr>
            <p:spPr bwMode="auto">
              <a:xfrm>
                <a:off x="4626381" y="822255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A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07" name="TextBox 78"/>
              <p:cNvSpPr txBox="1">
                <a:spLocks noChangeArrowheads="1"/>
              </p:cNvSpPr>
              <p:nvPr/>
            </p:nvSpPr>
            <p:spPr bwMode="auto">
              <a:xfrm>
                <a:off x="4628756" y="931940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B</a:t>
                </a:r>
              </a:p>
            </p:txBody>
          </p:sp>
          <p:sp>
            <p:nvSpPr>
              <p:cNvPr id="1408" name="TextBox 78"/>
              <p:cNvSpPr txBox="1">
                <a:spLocks noChangeArrowheads="1"/>
              </p:cNvSpPr>
              <p:nvPr/>
            </p:nvSpPr>
            <p:spPr bwMode="auto">
              <a:xfrm>
                <a:off x="4624293" y="104632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C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09" name="TextBox 78"/>
              <p:cNvSpPr txBox="1">
                <a:spLocks noChangeArrowheads="1"/>
              </p:cNvSpPr>
              <p:nvPr/>
            </p:nvSpPr>
            <p:spPr bwMode="auto">
              <a:xfrm>
                <a:off x="4628500" y="1158918"/>
                <a:ext cx="20130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D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0" name="TextBox 78"/>
              <p:cNvSpPr txBox="1">
                <a:spLocks noChangeArrowheads="1"/>
              </p:cNvSpPr>
              <p:nvPr/>
            </p:nvSpPr>
            <p:spPr bwMode="auto">
              <a:xfrm>
                <a:off x="4628080" y="127948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E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1" name="TextBox 78"/>
              <p:cNvSpPr txBox="1">
                <a:spLocks noChangeArrowheads="1"/>
              </p:cNvSpPr>
              <p:nvPr/>
            </p:nvSpPr>
            <p:spPr bwMode="auto">
              <a:xfrm>
                <a:off x="4627662" y="1390853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F</a:t>
                </a:r>
              </a:p>
            </p:txBody>
          </p:sp>
          <p:sp>
            <p:nvSpPr>
              <p:cNvPr id="1412" name="TextBox 78"/>
              <p:cNvSpPr txBox="1">
                <a:spLocks noChangeArrowheads="1"/>
              </p:cNvSpPr>
              <p:nvPr/>
            </p:nvSpPr>
            <p:spPr bwMode="auto">
              <a:xfrm>
                <a:off x="4624315" y="1505058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G</a:t>
                </a:r>
              </a:p>
            </p:txBody>
          </p:sp>
          <p:sp>
            <p:nvSpPr>
              <p:cNvPr id="1413" name="TextBox 78"/>
              <p:cNvSpPr txBox="1">
                <a:spLocks noChangeArrowheads="1"/>
              </p:cNvSpPr>
              <p:nvPr/>
            </p:nvSpPr>
            <p:spPr bwMode="auto">
              <a:xfrm>
                <a:off x="4624469" y="161787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H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4" name="TextBox 78"/>
              <p:cNvSpPr txBox="1">
                <a:spLocks noChangeArrowheads="1"/>
              </p:cNvSpPr>
              <p:nvPr/>
            </p:nvSpPr>
            <p:spPr bwMode="auto">
              <a:xfrm>
                <a:off x="4750251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1</a:t>
                </a:r>
              </a:p>
            </p:txBody>
          </p:sp>
          <p:sp>
            <p:nvSpPr>
              <p:cNvPr id="1415" name="TextBox 78"/>
              <p:cNvSpPr txBox="1">
                <a:spLocks noChangeArrowheads="1"/>
              </p:cNvSpPr>
              <p:nvPr/>
            </p:nvSpPr>
            <p:spPr bwMode="auto">
              <a:xfrm>
                <a:off x="4893369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2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8" name="TextBox 78"/>
              <p:cNvSpPr txBox="1">
                <a:spLocks noChangeArrowheads="1"/>
              </p:cNvSpPr>
              <p:nvPr/>
            </p:nvSpPr>
            <p:spPr bwMode="auto">
              <a:xfrm>
                <a:off x="5036380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3</a:t>
                </a:r>
              </a:p>
            </p:txBody>
          </p:sp>
          <p:sp>
            <p:nvSpPr>
              <p:cNvPr id="1420" name="TextBox 78"/>
              <p:cNvSpPr txBox="1">
                <a:spLocks noChangeArrowheads="1"/>
              </p:cNvSpPr>
              <p:nvPr/>
            </p:nvSpPr>
            <p:spPr bwMode="auto">
              <a:xfrm>
                <a:off x="5178419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4</a:t>
                </a:r>
              </a:p>
            </p:txBody>
          </p:sp>
          <p:sp>
            <p:nvSpPr>
              <p:cNvPr id="1421" name="TextBox 78"/>
              <p:cNvSpPr txBox="1">
                <a:spLocks noChangeArrowheads="1"/>
              </p:cNvSpPr>
              <p:nvPr/>
            </p:nvSpPr>
            <p:spPr bwMode="auto">
              <a:xfrm>
                <a:off x="5331062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5</a:t>
                </a:r>
              </a:p>
            </p:txBody>
          </p:sp>
          <p:sp>
            <p:nvSpPr>
              <p:cNvPr id="1422" name="TextBox 78"/>
              <p:cNvSpPr txBox="1">
                <a:spLocks noChangeArrowheads="1"/>
              </p:cNvSpPr>
              <p:nvPr/>
            </p:nvSpPr>
            <p:spPr bwMode="auto">
              <a:xfrm>
                <a:off x="5467723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6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3" name="TextBox 78"/>
              <p:cNvSpPr txBox="1">
                <a:spLocks noChangeArrowheads="1"/>
              </p:cNvSpPr>
              <p:nvPr/>
            </p:nvSpPr>
            <p:spPr bwMode="auto">
              <a:xfrm>
                <a:off x="5610569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7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4" name="TextBox 78"/>
              <p:cNvSpPr txBox="1">
                <a:spLocks noChangeArrowheads="1"/>
              </p:cNvSpPr>
              <p:nvPr/>
            </p:nvSpPr>
            <p:spPr bwMode="auto">
              <a:xfrm>
                <a:off x="5753687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8</a:t>
                </a:r>
              </a:p>
            </p:txBody>
          </p:sp>
          <p:sp>
            <p:nvSpPr>
              <p:cNvPr id="1425" name="TextBox 78"/>
              <p:cNvSpPr txBox="1">
                <a:spLocks noChangeArrowheads="1"/>
              </p:cNvSpPr>
              <p:nvPr/>
            </p:nvSpPr>
            <p:spPr bwMode="auto">
              <a:xfrm>
                <a:off x="5896698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9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6" name="TextBox 78"/>
              <p:cNvSpPr txBox="1">
                <a:spLocks noChangeArrowheads="1"/>
              </p:cNvSpPr>
              <p:nvPr/>
            </p:nvSpPr>
            <p:spPr bwMode="auto">
              <a:xfrm>
                <a:off x="5999229" y="715106"/>
                <a:ext cx="290446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10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7" name="TextBox 78"/>
              <p:cNvSpPr txBox="1">
                <a:spLocks noChangeArrowheads="1"/>
              </p:cNvSpPr>
              <p:nvPr/>
            </p:nvSpPr>
            <p:spPr bwMode="auto">
              <a:xfrm>
                <a:off x="6159630" y="713849"/>
                <a:ext cx="26780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11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8" name="TextBox 78"/>
              <p:cNvSpPr txBox="1">
                <a:spLocks noChangeArrowheads="1"/>
              </p:cNvSpPr>
              <p:nvPr/>
            </p:nvSpPr>
            <p:spPr bwMode="auto">
              <a:xfrm>
                <a:off x="6302641" y="713849"/>
                <a:ext cx="269175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12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cxnSp>
            <p:nvCxnSpPr>
              <p:cNvPr id="1431" name="Straight Arrow Connector 1430"/>
              <p:cNvCxnSpPr>
                <a:stCxn id="1429" idx="2"/>
                <a:endCxn id="1433" idx="0"/>
              </p:cNvCxnSpPr>
              <p:nvPr/>
            </p:nvCxnSpPr>
            <p:spPr>
              <a:xfrm flipH="1">
                <a:off x="6701994" y="1070439"/>
                <a:ext cx="637" cy="562624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headEnd type="non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3" name="TextBox 78"/>
              <p:cNvSpPr txBox="1">
                <a:spLocks noChangeArrowheads="1"/>
              </p:cNvSpPr>
              <p:nvPr/>
            </p:nvSpPr>
            <p:spPr bwMode="auto">
              <a:xfrm>
                <a:off x="6503333" y="1633063"/>
                <a:ext cx="39732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Mock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</p:grpSp>
        <p:sp>
          <p:nvSpPr>
            <p:cNvPr id="1451" name="TextBox 78"/>
            <p:cNvSpPr txBox="1">
              <a:spLocks noChangeArrowheads="1"/>
            </p:cNvSpPr>
            <p:nvPr/>
          </p:nvSpPr>
          <p:spPr bwMode="auto">
            <a:xfrm>
              <a:off x="6454618" y="679457"/>
              <a:ext cx="638944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Prototype</a:t>
              </a:r>
              <a:endParaRPr lang="en-US" sz="600" b="0" dirty="0">
                <a:latin typeface="Arial"/>
                <a:cs typeface="Arial"/>
              </a:endParaRPr>
            </a:p>
          </p:txBody>
        </p:sp>
        <p:sp>
          <p:nvSpPr>
            <p:cNvPr id="1452" name="TextBox 78"/>
            <p:cNvSpPr txBox="1">
              <a:spLocks noChangeArrowheads="1"/>
            </p:cNvSpPr>
            <p:nvPr/>
          </p:nvSpPr>
          <p:spPr bwMode="auto">
            <a:xfrm>
              <a:off x="6897461" y="681673"/>
              <a:ext cx="622300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T186M</a:t>
              </a:r>
              <a:endParaRPr lang="en-US" sz="600" b="0" dirty="0">
                <a:latin typeface="Arial"/>
                <a:cs typeface="Arial"/>
              </a:endParaRPr>
            </a:p>
          </p:txBody>
        </p:sp>
        <p:sp>
          <p:nvSpPr>
            <p:cNvPr id="1453" name="TextBox 78"/>
            <p:cNvSpPr txBox="1">
              <a:spLocks noChangeArrowheads="1"/>
            </p:cNvSpPr>
            <p:nvPr/>
          </p:nvSpPr>
          <p:spPr bwMode="auto">
            <a:xfrm>
              <a:off x="7818625" y="679471"/>
              <a:ext cx="539940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I256V</a:t>
              </a:r>
              <a:endParaRPr lang="en-US" sz="600" b="0" dirty="0">
                <a:latin typeface="Arial"/>
                <a:cs typeface="Arial"/>
              </a:endParaRPr>
            </a:p>
          </p:txBody>
        </p:sp>
        <p:cxnSp>
          <p:nvCxnSpPr>
            <p:cNvPr id="1461" name="Straight Connector 1460"/>
            <p:cNvCxnSpPr/>
            <p:nvPr/>
          </p:nvCxnSpPr>
          <p:spPr>
            <a:xfrm>
              <a:off x="6992116" y="702495"/>
              <a:ext cx="3146" cy="17825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4" name="Straight Connector 1463"/>
            <p:cNvCxnSpPr/>
            <p:nvPr/>
          </p:nvCxnSpPr>
          <p:spPr>
            <a:xfrm>
              <a:off x="7427514" y="702495"/>
              <a:ext cx="0" cy="171442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5" name="Straight Connector 1464"/>
            <p:cNvCxnSpPr/>
            <p:nvPr/>
          </p:nvCxnSpPr>
          <p:spPr>
            <a:xfrm>
              <a:off x="7849805" y="702495"/>
              <a:ext cx="4679" cy="171442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66" name="TextBox 78"/>
            <p:cNvSpPr txBox="1">
              <a:spLocks noChangeArrowheads="1"/>
            </p:cNvSpPr>
            <p:nvPr/>
          </p:nvSpPr>
          <p:spPr bwMode="auto">
            <a:xfrm>
              <a:off x="7374768" y="681673"/>
              <a:ext cx="497356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T242N</a:t>
              </a:r>
              <a:endParaRPr lang="en-US" sz="600" b="0" dirty="0">
                <a:latin typeface="Arial"/>
                <a:cs typeface="Arial"/>
              </a:endParaRPr>
            </a:p>
          </p:txBody>
        </p:sp>
      </p:grpSp>
      <p:grpSp>
        <p:nvGrpSpPr>
          <p:cNvPr id="1476" name="Group 1475"/>
          <p:cNvGrpSpPr/>
          <p:nvPr/>
        </p:nvGrpSpPr>
        <p:grpSpPr>
          <a:xfrm>
            <a:off x="737423" y="3108821"/>
            <a:ext cx="185214" cy="438282"/>
            <a:chOff x="7284082" y="696923"/>
            <a:chExt cx="235903" cy="485187"/>
          </a:xfrm>
          <a:effectLst/>
        </p:grpSpPr>
        <p:sp>
          <p:nvSpPr>
            <p:cNvPr id="1477" name="Delay 1476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478" name="Group 1477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539" name="Oval 153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540" name="Freeform 153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1" name="Freeform 154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2" name="Oval 154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3" name="Oval 154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544" name="Group 154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66" name="Straight Connector 15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7" name="Oval 15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5" name="Group 154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64" name="Straight Connector 15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5" name="Oval 15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6" name="Group 154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62" name="Straight Connector 15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3" name="Oval 15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7" name="Group 154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60" name="Straight Connector 15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1" name="Oval 15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8" name="Group 154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58" name="Straight Connector 15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9" name="Oval 15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9" name="Group 154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56" name="Straight Connector 15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7" name="Oval 15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0" name="Group 154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54" name="Straight Connector 15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5" name="Oval 15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1" name="Group 155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52" name="Straight Connector 15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3" name="Oval 15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479" name="Group 1478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510" name="Oval 150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511" name="Freeform 151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2" name="Freeform 151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3" name="Oval 151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4" name="Oval 151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515" name="Group 151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37" name="Straight Connector 15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8" name="Oval 15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6" name="Group 151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35" name="Straight Connector 15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6" name="Oval 15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7" name="Group 151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33" name="Straight Connector 15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4" name="Oval 15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8" name="Group 151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31" name="Straight Connector 15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2" name="Oval 15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9" name="Group 151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29" name="Straight Connector 15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0" name="Oval 15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0" name="Group 151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27" name="Straight Connector 15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8" name="Oval 15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1" name="Group 152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25" name="Straight Connector 15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6" name="Oval 15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2" name="Group 152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23" name="Straight Connector 15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4" name="Oval 15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480" name="Group 1479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481" name="Oval 148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482" name="Freeform 148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3" name="Freeform 148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4" name="Oval 148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5" name="Oval 148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486" name="Group 148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08" name="Straight Connector 150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9" name="Oval 150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7" name="Group 148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6" name="Straight Connector 150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7" name="Oval 150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8" name="Group 148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4" name="Straight Connector 15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5" name="Oval 15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9" name="Group 148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02" name="Straight Connector 15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3" name="Oval 15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0" name="Group 148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0" name="Straight Connector 14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1" name="Oval 15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1" name="Group 149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498" name="Straight Connector 14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9" name="Oval 14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2" name="Group 149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496" name="Straight Connector 14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7" name="Oval 14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3" name="Group 149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494" name="Straight Connector 14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5" name="Oval 14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grpSp>
        <p:nvGrpSpPr>
          <p:cNvPr id="2076" name="Group 2075"/>
          <p:cNvGrpSpPr/>
          <p:nvPr/>
        </p:nvGrpSpPr>
        <p:grpSpPr>
          <a:xfrm>
            <a:off x="1248578" y="3124498"/>
            <a:ext cx="867845" cy="358491"/>
            <a:chOff x="2006013" y="3019369"/>
            <a:chExt cx="1599385" cy="569031"/>
          </a:xfrm>
        </p:grpSpPr>
        <p:sp>
          <p:nvSpPr>
            <p:cNvPr id="1575" name="Can 1574"/>
            <p:cNvSpPr/>
            <p:nvPr/>
          </p:nvSpPr>
          <p:spPr>
            <a:xfrm>
              <a:off x="2006013" y="3019369"/>
              <a:ext cx="1599385" cy="558467"/>
            </a:xfrm>
            <a:prstGeom prst="can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grpSp>
          <p:nvGrpSpPr>
            <p:cNvPr id="1969" name="Group 1968"/>
            <p:cNvGrpSpPr/>
            <p:nvPr/>
          </p:nvGrpSpPr>
          <p:grpSpPr>
            <a:xfrm rot="17457768">
              <a:off x="2024972" y="3147731"/>
              <a:ext cx="161344" cy="139996"/>
              <a:chOff x="6918142" y="3767426"/>
              <a:chExt cx="825792" cy="797180"/>
            </a:xfrm>
          </p:grpSpPr>
          <p:sp>
            <p:nvSpPr>
              <p:cNvPr id="2030" name="Oval 202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31" name="Freeform 203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2" name="Freeform 203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3" name="Oval 203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4" name="Oval 203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035" name="Group 203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8" name="Oval 20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6" name="Group 203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6" name="Oval 20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7" name="Group 203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4" name="Oval 20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8" name="Group 203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2" name="Oval 205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9" name="Group 203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0" name="Oval 204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0" name="Group 203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8" name="Oval 20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1" name="Group 204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6" name="Oval 20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2" name="Group 204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4" name="Oval 20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970" name="Group 1969"/>
            <p:cNvGrpSpPr/>
            <p:nvPr/>
          </p:nvGrpSpPr>
          <p:grpSpPr>
            <a:xfrm rot="17457768">
              <a:off x="2157584" y="3251484"/>
              <a:ext cx="161344" cy="139996"/>
              <a:chOff x="6918142" y="3767426"/>
              <a:chExt cx="825792" cy="797180"/>
            </a:xfrm>
          </p:grpSpPr>
          <p:sp>
            <p:nvSpPr>
              <p:cNvPr id="2001" name="Oval 200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02" name="Freeform 200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3" name="Freeform 200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4" name="Oval 200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5" name="Oval 200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006" name="Group 200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9" name="Oval 202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7" name="Group 200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7" name="Oval 202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8" name="Group 200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5" name="Oval 202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9" name="Group 200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3" name="Oval 202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0" name="Group 200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1" name="Oval 202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1" name="Group 201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9" name="Oval 201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2" name="Group 201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7" name="Oval 201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3" name="Group 201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5" name="Oval 201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879" name="Group 1878"/>
            <p:cNvGrpSpPr/>
            <p:nvPr/>
          </p:nvGrpSpPr>
          <p:grpSpPr>
            <a:xfrm rot="17457768">
              <a:off x="2305960" y="3187350"/>
              <a:ext cx="161344" cy="139996"/>
              <a:chOff x="6918142" y="3767426"/>
              <a:chExt cx="825792" cy="797180"/>
            </a:xfrm>
          </p:grpSpPr>
          <p:sp>
            <p:nvSpPr>
              <p:cNvPr id="1940" name="Oval 193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41" name="Freeform 194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2" name="Freeform 194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3" name="Oval 194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4" name="Oval 194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945" name="Group 194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67" name="Straight Connector 19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8" name="Oval 19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6" name="Group 194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65" name="Straight Connector 19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6" name="Oval 19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7" name="Group 194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63" name="Straight Connector 19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4" name="Oval 19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8" name="Group 194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61" name="Straight Connector 19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2" name="Oval 19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9" name="Group 194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9" name="Straight Connector 195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0" name="Oval 195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0" name="Group 194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7" name="Straight Connector 19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8" name="Oval 19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1" name="Group 195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55" name="Straight Connector 19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6" name="Oval 19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2" name="Group 195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953" name="Straight Connector 19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4" name="Oval 19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880" name="Group 1879"/>
            <p:cNvGrpSpPr/>
            <p:nvPr/>
          </p:nvGrpSpPr>
          <p:grpSpPr>
            <a:xfrm rot="17457768">
              <a:off x="2625170" y="3202056"/>
              <a:ext cx="161344" cy="139996"/>
              <a:chOff x="6918142" y="3767426"/>
              <a:chExt cx="825792" cy="797180"/>
            </a:xfrm>
          </p:grpSpPr>
          <p:sp>
            <p:nvSpPr>
              <p:cNvPr id="1911" name="Oval 191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12" name="Freeform 191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3" name="Freeform 191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4" name="Oval 191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5" name="Oval 191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916" name="Group 191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38" name="Straight Connector 19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9" name="Oval 19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7" name="Group 191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6" name="Straight Connector 19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7" name="Oval 19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8" name="Group 191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4" name="Straight Connector 19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5" name="Oval 19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9" name="Group 191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32" name="Straight Connector 193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3" name="Oval 193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0" name="Group 191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0" name="Straight Connector 192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1" name="Oval 193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1" name="Group 192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28" name="Straight Connector 192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9" name="Oval 192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2" name="Group 192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26" name="Straight Connector 192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7" name="Oval 192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3" name="Group 192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924" name="Straight Connector 192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5" name="Oval 192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89" name="Group 1788"/>
            <p:cNvGrpSpPr/>
            <p:nvPr/>
          </p:nvGrpSpPr>
          <p:grpSpPr>
            <a:xfrm rot="5400000">
              <a:off x="3252325" y="3180247"/>
              <a:ext cx="161344" cy="139996"/>
              <a:chOff x="6918142" y="3767426"/>
              <a:chExt cx="825792" cy="797180"/>
            </a:xfrm>
          </p:grpSpPr>
          <p:sp>
            <p:nvSpPr>
              <p:cNvPr id="1850" name="Oval 184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851" name="Freeform 185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2" name="Freeform 185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3" name="Oval 185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4" name="Oval 185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855" name="Group 185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877" name="Straight Connector 18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8" name="Oval 18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6" name="Group 185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75" name="Straight Connector 18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6" name="Oval 18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7" name="Group 185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73" name="Straight Connector 18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4" name="Oval 18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8" name="Group 185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71" name="Straight Connector 18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2" name="Oval 18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9" name="Group 185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69" name="Straight Connector 18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0" name="Oval 18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0" name="Group 185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67" name="Straight Connector 18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8" name="Oval 18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1" name="Group 186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65" name="Straight Connector 18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6" name="Oval 18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2" name="Group 186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63" name="Straight Connector 18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4" name="Oval 18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90" name="Group 1789"/>
            <p:cNvGrpSpPr/>
            <p:nvPr/>
          </p:nvGrpSpPr>
          <p:grpSpPr>
            <a:xfrm rot="5400000">
              <a:off x="2921470" y="3237362"/>
              <a:ext cx="161344" cy="139996"/>
              <a:chOff x="6918142" y="3767426"/>
              <a:chExt cx="825792" cy="797180"/>
            </a:xfrm>
          </p:grpSpPr>
          <p:sp>
            <p:nvSpPr>
              <p:cNvPr id="1821" name="Oval 182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822" name="Freeform 182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3" name="Freeform 182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4" name="Oval 182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5" name="Oval 182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826" name="Group 182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848" name="Straight Connector 18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9" name="Oval 18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7" name="Group 182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6" name="Straight Connector 18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7" name="Oval 18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8" name="Group 182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4" name="Straight Connector 18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5" name="Oval 18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9" name="Group 182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42" name="Straight Connector 184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3" name="Oval 184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0" name="Group 182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0" name="Straight Connector 183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1" name="Oval 184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1" name="Group 183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38" name="Straight Connector 18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9" name="Oval 18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2" name="Group 183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36" name="Straight Connector 18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7" name="Oval 18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3" name="Group 183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34" name="Straight Connector 18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5" name="Oval 18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99" name="Group 1698"/>
            <p:cNvGrpSpPr/>
            <p:nvPr/>
          </p:nvGrpSpPr>
          <p:grpSpPr>
            <a:xfrm rot="5400000">
              <a:off x="2748776" y="3269048"/>
              <a:ext cx="161344" cy="139996"/>
              <a:chOff x="6918142" y="3767426"/>
              <a:chExt cx="825792" cy="797180"/>
            </a:xfrm>
          </p:grpSpPr>
          <p:sp>
            <p:nvSpPr>
              <p:cNvPr id="1760" name="Oval 175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61" name="Freeform 176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2" name="Freeform 176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3" name="Oval 176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4" name="Oval 176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65" name="Group 176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87" name="Straight Connector 17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8" name="Oval 17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6" name="Group 176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85" name="Straight Connector 17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6" name="Oval 17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7" name="Group 176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83" name="Straight Connector 17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4" name="Oval 17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8" name="Group 176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81" name="Straight Connector 17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2" name="Oval 17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9" name="Group 176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79" name="Straight Connector 177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0" name="Oval 177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0" name="Group 176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77" name="Straight Connector 17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8" name="Oval 17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1" name="Group 177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75" name="Straight Connector 17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6" name="Oval 17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2" name="Group 177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773" name="Straight Connector 17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4" name="Oval 17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00" name="Group 1699"/>
            <p:cNvGrpSpPr/>
            <p:nvPr/>
          </p:nvGrpSpPr>
          <p:grpSpPr>
            <a:xfrm rot="5400000">
              <a:off x="2462558" y="3231143"/>
              <a:ext cx="161344" cy="139996"/>
              <a:chOff x="6918142" y="3767426"/>
              <a:chExt cx="825792" cy="797180"/>
            </a:xfrm>
          </p:grpSpPr>
          <p:sp>
            <p:nvSpPr>
              <p:cNvPr id="1731" name="Oval 173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32" name="Freeform 173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3" name="Freeform 173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4" name="Oval 173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5" name="Oval 173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36" name="Group 173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58" name="Straight Connector 17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9" name="Oval 17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7" name="Group 173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6" name="Straight Connector 17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7" name="Oval 17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8" name="Group 173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4" name="Straight Connector 17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5" name="Oval 17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9" name="Group 173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52" name="Straight Connector 17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3" name="Oval 17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0" name="Group 173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0" name="Straight Connector 174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1" name="Oval 175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1" name="Group 174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48" name="Straight Connector 17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9" name="Oval 17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2" name="Group 174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46" name="Straight Connector 17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7" name="Oval 17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3" name="Group 174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744" name="Straight Connector 17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5" name="Oval 17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09" name="Group 1608"/>
            <p:cNvGrpSpPr/>
            <p:nvPr/>
          </p:nvGrpSpPr>
          <p:grpSpPr>
            <a:xfrm rot="5400000">
              <a:off x="3399618" y="3206272"/>
              <a:ext cx="161344" cy="139996"/>
              <a:chOff x="6918142" y="3767426"/>
              <a:chExt cx="825792" cy="797180"/>
            </a:xfrm>
          </p:grpSpPr>
          <p:sp>
            <p:nvSpPr>
              <p:cNvPr id="1670" name="Oval 166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671" name="Freeform 167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2" name="Freeform 167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3" name="Oval 167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4" name="Oval 167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675" name="Group 167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8" name="Oval 16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6" name="Group 167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6" name="Oval 16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7" name="Group 167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4" name="Oval 16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8" name="Group 167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2" name="Oval 16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9" name="Group 167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0" name="Oval 16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0" name="Group 167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8" name="Oval 16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1" name="Group 168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6" name="Oval 16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2" name="Group 168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4" name="Oval 16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10" name="Group 1609"/>
            <p:cNvGrpSpPr/>
            <p:nvPr/>
          </p:nvGrpSpPr>
          <p:grpSpPr>
            <a:xfrm rot="5400000">
              <a:off x="3078921" y="3222155"/>
              <a:ext cx="161344" cy="139996"/>
              <a:chOff x="6918142" y="3767426"/>
              <a:chExt cx="825792" cy="797180"/>
            </a:xfrm>
          </p:grpSpPr>
          <p:sp>
            <p:nvSpPr>
              <p:cNvPr id="1641" name="Oval 164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642" name="Freeform 164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3" name="Freeform 164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4" name="Oval 164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5" name="Oval 164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646" name="Group 164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9" name="Oval 16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7" name="Group 164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7" name="Oval 16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8" name="Group 164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5" name="Oval 16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9" name="Group 164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3" name="Oval 16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0" name="Group 164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1" name="Oval 16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1" name="Group 165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9" name="Oval 16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2" name="Group 165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7" name="Oval 16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3" name="Group 165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5" name="Oval 16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576" name="Group 1575"/>
            <p:cNvGrpSpPr/>
            <p:nvPr/>
          </p:nvGrpSpPr>
          <p:grpSpPr>
            <a:xfrm>
              <a:off x="2013489" y="3368544"/>
              <a:ext cx="152700" cy="154926"/>
              <a:chOff x="3079254" y="2375543"/>
              <a:chExt cx="167460" cy="165302"/>
            </a:xfrm>
          </p:grpSpPr>
          <p:sp>
            <p:nvSpPr>
              <p:cNvPr id="1607" name="Freeform 160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8" name="Oval 160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7" name="Group 1576"/>
            <p:cNvGrpSpPr/>
            <p:nvPr/>
          </p:nvGrpSpPr>
          <p:grpSpPr>
            <a:xfrm rot="4914265">
              <a:off x="2156642" y="3399895"/>
              <a:ext cx="156949" cy="150732"/>
              <a:chOff x="3079254" y="2375543"/>
              <a:chExt cx="167460" cy="165302"/>
            </a:xfrm>
          </p:grpSpPr>
          <p:sp>
            <p:nvSpPr>
              <p:cNvPr id="1605" name="Freeform 160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6" name="Oval 160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8" name="Group 1577"/>
            <p:cNvGrpSpPr/>
            <p:nvPr/>
          </p:nvGrpSpPr>
          <p:grpSpPr>
            <a:xfrm>
              <a:off x="2313262" y="3397445"/>
              <a:ext cx="152700" cy="154926"/>
              <a:chOff x="3079254" y="2375543"/>
              <a:chExt cx="167460" cy="165302"/>
            </a:xfrm>
          </p:grpSpPr>
          <p:sp>
            <p:nvSpPr>
              <p:cNvPr id="1603" name="Freeform 160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4" name="Oval 160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9" name="Group 1578"/>
            <p:cNvGrpSpPr/>
            <p:nvPr/>
          </p:nvGrpSpPr>
          <p:grpSpPr>
            <a:xfrm rot="4914265">
              <a:off x="2456415" y="3428796"/>
              <a:ext cx="156949" cy="150732"/>
              <a:chOff x="3079254" y="2375543"/>
              <a:chExt cx="167460" cy="165302"/>
            </a:xfrm>
          </p:grpSpPr>
          <p:sp>
            <p:nvSpPr>
              <p:cNvPr id="1601" name="Freeform 160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2" name="Oval 160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0" name="Group 1579"/>
            <p:cNvGrpSpPr/>
            <p:nvPr/>
          </p:nvGrpSpPr>
          <p:grpSpPr>
            <a:xfrm>
              <a:off x="2585435" y="3403209"/>
              <a:ext cx="152700" cy="154926"/>
              <a:chOff x="3079254" y="2375543"/>
              <a:chExt cx="167460" cy="165302"/>
            </a:xfrm>
          </p:grpSpPr>
          <p:sp>
            <p:nvSpPr>
              <p:cNvPr id="1599" name="Freeform 159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0" name="Oval 159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1" name="Group 1580"/>
            <p:cNvGrpSpPr/>
            <p:nvPr/>
          </p:nvGrpSpPr>
          <p:grpSpPr>
            <a:xfrm rot="4914265">
              <a:off x="2728587" y="3434560"/>
              <a:ext cx="156949" cy="150732"/>
              <a:chOff x="3079254" y="2375543"/>
              <a:chExt cx="167460" cy="165302"/>
            </a:xfrm>
          </p:grpSpPr>
          <p:sp>
            <p:nvSpPr>
              <p:cNvPr id="1597" name="Freeform 159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8" name="Oval 159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2" name="Group 1581"/>
            <p:cNvGrpSpPr/>
            <p:nvPr/>
          </p:nvGrpSpPr>
          <p:grpSpPr>
            <a:xfrm>
              <a:off x="2869516" y="3385800"/>
              <a:ext cx="152700" cy="154926"/>
              <a:chOff x="3079254" y="2375543"/>
              <a:chExt cx="167460" cy="165302"/>
            </a:xfrm>
          </p:grpSpPr>
          <p:sp>
            <p:nvSpPr>
              <p:cNvPr id="1595" name="Freeform 159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6" name="Oval 159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3" name="Group 1582"/>
            <p:cNvGrpSpPr/>
            <p:nvPr/>
          </p:nvGrpSpPr>
          <p:grpSpPr>
            <a:xfrm rot="4914265">
              <a:off x="3012669" y="3417151"/>
              <a:ext cx="156949" cy="150732"/>
              <a:chOff x="3079254" y="2375543"/>
              <a:chExt cx="167460" cy="165302"/>
            </a:xfrm>
          </p:grpSpPr>
          <p:sp>
            <p:nvSpPr>
              <p:cNvPr id="1593" name="Freeform 159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4" name="Oval 159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4" name="Group 1583"/>
            <p:cNvGrpSpPr/>
            <p:nvPr/>
          </p:nvGrpSpPr>
          <p:grpSpPr>
            <a:xfrm>
              <a:off x="3116142" y="3363495"/>
              <a:ext cx="152700" cy="154926"/>
              <a:chOff x="3079254" y="2375543"/>
              <a:chExt cx="167460" cy="165302"/>
            </a:xfrm>
          </p:grpSpPr>
          <p:sp>
            <p:nvSpPr>
              <p:cNvPr id="1591" name="Freeform 159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2" name="Oval 159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5" name="Group 1584"/>
            <p:cNvGrpSpPr/>
            <p:nvPr/>
          </p:nvGrpSpPr>
          <p:grpSpPr>
            <a:xfrm rot="4914265">
              <a:off x="3259295" y="3394846"/>
              <a:ext cx="156949" cy="150732"/>
              <a:chOff x="3079254" y="2375543"/>
              <a:chExt cx="167460" cy="165302"/>
            </a:xfrm>
          </p:grpSpPr>
          <p:sp>
            <p:nvSpPr>
              <p:cNvPr id="1589" name="Freeform 158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0" name="Oval 158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6" name="Group 1585"/>
            <p:cNvGrpSpPr/>
            <p:nvPr/>
          </p:nvGrpSpPr>
          <p:grpSpPr>
            <a:xfrm rot="8507902">
              <a:off x="3393372" y="3364861"/>
              <a:ext cx="152700" cy="154926"/>
              <a:chOff x="3079254" y="2375543"/>
              <a:chExt cx="167460" cy="165302"/>
            </a:xfrm>
          </p:grpSpPr>
          <p:sp>
            <p:nvSpPr>
              <p:cNvPr id="1587" name="Freeform 158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88" name="Oval 158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059" name="Curved Down Arrow 2058"/>
          <p:cNvSpPr/>
          <p:nvPr/>
        </p:nvSpPr>
        <p:spPr>
          <a:xfrm>
            <a:off x="781316" y="2456948"/>
            <a:ext cx="1109260" cy="392130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60" name="TextBox 78"/>
          <p:cNvSpPr txBox="1">
            <a:spLocks noChangeArrowheads="1"/>
          </p:cNvSpPr>
          <p:nvPr/>
        </p:nvSpPr>
        <p:spPr bwMode="auto">
          <a:xfrm>
            <a:off x="763921" y="2549518"/>
            <a:ext cx="11111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Inoculation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(MOI = 0.005)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065" name="Curved Down Arrow 2064"/>
          <p:cNvSpPr/>
          <p:nvPr/>
        </p:nvSpPr>
        <p:spPr>
          <a:xfrm>
            <a:off x="1939137" y="2456948"/>
            <a:ext cx="984536" cy="392130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66" name="TextBox 78"/>
          <p:cNvSpPr txBox="1">
            <a:spLocks noChangeArrowheads="1"/>
          </p:cNvSpPr>
          <p:nvPr/>
        </p:nvSpPr>
        <p:spPr bwMode="auto">
          <a:xfrm>
            <a:off x="2035717" y="2602857"/>
            <a:ext cx="78802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Sampling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2436" name="Group 2435"/>
          <p:cNvGrpSpPr/>
          <p:nvPr/>
        </p:nvGrpSpPr>
        <p:grpSpPr>
          <a:xfrm>
            <a:off x="2229999" y="3104740"/>
            <a:ext cx="950371" cy="509612"/>
            <a:chOff x="2390064" y="2638332"/>
            <a:chExt cx="1179011" cy="638205"/>
          </a:xfrm>
        </p:grpSpPr>
        <p:sp>
          <p:nvSpPr>
            <p:cNvPr id="2061" name="Can 2060"/>
            <p:cNvSpPr/>
            <p:nvPr/>
          </p:nvSpPr>
          <p:spPr>
            <a:xfrm>
              <a:off x="2519481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062" name="Can 2061"/>
            <p:cNvSpPr/>
            <p:nvPr/>
          </p:nvSpPr>
          <p:spPr>
            <a:xfrm>
              <a:off x="2706036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3" name="Can 2062"/>
            <p:cNvSpPr/>
            <p:nvPr/>
          </p:nvSpPr>
          <p:spPr>
            <a:xfrm>
              <a:off x="2891664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4" name="TextBox 78"/>
            <p:cNvSpPr txBox="1">
              <a:spLocks noChangeArrowheads="1"/>
            </p:cNvSpPr>
            <p:nvPr/>
          </p:nvSpPr>
          <p:spPr bwMode="auto">
            <a:xfrm>
              <a:off x="2390064" y="2987458"/>
              <a:ext cx="1179011" cy="2890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>
                  <a:latin typeface="Arial"/>
                  <a:cs typeface="Arial"/>
                </a:rPr>
                <a:t>d</a:t>
              </a:r>
              <a:r>
                <a:rPr lang="en-US" sz="900" b="0" dirty="0" smtClean="0">
                  <a:latin typeface="Arial"/>
                  <a:cs typeface="Arial"/>
                </a:rPr>
                <a:t>2 d3 d4 d5 d6</a:t>
              </a:r>
            </a:p>
          </p:txBody>
        </p:sp>
        <p:sp>
          <p:nvSpPr>
            <p:cNvPr id="2067" name="Can 2066"/>
            <p:cNvSpPr/>
            <p:nvPr/>
          </p:nvSpPr>
          <p:spPr>
            <a:xfrm>
              <a:off x="3095148" y="2638332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8" name="Can 2067"/>
            <p:cNvSpPr/>
            <p:nvPr/>
          </p:nvSpPr>
          <p:spPr>
            <a:xfrm>
              <a:off x="3289711" y="2638399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2074" name="Curved Down Arrow 2073"/>
          <p:cNvSpPr/>
          <p:nvPr/>
        </p:nvSpPr>
        <p:spPr>
          <a:xfrm>
            <a:off x="2988633" y="2456947"/>
            <a:ext cx="1009175" cy="392131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75" name="TextBox 78"/>
          <p:cNvSpPr txBox="1">
            <a:spLocks noChangeArrowheads="1"/>
          </p:cNvSpPr>
          <p:nvPr/>
        </p:nvSpPr>
        <p:spPr bwMode="auto">
          <a:xfrm>
            <a:off x="3090572" y="2595414"/>
            <a:ext cx="79786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RT-qPCR</a:t>
            </a:r>
            <a:endParaRPr lang="en-US" sz="1000" b="0" dirty="0">
              <a:latin typeface="Arial"/>
              <a:cs typeface="Arial"/>
            </a:endParaRPr>
          </a:p>
        </p:txBody>
      </p:sp>
      <p:pic>
        <p:nvPicPr>
          <p:cNvPr id="2079" name="Picture 2078" descr="Figure3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274" y="2938569"/>
            <a:ext cx="1364136" cy="921223"/>
          </a:xfrm>
          <a:prstGeom prst="rect">
            <a:avLst/>
          </a:prstGeom>
        </p:spPr>
      </p:pic>
      <p:grpSp>
        <p:nvGrpSpPr>
          <p:cNvPr id="2082" name="Group 2081"/>
          <p:cNvGrpSpPr/>
          <p:nvPr/>
        </p:nvGrpSpPr>
        <p:grpSpPr>
          <a:xfrm>
            <a:off x="715608" y="892811"/>
            <a:ext cx="904758" cy="847133"/>
            <a:chOff x="155764" y="708971"/>
            <a:chExt cx="1017953" cy="950248"/>
          </a:xfrm>
        </p:grpSpPr>
        <p:sp>
          <p:nvSpPr>
            <p:cNvPr id="2080" name="Oval 2079"/>
            <p:cNvSpPr/>
            <p:nvPr/>
          </p:nvSpPr>
          <p:spPr bwMode="auto">
            <a:xfrm>
              <a:off x="155764" y="708971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81" name="Trapezoid 2080"/>
            <p:cNvSpPr/>
            <p:nvPr/>
          </p:nvSpPr>
          <p:spPr>
            <a:xfrm rot="7907130">
              <a:off x="873078" y="1479716"/>
              <a:ext cx="220386" cy="108015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2087" name="Curved Down Arrow 2086"/>
          <p:cNvSpPr/>
          <p:nvPr/>
        </p:nvSpPr>
        <p:spPr>
          <a:xfrm>
            <a:off x="1025132" y="265753"/>
            <a:ext cx="1173957" cy="361292"/>
          </a:xfrm>
          <a:prstGeom prst="curvedDownArrow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88" name="Curved Down Arrow 2087"/>
          <p:cNvSpPr/>
          <p:nvPr/>
        </p:nvSpPr>
        <p:spPr>
          <a:xfrm>
            <a:off x="2214544" y="273313"/>
            <a:ext cx="1323112" cy="361292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096" name="Group 2095"/>
          <p:cNvGrpSpPr/>
          <p:nvPr/>
        </p:nvGrpSpPr>
        <p:grpSpPr>
          <a:xfrm>
            <a:off x="1854163" y="725957"/>
            <a:ext cx="948424" cy="987710"/>
            <a:chOff x="1541710" y="686479"/>
            <a:chExt cx="1017953" cy="1087551"/>
          </a:xfrm>
        </p:grpSpPr>
        <p:sp>
          <p:nvSpPr>
            <p:cNvPr id="2083" name="Oval 2082"/>
            <p:cNvSpPr/>
            <p:nvPr/>
          </p:nvSpPr>
          <p:spPr bwMode="auto">
            <a:xfrm>
              <a:off x="1541710" y="823782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COTB-p24 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89" name="Trapezoid 2088"/>
            <p:cNvSpPr/>
            <p:nvPr/>
          </p:nvSpPr>
          <p:spPr>
            <a:xfrm rot="7907130">
              <a:off x="2309744" y="1566490"/>
              <a:ext cx="220386" cy="109687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85" name="Trapezoid 2084"/>
            <p:cNvSpPr/>
            <p:nvPr/>
          </p:nvSpPr>
          <p:spPr>
            <a:xfrm rot="7956223">
              <a:off x="1437854" y="936998"/>
              <a:ext cx="498333" cy="138928"/>
            </a:xfrm>
            <a:prstGeom prst="trapezoid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84" name="TextBox 2083"/>
            <p:cNvSpPr txBox="1"/>
            <p:nvPr/>
          </p:nvSpPr>
          <p:spPr>
            <a:xfrm rot="18856068">
              <a:off x="1380245" y="892879"/>
              <a:ext cx="611003" cy="198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b="1" dirty="0" smtClean="0">
                  <a:latin typeface="Arial"/>
                  <a:cs typeface="Arial"/>
                </a:rPr>
                <a:t>COTB-p24</a:t>
              </a:r>
              <a:endParaRPr lang="en-US" sz="600" b="1" dirty="0">
                <a:latin typeface="Arial"/>
                <a:cs typeface="Arial"/>
              </a:endParaRPr>
            </a:p>
          </p:txBody>
        </p:sp>
      </p:grpSp>
      <p:grpSp>
        <p:nvGrpSpPr>
          <p:cNvPr id="2095" name="Group 2094"/>
          <p:cNvGrpSpPr/>
          <p:nvPr/>
        </p:nvGrpSpPr>
        <p:grpSpPr>
          <a:xfrm>
            <a:off x="3007312" y="701771"/>
            <a:ext cx="966016" cy="1069557"/>
            <a:chOff x="2872596" y="643639"/>
            <a:chExt cx="1033665" cy="1124900"/>
          </a:xfrm>
        </p:grpSpPr>
        <p:sp>
          <p:nvSpPr>
            <p:cNvPr id="13" name="Oval 12"/>
            <p:cNvSpPr/>
            <p:nvPr/>
          </p:nvSpPr>
          <p:spPr bwMode="auto">
            <a:xfrm>
              <a:off x="2888308" y="818291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COTB-p24 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11" name="Lightning Bolt 10"/>
            <p:cNvSpPr/>
            <p:nvPr/>
          </p:nvSpPr>
          <p:spPr>
            <a:xfrm rot="17845056" flipH="1">
              <a:off x="2874720" y="687852"/>
              <a:ext cx="153782" cy="158030"/>
            </a:xfrm>
            <a:prstGeom prst="lightningBol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rapezoid 11"/>
            <p:cNvSpPr/>
            <p:nvPr/>
          </p:nvSpPr>
          <p:spPr>
            <a:xfrm rot="7907130">
              <a:off x="3672198" y="1507513"/>
              <a:ext cx="220386" cy="99887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1113" name="TextBox 1112"/>
            <p:cNvSpPr txBox="1"/>
            <p:nvPr/>
          </p:nvSpPr>
          <p:spPr>
            <a:xfrm>
              <a:off x="2893075" y="790650"/>
              <a:ext cx="305841" cy="258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rgbClr val="FF0000"/>
                  </a:solidFill>
                  <a:latin typeface="Arial"/>
                  <a:cs typeface="Arial"/>
                </a:rPr>
                <a:t>*</a:t>
              </a:r>
            </a:p>
          </p:txBody>
        </p:sp>
        <p:sp>
          <p:nvSpPr>
            <p:cNvPr id="2093" name="Trapezoid 2092"/>
            <p:cNvSpPr/>
            <p:nvPr/>
          </p:nvSpPr>
          <p:spPr>
            <a:xfrm rot="7956223">
              <a:off x="2843395" y="903480"/>
              <a:ext cx="498333" cy="138928"/>
            </a:xfrm>
            <a:prstGeom prst="trapezoid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94" name="TextBox 2093"/>
            <p:cNvSpPr txBox="1"/>
            <p:nvPr/>
          </p:nvSpPr>
          <p:spPr>
            <a:xfrm rot="18856068">
              <a:off x="2803961" y="850342"/>
              <a:ext cx="611003" cy="19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b="1" dirty="0" smtClean="0">
                  <a:latin typeface="Arial"/>
                  <a:cs typeface="Arial"/>
                </a:rPr>
                <a:t>COTB-p24</a:t>
              </a:r>
              <a:endParaRPr lang="en-US" sz="600" b="1" dirty="0">
                <a:latin typeface="Arial"/>
                <a:cs typeface="Arial"/>
              </a:endParaRPr>
            </a:p>
          </p:txBody>
        </p:sp>
      </p:grpSp>
      <p:grpSp>
        <p:nvGrpSpPr>
          <p:cNvPr id="2097" name="Group 2096"/>
          <p:cNvGrpSpPr/>
          <p:nvPr/>
        </p:nvGrpSpPr>
        <p:grpSpPr>
          <a:xfrm>
            <a:off x="6115468" y="890047"/>
            <a:ext cx="171030" cy="417896"/>
            <a:chOff x="7284082" y="696923"/>
            <a:chExt cx="235903" cy="485187"/>
          </a:xfrm>
          <a:effectLst/>
        </p:grpSpPr>
        <p:sp>
          <p:nvSpPr>
            <p:cNvPr id="2098" name="Delay 2097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2099" name="Group 2098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2160" name="Oval 215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61" name="Freeform 216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2" name="Freeform 216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3" name="Oval 216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4" name="Oval 216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65" name="Group 216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87" name="Straight Connector 21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8" name="Oval 21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6" name="Group 216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85" name="Straight Connector 21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6" name="Oval 21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7" name="Group 216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83" name="Straight Connector 21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4" name="Oval 21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8" name="Group 216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81" name="Straight Connector 21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2" name="Oval 21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9" name="Group 216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79" name="Straight Connector 217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0" name="Oval 217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0" name="Group 216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77" name="Straight Connector 21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8" name="Oval 21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1" name="Group 217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75" name="Straight Connector 21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6" name="Oval 21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2" name="Group 217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73" name="Straight Connector 21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4" name="Oval 21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00" name="Group 2099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2131" name="Oval 213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32" name="Freeform 213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3" name="Freeform 213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4" name="Oval 213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5" name="Oval 213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36" name="Group 213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58" name="Straight Connector 21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9" name="Oval 21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7" name="Group 213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6" name="Straight Connector 21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7" name="Oval 21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8" name="Group 213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4" name="Straight Connector 21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5" name="Oval 21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9" name="Group 213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52" name="Straight Connector 21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3" name="Oval 21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0" name="Group 213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0" name="Straight Connector 214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1" name="Oval 215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1" name="Group 214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48" name="Straight Connector 21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9" name="Oval 21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2" name="Group 214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46" name="Straight Connector 21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7" name="Oval 21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3" name="Group 214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44" name="Straight Connector 21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5" name="Oval 21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01" name="Group 2100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2102" name="Oval 210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03" name="Freeform 210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4" name="Freeform 210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5" name="Oval 210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6" name="Oval 210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07" name="Group 210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29" name="Straight Connector 21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30" name="Oval 21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08" name="Group 210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7" name="Straight Connector 21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8" name="Oval 21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09" name="Group 210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5" name="Straight Connector 21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6" name="Oval 21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0" name="Group 210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23" name="Straight Connector 21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4" name="Oval 21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1" name="Group 211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1" name="Straight Connector 21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2" name="Oval 21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2" name="Group 211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19" name="Straight Connector 211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0" name="Oval 211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3" name="Group 211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17" name="Straight Connector 211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8" name="Oval 211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4" name="Group 211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15" name="Straight Connector 211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6" name="Oval 211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189" name="TextBox 2188"/>
          <p:cNvSpPr txBox="1"/>
          <p:nvPr/>
        </p:nvSpPr>
        <p:spPr>
          <a:xfrm>
            <a:off x="1121218" y="434905"/>
            <a:ext cx="8974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/>
                <a:cs typeface="Arial"/>
              </a:rPr>
              <a:t>PCR cloning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191" name="TextBox 2190"/>
          <p:cNvSpPr txBox="1"/>
          <p:nvPr/>
        </p:nvSpPr>
        <p:spPr>
          <a:xfrm>
            <a:off x="279972" y="280779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P1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192" name="TextBox 2191"/>
          <p:cNvSpPr txBox="1"/>
          <p:nvPr/>
        </p:nvSpPr>
        <p:spPr>
          <a:xfrm>
            <a:off x="279972" y="2426137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P3</a:t>
            </a:r>
            <a:endParaRPr lang="en-US" sz="1600" b="1" dirty="0">
              <a:latin typeface="Arial"/>
              <a:cs typeface="Arial"/>
            </a:endParaRPr>
          </a:p>
        </p:txBody>
      </p:sp>
      <p:grpSp>
        <p:nvGrpSpPr>
          <p:cNvPr id="2439" name="Group 2438"/>
          <p:cNvGrpSpPr/>
          <p:nvPr/>
        </p:nvGrpSpPr>
        <p:grpSpPr>
          <a:xfrm>
            <a:off x="6286976" y="3057512"/>
            <a:ext cx="191958" cy="438912"/>
            <a:chOff x="6167468" y="2883345"/>
            <a:chExt cx="191958" cy="465720"/>
          </a:xfrm>
        </p:grpSpPr>
        <p:sp>
          <p:nvSpPr>
            <p:cNvPr id="18" name="Delay 17"/>
            <p:cNvSpPr/>
            <p:nvPr/>
          </p:nvSpPr>
          <p:spPr>
            <a:xfrm rot="5400000">
              <a:off x="6030587" y="3020226"/>
              <a:ext cx="465720" cy="191958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6169846" y="2940090"/>
              <a:ext cx="116339" cy="121802"/>
              <a:chOff x="6918142" y="3767426"/>
              <a:chExt cx="825792" cy="797180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Oval 10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6" name="Group 8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Oval 10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7" name="Group 8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Oval 10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8" name="Group 8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Oval 10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99" name="Straight Connector 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Oval 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8" name="Oval 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95" name="Straight Connector 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6" name="Oval 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2" name="Group 9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93" name="Straight Connector 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Oval 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0" name="Group 19"/>
            <p:cNvGrpSpPr/>
            <p:nvPr/>
          </p:nvGrpSpPr>
          <p:grpSpPr>
            <a:xfrm>
              <a:off x="6199669" y="3208815"/>
              <a:ext cx="116339" cy="121802"/>
              <a:chOff x="6918142" y="3767426"/>
              <a:chExt cx="825792" cy="79718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56" name="Group 5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7" name="Group 5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6" name="Straight Connector 7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Oval 7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Oval 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9" name="Group 5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2" name="Straight Connector 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Oval 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" name="Straight Connector 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Oval 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Oval 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" name="Oval 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4" name="Straight Connector 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Oval 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" name="Group 20"/>
            <p:cNvGrpSpPr/>
            <p:nvPr/>
          </p:nvGrpSpPr>
          <p:grpSpPr>
            <a:xfrm>
              <a:off x="6195612" y="3073485"/>
              <a:ext cx="128716" cy="146084"/>
              <a:chOff x="6918142" y="3767426"/>
              <a:chExt cx="825792" cy="79718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Oval 4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Oval 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Oval 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Oval 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9" name="Straight Connector 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Oval 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Oval 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35" name="Straight Connector 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Oval 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286" name="Group 2285"/>
            <p:cNvGrpSpPr/>
            <p:nvPr/>
          </p:nvGrpSpPr>
          <p:grpSpPr>
            <a:xfrm>
              <a:off x="6226179" y="2933861"/>
              <a:ext cx="128716" cy="146084"/>
              <a:chOff x="6918142" y="3767426"/>
              <a:chExt cx="825792" cy="797180"/>
            </a:xfrm>
          </p:grpSpPr>
          <p:sp>
            <p:nvSpPr>
              <p:cNvPr id="2287" name="Oval 228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88" name="Freeform 228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89" name="Freeform 228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90" name="Oval 228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91" name="Oval 229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292" name="Group 229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5" name="Oval 231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3" name="Group 229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3" name="Oval 231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4" name="Group 229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1" name="Oval 231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5" name="Group 229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9" name="Oval 230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6" name="Group 229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7" name="Oval 230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7" name="Group 229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5" name="Oval 23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8" name="Group 229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3" name="Oval 23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9" name="Group 229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1" name="Oval 23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grpSp>
        <p:nvGrpSpPr>
          <p:cNvPr id="2433" name="Group 2432"/>
          <p:cNvGrpSpPr/>
          <p:nvPr/>
        </p:nvGrpSpPr>
        <p:grpSpPr>
          <a:xfrm>
            <a:off x="6869761" y="3085504"/>
            <a:ext cx="1303330" cy="442877"/>
            <a:chOff x="3115931" y="4865898"/>
            <a:chExt cx="1599385" cy="569031"/>
          </a:xfrm>
        </p:grpSpPr>
        <p:sp>
          <p:nvSpPr>
            <p:cNvPr id="313" name="Can 312"/>
            <p:cNvSpPr/>
            <p:nvPr/>
          </p:nvSpPr>
          <p:spPr>
            <a:xfrm>
              <a:off x="3115931" y="4865898"/>
              <a:ext cx="1599385" cy="558467"/>
            </a:xfrm>
            <a:prstGeom prst="can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grpSp>
          <p:nvGrpSpPr>
            <p:cNvPr id="707" name="Group 706"/>
            <p:cNvGrpSpPr/>
            <p:nvPr/>
          </p:nvGrpSpPr>
          <p:grpSpPr>
            <a:xfrm rot="17457768">
              <a:off x="3121447" y="5000562"/>
              <a:ext cx="161344" cy="139996"/>
              <a:chOff x="6918142" y="3767426"/>
              <a:chExt cx="825792" cy="797180"/>
            </a:xfrm>
          </p:grpSpPr>
          <p:sp>
            <p:nvSpPr>
              <p:cNvPr id="768" name="Oval 76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769" name="Freeform 76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0" name="Freeform 76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1" name="Oval 77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2" name="Oval 77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773" name="Group 77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95" name="Straight Connector 7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6" name="Oval 7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4" name="Group 77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93" name="Straight Connector 7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4" name="Oval 7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5" name="Group 77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91" name="Straight Connector 7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2" name="Oval 7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6" name="Group 77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89" name="Straight Connector 7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0" name="Oval 7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7" name="Group 77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87" name="Straight Connector 7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8" name="Oval 7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8" name="Group 77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85" name="Straight Connector 7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6" name="Oval 7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9" name="Group 77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4" name="Oval 7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80" name="Group 77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781" name="Straight Connector 7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2" name="Oval 7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709" name="Group 708"/>
            <p:cNvGrpSpPr/>
            <p:nvPr/>
          </p:nvGrpSpPr>
          <p:grpSpPr>
            <a:xfrm rot="17457768">
              <a:off x="3281816" y="4972492"/>
              <a:ext cx="178508" cy="167905"/>
              <a:chOff x="6918142" y="3767426"/>
              <a:chExt cx="825792" cy="797180"/>
            </a:xfrm>
          </p:grpSpPr>
          <p:sp>
            <p:nvSpPr>
              <p:cNvPr id="710" name="Oval 70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711" name="Freeform 71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2" name="Freeform 71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3" name="Oval 71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4" name="Oval 71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715" name="Group 71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37" name="Straight Connector 7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8" name="Oval 7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6" name="Group 71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35" name="Straight Connector 7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6" name="Oval 7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7" name="Group 71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33" name="Straight Connector 7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4" name="Oval 7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8" name="Group 71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31" name="Straight Connector 7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2" name="Oval 7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9" name="Group 71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29" name="Straight Connector 7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0" name="Oval 7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0" name="Group 71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8" name="Oval 7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1" name="Group 72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6" name="Oval 7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2" name="Group 72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4" name="Oval 7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>
            <a:xfrm rot="17457768">
              <a:off x="3508089" y="5018871"/>
              <a:ext cx="161344" cy="139996"/>
              <a:chOff x="6918142" y="3767426"/>
              <a:chExt cx="825792" cy="797180"/>
            </a:xfrm>
          </p:grpSpPr>
          <p:sp>
            <p:nvSpPr>
              <p:cNvPr id="678" name="Oval 67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79" name="Freeform 67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0" name="Freeform 67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1" name="Oval 68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2" name="Oval 68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83" name="Group 68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6" name="Oval 70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4" name="Group 68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4" name="Oval 70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5" name="Group 68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2" name="Oval 70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6" name="Group 68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0" name="Oval 6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7" name="Group 68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8" name="Oval 6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8" name="Group 68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6" name="Oval 6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9" name="Group 68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4" name="Oval 6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90" name="Group 68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2" name="Oval 6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8" name="Group 617"/>
            <p:cNvGrpSpPr/>
            <p:nvPr/>
          </p:nvGrpSpPr>
          <p:grpSpPr>
            <a:xfrm rot="17457768">
              <a:off x="3819527" y="4997921"/>
              <a:ext cx="161344" cy="139996"/>
              <a:chOff x="6918142" y="3767426"/>
              <a:chExt cx="825792" cy="797180"/>
            </a:xfrm>
          </p:grpSpPr>
          <p:sp>
            <p:nvSpPr>
              <p:cNvPr id="649" name="Oval 64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50" name="Freeform 64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1" name="Freeform 65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2" name="Oval 65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3" name="Oval 65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54" name="Group 65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7" name="Oval 67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5" name="Group 65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5" name="Oval 6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6" name="Group 65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3" name="Oval 6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7" name="Group 65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1" name="Oval 6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8" name="Group 65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9" name="Oval 6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7" name="Oval 6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60" name="Group 65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5" name="Oval 6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61" name="Group 66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3" name="Oval 6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9" name="Group 618"/>
            <p:cNvGrpSpPr/>
            <p:nvPr/>
          </p:nvGrpSpPr>
          <p:grpSpPr>
            <a:xfrm rot="17457768">
              <a:off x="3575021" y="5101101"/>
              <a:ext cx="178508" cy="167905"/>
              <a:chOff x="6918142" y="3767426"/>
              <a:chExt cx="825792" cy="797180"/>
            </a:xfrm>
          </p:grpSpPr>
          <p:sp>
            <p:nvSpPr>
              <p:cNvPr id="620" name="Oval 61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21" name="Freeform 62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2" name="Freeform 62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3" name="Oval 62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4" name="Oval 62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25" name="Group 62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8" name="Oval 6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6" name="Oval 6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7" name="Group 62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4" name="Oval 6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8" name="Group 62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2" name="Oval 6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9" name="Group 62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0" name="Oval 6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0" name="Group 62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8" name="Oval 6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1" name="Group 63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6" name="Oval 6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2" name="Group 63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4" name="Oval 6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09" name="Group 308"/>
            <p:cNvGrpSpPr/>
            <p:nvPr/>
          </p:nvGrpSpPr>
          <p:grpSpPr>
            <a:xfrm rot="5400000">
              <a:off x="4062187" y="4853070"/>
              <a:ext cx="243552" cy="448862"/>
              <a:chOff x="513926" y="2567554"/>
              <a:chExt cx="215821" cy="406851"/>
            </a:xfrm>
            <a:effectLst/>
          </p:grpSpPr>
          <p:grpSp>
            <p:nvGrpSpPr>
              <p:cNvPr id="527" name="Group 526"/>
              <p:cNvGrpSpPr/>
              <p:nvPr/>
            </p:nvGrpSpPr>
            <p:grpSpPr>
              <a:xfrm>
                <a:off x="513926" y="2567554"/>
                <a:ext cx="142973" cy="126893"/>
                <a:chOff x="6918142" y="3767426"/>
                <a:chExt cx="825792" cy="797180"/>
              </a:xfrm>
            </p:grpSpPr>
            <p:sp>
              <p:nvSpPr>
                <p:cNvPr id="588" name="Oval 58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89" name="Freeform 58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0" name="Freeform 58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1" name="Oval 59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2" name="Oval 59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93" name="Group 59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615" name="Straight Connector 61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6" name="Oval 61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4" name="Group 59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13" name="Straight Connector 61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4" name="Oval 61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5" name="Group 59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11" name="Straight Connector 61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2" name="Oval 61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6" name="Group 59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09" name="Straight Connector 60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0" name="Oval 60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7" name="Group 59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07" name="Straight Connector 60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8" name="Oval 60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8" name="Group 59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05" name="Straight Connector 60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6" name="Oval 60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9" name="Group 59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03" name="Straight Connector 60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4" name="Oval 60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00" name="Group 59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01" name="Straight Connector 60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2" name="Oval 60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528" name="Group 527"/>
              <p:cNvGrpSpPr/>
              <p:nvPr/>
            </p:nvGrpSpPr>
            <p:grpSpPr>
              <a:xfrm>
                <a:off x="550576" y="2847512"/>
                <a:ext cx="142973" cy="126893"/>
                <a:chOff x="6918142" y="3767426"/>
                <a:chExt cx="825792" cy="797180"/>
              </a:xfrm>
            </p:grpSpPr>
            <p:sp>
              <p:nvSpPr>
                <p:cNvPr id="559" name="Oval 558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60" name="Freeform 559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1" name="Freeform 560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2" name="Oval 561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3" name="Oval 562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64" name="Group 563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586" name="Straight Connector 58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7" name="Oval 58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5" name="Group 564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84" name="Straight Connector 58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5" name="Oval 58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82" name="Straight Connector 58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3" name="Oval 58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80" name="Straight Connector 57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1" name="Oval 58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8" name="Group 567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78" name="Straight Connector 57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9" name="Oval 57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9" name="Group 568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76" name="Straight Connector 57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7" name="Oval 57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70" name="Group 569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74" name="Straight Connector 57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5" name="Oval 57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71" name="Group 570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572" name="Straight Connector 57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3" name="Oval 57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529" name="Group 528"/>
              <p:cNvGrpSpPr/>
              <p:nvPr/>
            </p:nvGrpSpPr>
            <p:grpSpPr>
              <a:xfrm>
                <a:off x="571564" y="2693330"/>
                <a:ext cx="158183" cy="152190"/>
                <a:chOff x="6918142" y="3767426"/>
                <a:chExt cx="825792" cy="797180"/>
              </a:xfrm>
            </p:grpSpPr>
            <p:sp>
              <p:nvSpPr>
                <p:cNvPr id="530" name="Oval 52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31" name="Freeform 53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2" name="Freeform 53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3" name="Oval 53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4" name="Oval 53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rgbClr val="FF6600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35" name="Group 53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557" name="Straight Connector 55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8" name="Oval 55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6" name="Group 53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55" name="Straight Connector 55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6" name="Oval 55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7" name="Group 53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53" name="Straight Connector 55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4" name="Oval 55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8" name="Group 53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51" name="Straight Connector 55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2" name="Oval 55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9" name="Group 53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49" name="Straight Connector 54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0" name="Oval 54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0" name="Group 53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47" name="Straight Connector 54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8" name="Oval 54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1" name="Group 54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45" name="Straight Connector 54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6" name="Oval 54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2" name="Group 54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543" name="Straight Connector 54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4" name="Oval 54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grpSp>
          <p:nvGrpSpPr>
            <p:cNvPr id="437" name="Group 436"/>
            <p:cNvGrpSpPr/>
            <p:nvPr/>
          </p:nvGrpSpPr>
          <p:grpSpPr>
            <a:xfrm rot="5400000">
              <a:off x="3877708" y="5146317"/>
              <a:ext cx="161344" cy="139996"/>
              <a:chOff x="6918142" y="3767426"/>
              <a:chExt cx="825792" cy="797180"/>
            </a:xfrm>
          </p:grpSpPr>
          <p:sp>
            <p:nvSpPr>
              <p:cNvPr id="498" name="Oval 49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99" name="Freeform 49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0" name="Freeform 49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1" name="Oval 50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2" name="Oval 50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503" name="Group 50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525" name="Straight Connector 5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Oval 5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4" name="Group 50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4" name="Oval 5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5" name="Group 50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2" name="Oval 5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6" name="Group 50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0" name="Oval 51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7" name="Group 50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Oval 51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8" name="Group 50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Oval 51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9" name="Group 50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Oval 51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10" name="Group 50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Oval 51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439" name="Group 438"/>
            <p:cNvGrpSpPr/>
            <p:nvPr/>
          </p:nvGrpSpPr>
          <p:grpSpPr>
            <a:xfrm rot="5400000">
              <a:off x="3699162" y="5011274"/>
              <a:ext cx="178508" cy="167905"/>
              <a:chOff x="6918142" y="3767426"/>
              <a:chExt cx="825792" cy="797180"/>
            </a:xfrm>
          </p:grpSpPr>
          <p:sp>
            <p:nvSpPr>
              <p:cNvPr id="440" name="Oval 43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41" name="Freeform 44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2" name="Freeform 44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3" name="Oval 44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4" name="Oval 44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445" name="Group 44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Oval 4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6" name="Group 44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Oval 4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Oval 4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8" name="Group 44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Oval 4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9" name="Group 44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0" name="Oval 45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0" name="Group 44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8" name="Oval 4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1" name="Group 45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6" name="Oval 4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2" name="Group 45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4" name="Oval 4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47" name="Group 346"/>
            <p:cNvGrpSpPr/>
            <p:nvPr/>
          </p:nvGrpSpPr>
          <p:grpSpPr>
            <a:xfrm rot="5400000">
              <a:off x="4541420" y="4941657"/>
              <a:ext cx="161344" cy="139996"/>
              <a:chOff x="6918142" y="3767426"/>
              <a:chExt cx="825792" cy="797180"/>
            </a:xfrm>
          </p:grpSpPr>
          <p:sp>
            <p:nvSpPr>
              <p:cNvPr id="408" name="Oval 40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09" name="Freeform 40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0" name="Freeform 40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1" name="Oval 41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2" name="Oval 41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413" name="Group 41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6" name="Oval 4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4" name="Group 41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4" name="Oval 4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5" name="Group 41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2" name="Oval 4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6" name="Group 41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0" name="Oval 4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7" name="Group 41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8" name="Oval 4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8" name="Group 41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6" name="Oval 4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9" name="Group 41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23" name="Straight Connector 4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4" name="Oval 4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20" name="Group 41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421" name="Straight Connector 4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2" name="Oval 4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49" name="Group 348"/>
            <p:cNvGrpSpPr/>
            <p:nvPr/>
          </p:nvGrpSpPr>
          <p:grpSpPr>
            <a:xfrm rot="5400000">
              <a:off x="4380120" y="5001328"/>
              <a:ext cx="178508" cy="167905"/>
              <a:chOff x="6918142" y="3767426"/>
              <a:chExt cx="825792" cy="797180"/>
            </a:xfrm>
          </p:grpSpPr>
          <p:sp>
            <p:nvSpPr>
              <p:cNvPr id="350" name="Oval 34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351" name="Freeform 35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2" name="Freeform 35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3" name="Oval 35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4" name="Oval 35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355" name="Group 35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377" name="Straight Connector 3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8" name="Oval 3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6" name="Group 35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75" name="Straight Connector 3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6" name="Oval 3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73" name="Straight Connector 3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4" name="Oval 3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8" name="Group 35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71" name="Straight Connector 3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2" name="Oval 3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9" name="Group 35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69" name="Straight Connector 3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0" name="Oval 3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0" name="Group 35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67" name="Straight Connector 3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8" name="Oval 3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1" name="Group 36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65" name="Straight Connector 3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6" name="Oval 3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2" name="Group 36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363" name="Straight Connector 3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Oval 3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14" name="Group 313"/>
            <p:cNvGrpSpPr/>
            <p:nvPr/>
          </p:nvGrpSpPr>
          <p:grpSpPr>
            <a:xfrm>
              <a:off x="3123407" y="5215073"/>
              <a:ext cx="152700" cy="154926"/>
              <a:chOff x="3079254" y="2375543"/>
              <a:chExt cx="167460" cy="165302"/>
            </a:xfrm>
          </p:grpSpPr>
          <p:sp>
            <p:nvSpPr>
              <p:cNvPr id="345" name="Freeform 34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6" name="Oval 34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 rot="4914265">
              <a:off x="3266560" y="5246424"/>
              <a:ext cx="156949" cy="150732"/>
              <a:chOff x="3079254" y="2375543"/>
              <a:chExt cx="167460" cy="165302"/>
            </a:xfrm>
          </p:grpSpPr>
          <p:sp>
            <p:nvSpPr>
              <p:cNvPr id="343" name="Freeform 34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4" name="Oval 34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6" name="Group 315"/>
            <p:cNvGrpSpPr/>
            <p:nvPr/>
          </p:nvGrpSpPr>
          <p:grpSpPr>
            <a:xfrm>
              <a:off x="3423180" y="5243974"/>
              <a:ext cx="152700" cy="154926"/>
              <a:chOff x="3079254" y="2375543"/>
              <a:chExt cx="167460" cy="165302"/>
            </a:xfrm>
          </p:grpSpPr>
          <p:sp>
            <p:nvSpPr>
              <p:cNvPr id="341" name="Freeform 34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2" name="Oval 34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7" name="Group 316"/>
            <p:cNvGrpSpPr/>
            <p:nvPr/>
          </p:nvGrpSpPr>
          <p:grpSpPr>
            <a:xfrm rot="4914265">
              <a:off x="3566333" y="5275325"/>
              <a:ext cx="156949" cy="150732"/>
              <a:chOff x="3079254" y="2375543"/>
              <a:chExt cx="167460" cy="165302"/>
            </a:xfrm>
          </p:grpSpPr>
          <p:sp>
            <p:nvSpPr>
              <p:cNvPr id="339" name="Freeform 33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0" name="Oval 33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>
              <a:off x="3695353" y="5249738"/>
              <a:ext cx="152700" cy="154926"/>
              <a:chOff x="3079254" y="2375543"/>
              <a:chExt cx="167460" cy="165302"/>
            </a:xfrm>
          </p:grpSpPr>
          <p:sp>
            <p:nvSpPr>
              <p:cNvPr id="337" name="Freeform 33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8" name="Oval 33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9" name="Group 318"/>
            <p:cNvGrpSpPr/>
            <p:nvPr/>
          </p:nvGrpSpPr>
          <p:grpSpPr>
            <a:xfrm rot="4914265">
              <a:off x="3838505" y="5281089"/>
              <a:ext cx="156949" cy="150732"/>
              <a:chOff x="3079254" y="2375543"/>
              <a:chExt cx="167460" cy="165302"/>
            </a:xfrm>
          </p:grpSpPr>
          <p:sp>
            <p:nvSpPr>
              <p:cNvPr id="335" name="Freeform 33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6" name="Oval 33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0" name="Group 319"/>
            <p:cNvGrpSpPr/>
            <p:nvPr/>
          </p:nvGrpSpPr>
          <p:grpSpPr>
            <a:xfrm>
              <a:off x="3979434" y="5232329"/>
              <a:ext cx="152700" cy="154926"/>
              <a:chOff x="3079254" y="2375543"/>
              <a:chExt cx="167460" cy="165302"/>
            </a:xfrm>
          </p:grpSpPr>
          <p:sp>
            <p:nvSpPr>
              <p:cNvPr id="333" name="Freeform 33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4" name="Oval 33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 rot="4914265">
              <a:off x="4122587" y="5263680"/>
              <a:ext cx="156949" cy="150732"/>
              <a:chOff x="3079254" y="2375543"/>
              <a:chExt cx="167460" cy="165302"/>
            </a:xfrm>
          </p:grpSpPr>
          <p:sp>
            <p:nvSpPr>
              <p:cNvPr id="331" name="Freeform 33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2" name="Oval 33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2" name="Group 321"/>
            <p:cNvGrpSpPr/>
            <p:nvPr/>
          </p:nvGrpSpPr>
          <p:grpSpPr>
            <a:xfrm>
              <a:off x="4226060" y="5210024"/>
              <a:ext cx="152700" cy="154926"/>
              <a:chOff x="3079254" y="2375543"/>
              <a:chExt cx="167460" cy="165302"/>
            </a:xfrm>
          </p:grpSpPr>
          <p:sp>
            <p:nvSpPr>
              <p:cNvPr id="329" name="Freeform 32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0" name="Oval 32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 rot="4914265">
              <a:off x="4369213" y="5241375"/>
              <a:ext cx="156949" cy="150732"/>
              <a:chOff x="3079254" y="2375543"/>
              <a:chExt cx="167460" cy="165302"/>
            </a:xfrm>
          </p:grpSpPr>
          <p:sp>
            <p:nvSpPr>
              <p:cNvPr id="327" name="Freeform 32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28" name="Oval 32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 rot="8507902">
              <a:off x="4503290" y="5211390"/>
              <a:ext cx="152700" cy="154926"/>
              <a:chOff x="3079254" y="2375543"/>
              <a:chExt cx="167460" cy="165302"/>
            </a:xfrm>
          </p:grpSpPr>
          <p:sp>
            <p:nvSpPr>
              <p:cNvPr id="325" name="Freeform 32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26" name="Oval 32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346" name="Group 2345"/>
            <p:cNvGrpSpPr/>
            <p:nvPr/>
          </p:nvGrpSpPr>
          <p:grpSpPr>
            <a:xfrm rot="17457768">
              <a:off x="3370669" y="5103657"/>
              <a:ext cx="178508" cy="167905"/>
              <a:chOff x="6918142" y="3767426"/>
              <a:chExt cx="825792" cy="797180"/>
            </a:xfrm>
          </p:grpSpPr>
          <p:sp>
            <p:nvSpPr>
              <p:cNvPr id="2347" name="Oval 234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48" name="Freeform 234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49" name="Freeform 234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50" name="Oval 234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51" name="Oval 235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352" name="Group 235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374" name="Straight Connector 23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5" name="Oval 23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3" name="Group 235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72" name="Straight Connector 23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3" name="Oval 23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4" name="Group 235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70" name="Straight Connector 23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1" name="Oval 23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5" name="Group 235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68" name="Straight Connector 23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9" name="Oval 23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6" name="Group 235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66" name="Straight Connector 23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7" name="Oval 23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7" name="Group 235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64" name="Straight Connector 23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5" name="Oval 23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8" name="Group 235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62" name="Straight Connector 23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3" name="Oval 23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9" name="Group 235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60" name="Straight Connector 23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1" name="Oval 23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376" name="Group 2375"/>
            <p:cNvGrpSpPr/>
            <p:nvPr/>
          </p:nvGrpSpPr>
          <p:grpSpPr>
            <a:xfrm rot="17457768">
              <a:off x="4251624" y="5086647"/>
              <a:ext cx="178508" cy="167905"/>
              <a:chOff x="6918142" y="3767426"/>
              <a:chExt cx="825792" cy="797180"/>
            </a:xfrm>
          </p:grpSpPr>
          <p:sp>
            <p:nvSpPr>
              <p:cNvPr id="2377" name="Oval 237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78" name="Freeform 237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79" name="Freeform 237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80" name="Oval 237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81" name="Oval 238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382" name="Group 238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404" name="Straight Connector 24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5" name="Oval 24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3" name="Group 238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402" name="Straight Connector 24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3" name="Oval 24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4" name="Group 238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400" name="Straight Connector 23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1" name="Oval 24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5" name="Group 238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98" name="Straight Connector 23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9" name="Oval 23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6" name="Group 238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96" name="Straight Connector 23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7" name="Oval 23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7" name="Group 238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94" name="Straight Connector 23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5" name="Oval 23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8" name="Group 238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92" name="Straight Connector 239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3" name="Oval 239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9" name="Group 238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90" name="Straight Connector 238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1" name="Oval 239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434" name="TextBox 2433"/>
          <p:cNvSpPr txBox="1"/>
          <p:nvPr/>
        </p:nvSpPr>
        <p:spPr>
          <a:xfrm>
            <a:off x="4155930" y="280779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P2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435" name="Right Arrow 2434"/>
          <p:cNvSpPr/>
          <p:nvPr/>
        </p:nvSpPr>
        <p:spPr>
          <a:xfrm>
            <a:off x="4242555" y="1003879"/>
            <a:ext cx="402773" cy="228730"/>
          </a:xfrm>
          <a:prstGeom prst="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7" name="TextBox 2436"/>
          <p:cNvSpPr txBox="1"/>
          <p:nvPr/>
        </p:nvSpPr>
        <p:spPr>
          <a:xfrm>
            <a:off x="4743851" y="2426137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P4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440" name="TextBox 2439"/>
          <p:cNvSpPr txBox="1"/>
          <p:nvPr/>
        </p:nvSpPr>
        <p:spPr>
          <a:xfrm>
            <a:off x="279972" y="4825898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P5</a:t>
            </a:r>
            <a:endParaRPr lang="en-US" sz="1600" b="1" dirty="0">
              <a:latin typeface="Arial"/>
              <a:cs typeface="Arial"/>
            </a:endParaRPr>
          </a:p>
        </p:txBody>
      </p:sp>
      <p:grpSp>
        <p:nvGrpSpPr>
          <p:cNvPr id="2441" name="Group 2440"/>
          <p:cNvGrpSpPr/>
          <p:nvPr/>
        </p:nvGrpSpPr>
        <p:grpSpPr>
          <a:xfrm>
            <a:off x="752735" y="5425181"/>
            <a:ext cx="906409" cy="741472"/>
            <a:chOff x="8185943" y="2976999"/>
            <a:chExt cx="894054" cy="695471"/>
          </a:xfrm>
        </p:grpSpPr>
        <p:sp>
          <p:nvSpPr>
            <p:cNvPr id="2442" name="Can 2441"/>
            <p:cNvSpPr/>
            <p:nvPr/>
          </p:nvSpPr>
          <p:spPr>
            <a:xfrm>
              <a:off x="8315361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443" name="Can 2442"/>
            <p:cNvSpPr/>
            <p:nvPr/>
          </p:nvSpPr>
          <p:spPr>
            <a:xfrm>
              <a:off x="8501916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4" name="Can 2443"/>
            <p:cNvSpPr/>
            <p:nvPr/>
          </p:nvSpPr>
          <p:spPr>
            <a:xfrm>
              <a:off x="8687544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5" name="TextBox 78"/>
            <p:cNvSpPr txBox="1">
              <a:spLocks noChangeArrowheads="1"/>
            </p:cNvSpPr>
            <p:nvPr/>
          </p:nvSpPr>
          <p:spPr bwMode="auto">
            <a:xfrm>
              <a:off x="8185943" y="3326051"/>
              <a:ext cx="894054" cy="346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  d2  d3  d4</a:t>
              </a:r>
              <a:endParaRPr lang="en-US" sz="900" b="0" dirty="0" smtClean="0">
                <a:latin typeface="Arial"/>
                <a:cs typeface="Arial"/>
              </a:endParaRPr>
            </a:p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   samples</a:t>
              </a:r>
              <a:endParaRPr lang="en-US" sz="900" b="0" dirty="0" smtClean="0">
                <a:latin typeface="Arial"/>
                <a:cs typeface="Arial"/>
              </a:endParaRPr>
            </a:p>
          </p:txBody>
        </p:sp>
      </p:grpSp>
      <p:sp>
        <p:nvSpPr>
          <p:cNvPr id="2446" name="TextBox 2445"/>
          <p:cNvSpPr txBox="1"/>
          <p:nvPr/>
        </p:nvSpPr>
        <p:spPr>
          <a:xfrm>
            <a:off x="1541927" y="5369592"/>
            <a:ext cx="1088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RNA isolation and</a:t>
            </a:r>
          </a:p>
          <a:p>
            <a:pPr algn="ctr"/>
            <a:r>
              <a:rPr lang="en-US" sz="1000" dirty="0" smtClean="0">
                <a:latin typeface="Arial"/>
                <a:cs typeface="Arial"/>
              </a:rPr>
              <a:t>cDNA synthesis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447" name="Freeform 2446"/>
          <p:cNvSpPr/>
          <p:nvPr/>
        </p:nvSpPr>
        <p:spPr>
          <a:xfrm rot="21032532">
            <a:off x="2864403" y="5461934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48" name="Freeform 2447"/>
          <p:cNvSpPr/>
          <p:nvPr/>
        </p:nvSpPr>
        <p:spPr>
          <a:xfrm rot="21032532">
            <a:off x="2922369" y="5036218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49" name="Freeform 2448"/>
          <p:cNvSpPr/>
          <p:nvPr/>
        </p:nvSpPr>
        <p:spPr>
          <a:xfrm rot="21032532">
            <a:off x="2842396" y="5201206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0" name="TextBox 78"/>
          <p:cNvSpPr txBox="1">
            <a:spLocks noChangeArrowheads="1"/>
          </p:cNvSpPr>
          <p:nvPr/>
        </p:nvSpPr>
        <p:spPr bwMode="auto">
          <a:xfrm>
            <a:off x="3090571" y="4573467"/>
            <a:ext cx="87161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qPCR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451" name="TextBox 2450"/>
          <p:cNvSpPr txBox="1"/>
          <p:nvPr/>
        </p:nvSpPr>
        <p:spPr>
          <a:xfrm>
            <a:off x="3064839" y="4748954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2" name="Freeform 2451"/>
          <p:cNvSpPr/>
          <p:nvPr/>
        </p:nvSpPr>
        <p:spPr>
          <a:xfrm rot="21032532">
            <a:off x="2818959" y="5277958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3" name="Freeform 2452"/>
          <p:cNvSpPr/>
          <p:nvPr/>
        </p:nvSpPr>
        <p:spPr>
          <a:xfrm rot="21032532">
            <a:off x="2801813" y="5398333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4" name="Freeform 2453"/>
          <p:cNvSpPr/>
          <p:nvPr/>
        </p:nvSpPr>
        <p:spPr>
          <a:xfrm rot="21032532">
            <a:off x="2842395" y="4977171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5" name="TextBox 2454"/>
          <p:cNvSpPr txBox="1"/>
          <p:nvPr/>
        </p:nvSpPr>
        <p:spPr>
          <a:xfrm>
            <a:off x="3115034" y="4973540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6" name="TextBox 2455"/>
          <p:cNvSpPr txBox="1"/>
          <p:nvPr/>
        </p:nvSpPr>
        <p:spPr>
          <a:xfrm>
            <a:off x="3109204" y="5124513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7" name="TextBox 2456"/>
          <p:cNvSpPr txBox="1"/>
          <p:nvPr/>
        </p:nvSpPr>
        <p:spPr>
          <a:xfrm>
            <a:off x="3598927" y="5260735"/>
            <a:ext cx="59468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vifA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458" name="TextBox 2457"/>
          <p:cNvSpPr txBox="1"/>
          <p:nvPr/>
        </p:nvSpPr>
        <p:spPr>
          <a:xfrm>
            <a:off x="3662294" y="4840896"/>
            <a:ext cx="49363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vifB</a:t>
            </a:r>
            <a:endParaRPr lang="en-US" sz="1000" dirty="0">
              <a:latin typeface="Arial"/>
              <a:cs typeface="Arial"/>
            </a:endParaRPr>
          </a:p>
        </p:txBody>
      </p:sp>
      <p:grpSp>
        <p:nvGrpSpPr>
          <p:cNvPr id="2459" name="Group 2458"/>
          <p:cNvGrpSpPr/>
          <p:nvPr/>
        </p:nvGrpSpPr>
        <p:grpSpPr>
          <a:xfrm>
            <a:off x="2727646" y="5795862"/>
            <a:ext cx="1499500" cy="646385"/>
            <a:chOff x="4604541" y="1638138"/>
            <a:chExt cx="1866818" cy="839194"/>
          </a:xfrm>
          <a:effectLst/>
        </p:grpSpPr>
        <p:pic>
          <p:nvPicPr>
            <p:cNvPr id="2460" name="Picture 24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07832" y="1660719"/>
              <a:ext cx="1674866" cy="816613"/>
            </a:xfrm>
            <a:prstGeom prst="rect">
              <a:avLst/>
            </a:prstGeom>
          </p:spPr>
        </p:pic>
        <p:sp>
          <p:nvSpPr>
            <p:cNvPr id="2461" name="Rectangle 2460"/>
            <p:cNvSpPr/>
            <p:nvPr/>
          </p:nvSpPr>
          <p:spPr>
            <a:xfrm>
              <a:off x="4604541" y="1638138"/>
              <a:ext cx="1866818" cy="3191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>
                  <a:solidFill>
                    <a:srgbClr val="000000"/>
                  </a:solidFill>
                  <a:latin typeface="Arial"/>
                  <a:cs typeface="Arial"/>
                </a:rPr>
                <a:t> </a:t>
              </a:r>
              <a:r>
                <a:rPr lang="en-US" sz="1000" dirty="0">
                  <a:solidFill>
                    <a:srgbClr val="000000"/>
                  </a:solidFill>
                  <a:latin typeface="Arial"/>
                  <a:cs typeface="Arial"/>
                </a:rPr>
                <a:t> </a:t>
              </a: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   G    A C/T G   G   C 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462" name="Rectangle 2461"/>
          <p:cNvSpPr/>
          <p:nvPr/>
        </p:nvSpPr>
        <p:spPr>
          <a:xfrm>
            <a:off x="3378699" y="5814256"/>
            <a:ext cx="177894" cy="644926"/>
          </a:xfrm>
          <a:prstGeom prst="rect">
            <a:avLst/>
          </a:prstGeom>
          <a:solidFill>
            <a:schemeClr val="bg1">
              <a:lumMod val="50000"/>
              <a:alpha val="3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3" name="TextBox 78"/>
          <p:cNvSpPr txBox="1">
            <a:spLocks noChangeArrowheads="1"/>
          </p:cNvSpPr>
          <p:nvPr/>
        </p:nvSpPr>
        <p:spPr bwMode="auto">
          <a:xfrm>
            <a:off x="2645003" y="6557786"/>
            <a:ext cx="190784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PCR and Sanger sequencing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464" name="Down Arrow 2463"/>
          <p:cNvSpPr/>
          <p:nvPr/>
        </p:nvSpPr>
        <p:spPr>
          <a:xfrm rot="16200000" flipH="1">
            <a:off x="2006614" y="4784339"/>
            <a:ext cx="212305" cy="96048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5" name="Freeform 2464"/>
          <p:cNvSpPr/>
          <p:nvPr/>
        </p:nvSpPr>
        <p:spPr>
          <a:xfrm rot="21032532">
            <a:off x="2789584" y="5112970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6" name="Freeform 2465"/>
          <p:cNvSpPr/>
          <p:nvPr/>
        </p:nvSpPr>
        <p:spPr>
          <a:xfrm rot="21032532">
            <a:off x="2822262" y="4891899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n w="12700" cmpd="sng">
                <a:solidFill>
                  <a:schemeClr val="tx1"/>
                </a:solidFill>
              </a:ln>
              <a:latin typeface="Arial"/>
              <a:cs typeface="Arial"/>
            </a:endParaRPr>
          </a:p>
        </p:txBody>
      </p:sp>
      <p:sp>
        <p:nvSpPr>
          <p:cNvPr id="2468" name="Down Arrow 2467"/>
          <p:cNvSpPr/>
          <p:nvPr/>
        </p:nvSpPr>
        <p:spPr>
          <a:xfrm rot="16200000" flipH="1">
            <a:off x="4387319" y="5129148"/>
            <a:ext cx="212305" cy="27587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9" name="Down Arrow 2468"/>
          <p:cNvSpPr/>
          <p:nvPr/>
        </p:nvSpPr>
        <p:spPr>
          <a:xfrm rot="16200000" flipH="1">
            <a:off x="4382569" y="5928625"/>
            <a:ext cx="212305" cy="285379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0" name="Down Arrow 2469"/>
          <p:cNvSpPr/>
          <p:nvPr/>
        </p:nvSpPr>
        <p:spPr>
          <a:xfrm rot="16200000" flipH="1">
            <a:off x="2005978" y="5597409"/>
            <a:ext cx="212305" cy="91958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7" name="Down Arrow 2476"/>
          <p:cNvSpPr/>
          <p:nvPr/>
        </p:nvSpPr>
        <p:spPr>
          <a:xfrm rot="15087440" flipH="1">
            <a:off x="6607760" y="5914514"/>
            <a:ext cx="212305" cy="285379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8" name="Down Arrow 2477"/>
          <p:cNvSpPr/>
          <p:nvPr/>
        </p:nvSpPr>
        <p:spPr>
          <a:xfrm rot="16819957" flipH="1">
            <a:off x="6622059" y="5130157"/>
            <a:ext cx="212305" cy="27587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grpSp>
        <p:nvGrpSpPr>
          <p:cNvPr id="1882" name="Group 1881"/>
          <p:cNvGrpSpPr/>
          <p:nvPr/>
        </p:nvGrpSpPr>
        <p:grpSpPr>
          <a:xfrm>
            <a:off x="5000775" y="1194259"/>
            <a:ext cx="74474" cy="70481"/>
            <a:chOff x="5221359" y="2246780"/>
            <a:chExt cx="74474" cy="70481"/>
          </a:xfrm>
        </p:grpSpPr>
        <p:sp>
          <p:nvSpPr>
            <p:cNvPr id="1883" name="Oval 1882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84" name="Trapezoid 1883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85" name="Group 1884"/>
          <p:cNvGrpSpPr/>
          <p:nvPr/>
        </p:nvGrpSpPr>
        <p:grpSpPr>
          <a:xfrm>
            <a:off x="5077550" y="976308"/>
            <a:ext cx="74474" cy="70481"/>
            <a:chOff x="5221359" y="2246780"/>
            <a:chExt cx="74474" cy="70481"/>
          </a:xfrm>
        </p:grpSpPr>
        <p:sp>
          <p:nvSpPr>
            <p:cNvPr id="1886" name="Oval 1885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87" name="Trapezoid 1886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88" name="Group 1887"/>
          <p:cNvGrpSpPr/>
          <p:nvPr/>
        </p:nvGrpSpPr>
        <p:grpSpPr>
          <a:xfrm>
            <a:off x="5229950" y="1128708"/>
            <a:ext cx="74474" cy="70481"/>
            <a:chOff x="5221359" y="2246780"/>
            <a:chExt cx="74474" cy="70481"/>
          </a:xfrm>
        </p:grpSpPr>
        <p:sp>
          <p:nvSpPr>
            <p:cNvPr id="1889" name="Oval 1888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0" name="Trapezoid 1889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1" name="Group 1890"/>
          <p:cNvGrpSpPr/>
          <p:nvPr/>
        </p:nvGrpSpPr>
        <p:grpSpPr>
          <a:xfrm>
            <a:off x="5807677" y="1198723"/>
            <a:ext cx="74474" cy="70481"/>
            <a:chOff x="5221359" y="2246780"/>
            <a:chExt cx="74474" cy="70481"/>
          </a:xfrm>
        </p:grpSpPr>
        <p:sp>
          <p:nvSpPr>
            <p:cNvPr id="1892" name="Oval 1891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3" name="Trapezoid 1892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4" name="Group 1893"/>
          <p:cNvGrpSpPr/>
          <p:nvPr/>
        </p:nvGrpSpPr>
        <p:grpSpPr>
          <a:xfrm>
            <a:off x="5470942" y="1048405"/>
            <a:ext cx="74474" cy="70481"/>
            <a:chOff x="5221359" y="2246780"/>
            <a:chExt cx="74474" cy="70481"/>
          </a:xfrm>
        </p:grpSpPr>
        <p:sp>
          <p:nvSpPr>
            <p:cNvPr id="1895" name="Oval 1894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6" name="Trapezoid 1895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7" name="Group 1896"/>
          <p:cNvGrpSpPr/>
          <p:nvPr/>
        </p:nvGrpSpPr>
        <p:grpSpPr>
          <a:xfrm>
            <a:off x="5816903" y="1057791"/>
            <a:ext cx="74474" cy="70481"/>
            <a:chOff x="5221359" y="2246780"/>
            <a:chExt cx="74474" cy="70481"/>
          </a:xfrm>
        </p:grpSpPr>
        <p:sp>
          <p:nvSpPr>
            <p:cNvPr id="1898" name="Oval 1897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9" name="Trapezoid 1898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0" name="Group 1899"/>
          <p:cNvGrpSpPr/>
          <p:nvPr/>
        </p:nvGrpSpPr>
        <p:grpSpPr>
          <a:xfrm>
            <a:off x="5629333" y="1228896"/>
            <a:ext cx="74474" cy="70481"/>
            <a:chOff x="5221359" y="2246780"/>
            <a:chExt cx="74474" cy="70481"/>
          </a:xfrm>
        </p:grpSpPr>
        <p:sp>
          <p:nvSpPr>
            <p:cNvPr id="1901" name="Oval 1900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2" name="Trapezoid 1901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3" name="Group 1902"/>
          <p:cNvGrpSpPr/>
          <p:nvPr/>
        </p:nvGrpSpPr>
        <p:grpSpPr>
          <a:xfrm>
            <a:off x="5381096" y="1213178"/>
            <a:ext cx="74474" cy="70481"/>
            <a:chOff x="5221359" y="2246780"/>
            <a:chExt cx="74474" cy="70481"/>
          </a:xfrm>
        </p:grpSpPr>
        <p:sp>
          <p:nvSpPr>
            <p:cNvPr id="1904" name="Oval 1903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5" name="Trapezoid 1904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6" name="Group 1905"/>
          <p:cNvGrpSpPr/>
          <p:nvPr/>
        </p:nvGrpSpPr>
        <p:grpSpPr>
          <a:xfrm>
            <a:off x="5692756" y="1035508"/>
            <a:ext cx="74474" cy="70481"/>
            <a:chOff x="5221359" y="2246780"/>
            <a:chExt cx="74474" cy="70481"/>
          </a:xfrm>
        </p:grpSpPr>
        <p:sp>
          <p:nvSpPr>
            <p:cNvPr id="1907" name="Oval 1906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8" name="Trapezoid 1907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1111" name="Can 1110"/>
          <p:cNvSpPr/>
          <p:nvPr/>
        </p:nvSpPr>
        <p:spPr>
          <a:xfrm>
            <a:off x="4835245" y="926096"/>
            <a:ext cx="1093020" cy="405480"/>
          </a:xfrm>
          <a:prstGeom prst="can">
            <a:avLst/>
          </a:prstGeom>
          <a:solidFill>
            <a:schemeClr val="bg1">
              <a:alpha val="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latin typeface="Arial"/>
              <a:cs typeface="Arial"/>
            </a:endParaRPr>
          </a:p>
        </p:txBody>
      </p:sp>
      <p:graphicFrame>
        <p:nvGraphicFramePr>
          <p:cNvPr id="2000" name="Chart 19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5176784"/>
              </p:ext>
            </p:extLst>
          </p:nvPr>
        </p:nvGraphicFramePr>
        <p:xfrm>
          <a:off x="4740384" y="5753567"/>
          <a:ext cx="1772418" cy="977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69" name="Chart 20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96815"/>
              </p:ext>
            </p:extLst>
          </p:nvPr>
        </p:nvGraphicFramePr>
        <p:xfrm>
          <a:off x="4740383" y="4782822"/>
          <a:ext cx="1772419" cy="978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70" name="Chart 20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143892"/>
              </p:ext>
            </p:extLst>
          </p:nvPr>
        </p:nvGraphicFramePr>
        <p:xfrm>
          <a:off x="7009895" y="4840896"/>
          <a:ext cx="1911095" cy="1652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071" name="Straight Connector 2070"/>
          <p:cNvCxnSpPr/>
          <p:nvPr/>
        </p:nvCxnSpPr>
        <p:spPr>
          <a:xfrm>
            <a:off x="10148" y="4510925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2" name="Straight Connector 2071"/>
          <p:cNvCxnSpPr/>
          <p:nvPr/>
        </p:nvCxnSpPr>
        <p:spPr>
          <a:xfrm>
            <a:off x="0" y="2250325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30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153</Words>
  <Application>Microsoft Macintosh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49</cp:revision>
  <dcterms:created xsi:type="dcterms:W3CDTF">2014-11-10T22:54:29Z</dcterms:created>
  <dcterms:modified xsi:type="dcterms:W3CDTF">2015-03-17T19:35:52Z</dcterms:modified>
</cp:coreProperties>
</file>