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49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842658-6789-4308-84C7-81045373FC0A}"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842238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42658-6789-4308-84C7-81045373FC0A}"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52558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42658-6789-4308-84C7-81045373FC0A}"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1746019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42658-6789-4308-84C7-81045373FC0A}"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189028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842658-6789-4308-84C7-81045373FC0A}" type="datetimeFigureOut">
              <a:rPr lang="en-US" smtClean="0"/>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182620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842658-6789-4308-84C7-81045373FC0A}"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1157196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842658-6789-4308-84C7-81045373FC0A}" type="datetimeFigureOut">
              <a:rPr lang="en-US" smtClean="0"/>
              <a:t>10/2/2014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337861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842658-6789-4308-84C7-81045373FC0A}" type="datetimeFigureOut">
              <a:rPr lang="en-US" smtClean="0"/>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440617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42658-6789-4308-84C7-81045373FC0A}" type="datetimeFigureOut">
              <a:rPr lang="en-US" smtClean="0"/>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70362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42658-6789-4308-84C7-81045373FC0A}"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153767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42658-6789-4308-84C7-81045373FC0A}" type="datetimeFigureOut">
              <a:rPr lang="en-US" smtClean="0"/>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4AF2DB-ECDC-4579-9825-939E281196BE}" type="slidenum">
              <a:rPr lang="en-US" smtClean="0"/>
              <a:t>‹#›</a:t>
            </a:fld>
            <a:endParaRPr lang="en-US"/>
          </a:p>
        </p:txBody>
      </p:sp>
    </p:spTree>
    <p:extLst>
      <p:ext uri="{BB962C8B-B14F-4D97-AF65-F5344CB8AC3E}">
        <p14:creationId xmlns:p14="http://schemas.microsoft.com/office/powerpoint/2010/main" val="3833299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42658-6789-4308-84C7-81045373FC0A}" type="datetimeFigureOut">
              <a:rPr lang="en-US" smtClean="0"/>
              <a:t>10/2/2014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4AF2DB-ECDC-4579-9825-939E281196BE}" type="slidenum">
              <a:rPr lang="en-US" smtClean="0"/>
              <a:t>‹#›</a:t>
            </a:fld>
            <a:endParaRPr lang="en-US"/>
          </a:p>
        </p:txBody>
      </p:sp>
    </p:spTree>
    <p:extLst>
      <p:ext uri="{BB962C8B-B14F-4D97-AF65-F5344CB8AC3E}">
        <p14:creationId xmlns:p14="http://schemas.microsoft.com/office/powerpoint/2010/main" val="4244582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angle 80"/>
          <p:cNvSpPr/>
          <p:nvPr/>
        </p:nvSpPr>
        <p:spPr>
          <a:xfrm>
            <a:off x="6659881" y="3864427"/>
            <a:ext cx="45719" cy="126048"/>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4" descr="C:\Users\Kevin\AppData\Local\Microsoft\Windows\INetCache\IE\UUF6GMTM\MC90028710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98406" y="3952196"/>
            <a:ext cx="814519" cy="955209"/>
          </a:xfrm>
          <a:prstGeom prst="rect">
            <a:avLst/>
          </a:prstGeom>
          <a:noFill/>
          <a:extLst>
            <a:ext uri="{909E8E84-426E-40DD-AFC4-6F175D3DCCD1}">
              <a14:hiddenFill xmlns:a14="http://schemas.microsoft.com/office/drawing/2010/main">
                <a:solidFill>
                  <a:srgbClr val="FFFFFF"/>
                </a:solidFill>
              </a14:hiddenFill>
            </a:ext>
          </a:extLst>
        </p:spPr>
      </p:pic>
      <p:sp>
        <p:nvSpPr>
          <p:cNvPr id="80" name="Teardrop 79"/>
          <p:cNvSpPr/>
          <p:nvPr/>
        </p:nvSpPr>
        <p:spPr>
          <a:xfrm rot="20302309">
            <a:off x="6577282" y="4349298"/>
            <a:ext cx="256764" cy="371457"/>
          </a:xfrm>
          <a:prstGeom prst="teardrop">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45" name="Rectangle 44"/>
          <p:cNvSpPr/>
          <p:nvPr/>
        </p:nvSpPr>
        <p:spPr>
          <a:xfrm>
            <a:off x="3773827" y="3489000"/>
            <a:ext cx="45719" cy="126048"/>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7568076" y="226577"/>
            <a:ext cx="76200" cy="282543"/>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5473005"/>
            <a:ext cx="9144000" cy="1384995"/>
          </a:xfrm>
          <a:prstGeom prst="rect">
            <a:avLst/>
          </a:prstGeom>
        </p:spPr>
        <p:txBody>
          <a:bodyPr wrap="square">
            <a:spAutoFit/>
          </a:bodyPr>
          <a:lstStyle/>
          <a:p>
            <a:r>
              <a:rPr lang="en-US" sz="1200" dirty="0" smtClean="0"/>
              <a:t>(Intro)</a:t>
            </a:r>
            <a:r>
              <a:rPr lang="en-US" sz="1200" dirty="0"/>
              <a:t> </a:t>
            </a:r>
            <a:r>
              <a:rPr lang="en-US" sz="1200" dirty="0" smtClean="0"/>
              <a:t>The </a:t>
            </a:r>
            <a:r>
              <a:rPr lang="en-US" sz="1200" dirty="0"/>
              <a:t>overall goal of this procedure is to set up a consistent rat ex vivo lung perfusion model that will yield reproducible </a:t>
            </a:r>
            <a:r>
              <a:rPr lang="en-US" sz="1200" dirty="0" smtClean="0"/>
              <a:t>results.  (P1) This </a:t>
            </a:r>
            <a:r>
              <a:rPr lang="en-US" sz="1200" dirty="0"/>
              <a:t>is accomplished by first humanely injecting the rat with </a:t>
            </a:r>
            <a:r>
              <a:rPr lang="en-US" sz="1200" dirty="0" smtClean="0"/>
              <a:t>Ketamine </a:t>
            </a:r>
            <a:r>
              <a:rPr lang="en-US" sz="1200" dirty="0"/>
              <a:t>and </a:t>
            </a:r>
            <a:r>
              <a:rPr lang="en-US" sz="1200" dirty="0" err="1" smtClean="0"/>
              <a:t>Xylazine</a:t>
            </a:r>
            <a:r>
              <a:rPr lang="en-US" sz="1200" dirty="0" smtClean="0"/>
              <a:t> </a:t>
            </a:r>
            <a:r>
              <a:rPr lang="en-US" sz="1200" dirty="0"/>
              <a:t>and allowing the rat to become </a:t>
            </a:r>
            <a:r>
              <a:rPr lang="en-US" sz="1200" dirty="0" smtClean="0"/>
              <a:t>unconscious</a:t>
            </a:r>
            <a:r>
              <a:rPr lang="en-US" sz="1200" dirty="0"/>
              <a:t> </a:t>
            </a:r>
            <a:r>
              <a:rPr lang="en-US" sz="1200" b="1" dirty="0" smtClean="0"/>
              <a:t>.  </a:t>
            </a:r>
            <a:r>
              <a:rPr lang="en-US" sz="1200" dirty="0" smtClean="0"/>
              <a:t>(P2) The </a:t>
            </a:r>
            <a:r>
              <a:rPr lang="en-US" sz="1200" dirty="0"/>
              <a:t>second step is to cannulate the rat trachea and begin mechanical </a:t>
            </a:r>
            <a:r>
              <a:rPr lang="en-US" sz="1200" dirty="0" smtClean="0"/>
              <a:t>ventilation.  (P3) Next</a:t>
            </a:r>
            <a:r>
              <a:rPr lang="en-US" sz="1200" dirty="0"/>
              <a:t>, the pulmonary artery and left atrium are cannulated and perfusate is pumped through the pulmonary artery, into the lung, and out through the left </a:t>
            </a:r>
            <a:r>
              <a:rPr lang="en-US" sz="1200" dirty="0" smtClean="0"/>
              <a:t>atrium.  (P4) The </a:t>
            </a:r>
            <a:r>
              <a:rPr lang="en-US" sz="1200" dirty="0"/>
              <a:t>final step is to remove the heart-lung bloc from the chest cavity and place it in the ex vivo lung perfusion </a:t>
            </a:r>
            <a:r>
              <a:rPr lang="en-US" sz="1200" dirty="0" smtClean="0"/>
              <a:t>circuit.  (P5) Ultimately</a:t>
            </a:r>
            <a:r>
              <a:rPr lang="en-US" sz="1200" dirty="0"/>
              <a:t>, pressure sensors, differential pressure sensors, weight transducers, and a blood gas analyzer are used to show the condition of the lung in real time by measuring pulmonary arterial pressure, pulmonary vascular resistance, tracheal pressure, tidal volume, lung weight, and oxygen </a:t>
            </a:r>
            <a:r>
              <a:rPr lang="en-US" sz="1200" dirty="0" smtClean="0"/>
              <a:t>production.</a:t>
            </a:r>
            <a:endParaRPr lang="en-US" sz="1200" dirty="0"/>
          </a:p>
        </p:txBody>
      </p:sp>
      <p:pic>
        <p:nvPicPr>
          <p:cNvPr id="1026" name="Picture 2" descr="C:\Users\Kevin\AppData\Local\Microsoft\Windows\INetCache\IE\JBPR19OQ\MC90019225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381000"/>
            <a:ext cx="1395143" cy="56508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Kevin\AppData\Local\Microsoft\Windows\INetCache\IE\DJWZF2LN\MC900199368[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3000" y="875170"/>
            <a:ext cx="280657" cy="102983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926468" y="1992868"/>
            <a:ext cx="561372" cy="369332"/>
          </a:xfrm>
          <a:prstGeom prst="rect">
            <a:avLst/>
          </a:prstGeom>
          <a:noFill/>
        </p:spPr>
        <p:txBody>
          <a:bodyPr wrap="none" rtlCol="0">
            <a:spAutoFit/>
          </a:bodyPr>
          <a:lstStyle/>
          <a:p>
            <a:r>
              <a:rPr lang="en-US" dirty="0" smtClean="0"/>
              <a:t>(P1)</a:t>
            </a:r>
            <a:endParaRPr lang="en-US" dirty="0"/>
          </a:p>
        </p:txBody>
      </p:sp>
      <p:sp>
        <p:nvSpPr>
          <p:cNvPr id="8" name="TextBox 7"/>
          <p:cNvSpPr txBox="1"/>
          <p:nvPr/>
        </p:nvSpPr>
        <p:spPr>
          <a:xfrm>
            <a:off x="4315428" y="2418267"/>
            <a:ext cx="561372" cy="369332"/>
          </a:xfrm>
          <a:prstGeom prst="rect">
            <a:avLst/>
          </a:prstGeom>
          <a:noFill/>
        </p:spPr>
        <p:txBody>
          <a:bodyPr wrap="none" rtlCol="0">
            <a:spAutoFit/>
          </a:bodyPr>
          <a:lstStyle/>
          <a:p>
            <a:r>
              <a:rPr lang="en-US" dirty="0" smtClean="0"/>
              <a:t>(P2)</a:t>
            </a:r>
            <a:endParaRPr lang="en-US" dirty="0"/>
          </a:p>
        </p:txBody>
      </p:sp>
      <p:sp>
        <p:nvSpPr>
          <p:cNvPr id="9" name="TextBox 8"/>
          <p:cNvSpPr txBox="1"/>
          <p:nvPr/>
        </p:nvSpPr>
        <p:spPr>
          <a:xfrm>
            <a:off x="7391400" y="2371845"/>
            <a:ext cx="561372" cy="369332"/>
          </a:xfrm>
          <a:prstGeom prst="rect">
            <a:avLst/>
          </a:prstGeom>
          <a:noFill/>
        </p:spPr>
        <p:txBody>
          <a:bodyPr wrap="none" rtlCol="0">
            <a:spAutoFit/>
          </a:bodyPr>
          <a:lstStyle/>
          <a:p>
            <a:r>
              <a:rPr lang="en-US" dirty="0" smtClean="0"/>
              <a:t>(P3)</a:t>
            </a:r>
            <a:endParaRPr lang="en-US" dirty="0"/>
          </a:p>
        </p:txBody>
      </p:sp>
      <p:sp>
        <p:nvSpPr>
          <p:cNvPr id="10" name="TextBox 9"/>
          <p:cNvSpPr txBox="1"/>
          <p:nvPr/>
        </p:nvSpPr>
        <p:spPr>
          <a:xfrm>
            <a:off x="2767152" y="5040868"/>
            <a:ext cx="561372" cy="369332"/>
          </a:xfrm>
          <a:prstGeom prst="rect">
            <a:avLst/>
          </a:prstGeom>
          <a:noFill/>
        </p:spPr>
        <p:txBody>
          <a:bodyPr wrap="none" rtlCol="0">
            <a:spAutoFit/>
          </a:bodyPr>
          <a:lstStyle/>
          <a:p>
            <a:r>
              <a:rPr lang="en-US" dirty="0" smtClean="0"/>
              <a:t>(P4)</a:t>
            </a:r>
            <a:endParaRPr lang="en-US" dirty="0"/>
          </a:p>
        </p:txBody>
      </p:sp>
      <p:sp>
        <p:nvSpPr>
          <p:cNvPr id="11" name="TextBox 10"/>
          <p:cNvSpPr txBox="1"/>
          <p:nvPr/>
        </p:nvSpPr>
        <p:spPr>
          <a:xfrm>
            <a:off x="6449028" y="5040868"/>
            <a:ext cx="561372" cy="369332"/>
          </a:xfrm>
          <a:prstGeom prst="rect">
            <a:avLst/>
          </a:prstGeom>
          <a:noFill/>
        </p:spPr>
        <p:txBody>
          <a:bodyPr wrap="none" rtlCol="0">
            <a:spAutoFit/>
          </a:bodyPr>
          <a:lstStyle/>
          <a:p>
            <a:r>
              <a:rPr lang="en-US" dirty="0" smtClean="0"/>
              <a:t>(P5)</a:t>
            </a:r>
            <a:endParaRPr lang="en-US" dirty="0"/>
          </a:p>
        </p:txBody>
      </p:sp>
      <p:pic>
        <p:nvPicPr>
          <p:cNvPr id="1028" name="Picture 4" descr="C:\Users\Kevin\AppData\Local\Microsoft\Windows\INetCache\IE\UUF6GMTM\MC90028710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83223" y="417854"/>
            <a:ext cx="1825782" cy="2141145"/>
          </a:xfrm>
          <a:prstGeom prst="rect">
            <a:avLst/>
          </a:prstGeom>
          <a:noFill/>
          <a:extLst>
            <a:ext uri="{909E8E84-426E-40DD-AFC4-6F175D3DCCD1}">
              <a14:hiddenFill xmlns:a14="http://schemas.microsoft.com/office/drawing/2010/main">
                <a:solidFill>
                  <a:srgbClr val="FFFFFF"/>
                </a:solidFill>
              </a14:hiddenFill>
            </a:ext>
          </a:extLst>
        </p:spPr>
      </p:pic>
      <p:sp>
        <p:nvSpPr>
          <p:cNvPr id="6" name="Up Arrow 5"/>
          <p:cNvSpPr/>
          <p:nvPr/>
        </p:nvSpPr>
        <p:spPr>
          <a:xfrm>
            <a:off x="926468" y="1066800"/>
            <a:ext cx="216532" cy="533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962400" y="44399"/>
            <a:ext cx="76200" cy="685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rved Down Arrow 11"/>
          <p:cNvSpPr/>
          <p:nvPr/>
        </p:nvSpPr>
        <p:spPr>
          <a:xfrm>
            <a:off x="4114800" y="196799"/>
            <a:ext cx="485172" cy="22105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Left-Right Arrow 12"/>
          <p:cNvSpPr/>
          <p:nvPr/>
        </p:nvSpPr>
        <p:spPr>
          <a:xfrm rot="20085237">
            <a:off x="5473146" y="1075742"/>
            <a:ext cx="482823" cy="2063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Right Arrow 16"/>
          <p:cNvSpPr/>
          <p:nvPr/>
        </p:nvSpPr>
        <p:spPr>
          <a:xfrm rot="20255271">
            <a:off x="3181835" y="1927723"/>
            <a:ext cx="482823" cy="2063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Left-Right Arrow 17"/>
          <p:cNvSpPr/>
          <p:nvPr/>
        </p:nvSpPr>
        <p:spPr>
          <a:xfrm rot="18037335">
            <a:off x="3500718" y="2499762"/>
            <a:ext cx="482823" cy="2063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Left-Right Arrow 18"/>
          <p:cNvSpPr/>
          <p:nvPr/>
        </p:nvSpPr>
        <p:spPr>
          <a:xfrm rot="1576460">
            <a:off x="3276600" y="1168852"/>
            <a:ext cx="482823" cy="2063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Left-Right Arrow 19"/>
          <p:cNvSpPr/>
          <p:nvPr/>
        </p:nvSpPr>
        <p:spPr>
          <a:xfrm rot="1071362">
            <a:off x="5548075" y="1830811"/>
            <a:ext cx="482823" cy="2063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Left-Right Arrow 20"/>
          <p:cNvSpPr/>
          <p:nvPr/>
        </p:nvSpPr>
        <p:spPr>
          <a:xfrm rot="2044572">
            <a:off x="5420656" y="2325378"/>
            <a:ext cx="482823" cy="20634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4" descr="C:\Users\Kevin\AppData\Local\Microsoft\Windows\INetCache\IE\UUF6GMTM\MC90028710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59195" y="378977"/>
            <a:ext cx="1825782" cy="2141145"/>
          </a:xfrm>
          <a:prstGeom prst="rect">
            <a:avLst/>
          </a:prstGeom>
          <a:noFill/>
          <a:extLst>
            <a:ext uri="{909E8E84-426E-40DD-AFC4-6F175D3DCCD1}">
              <a14:hiddenFill xmlns:a14="http://schemas.microsoft.com/office/drawing/2010/main">
                <a:solidFill>
                  <a:srgbClr val="FFFFFF"/>
                </a:solidFill>
              </a14:hiddenFill>
            </a:ext>
          </a:extLst>
        </p:spPr>
      </p:pic>
      <p:sp>
        <p:nvSpPr>
          <p:cNvPr id="14" name="Teardrop 13"/>
          <p:cNvSpPr/>
          <p:nvPr/>
        </p:nvSpPr>
        <p:spPr>
          <a:xfrm rot="20302309">
            <a:off x="7391400" y="1148595"/>
            <a:ext cx="561372" cy="832637"/>
          </a:xfrm>
          <a:prstGeom prst="teardrop">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28" name="Curved Down Arrow 27"/>
          <p:cNvSpPr/>
          <p:nvPr/>
        </p:nvSpPr>
        <p:spPr>
          <a:xfrm rot="18900686">
            <a:off x="6395341" y="1487897"/>
            <a:ext cx="1171719" cy="40154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Curved Right Arrow 23"/>
          <p:cNvSpPr/>
          <p:nvPr/>
        </p:nvSpPr>
        <p:spPr>
          <a:xfrm rot="9279533">
            <a:off x="8196747" y="1545269"/>
            <a:ext cx="410200" cy="12322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Rectangle 1"/>
          <p:cNvSpPr/>
          <p:nvPr/>
        </p:nvSpPr>
        <p:spPr>
          <a:xfrm>
            <a:off x="3942844" y="46422"/>
            <a:ext cx="126777" cy="1524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solidFill>
                <a:schemeClr val="bg1">
                  <a:lumMod val="65000"/>
                </a:schemeClr>
              </a:solidFill>
            </a:endParaRPr>
          </a:p>
        </p:txBody>
      </p:sp>
      <p:sp>
        <p:nvSpPr>
          <p:cNvPr id="30" name="Rectangle 29"/>
          <p:cNvSpPr/>
          <p:nvPr/>
        </p:nvSpPr>
        <p:spPr>
          <a:xfrm>
            <a:off x="7543800" y="76200"/>
            <a:ext cx="126777" cy="1524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solidFill>
                <a:schemeClr val="bg1">
                  <a:lumMod val="65000"/>
                </a:schemeClr>
              </a:solidFill>
            </a:endParaRPr>
          </a:p>
        </p:txBody>
      </p:sp>
      <p:pic>
        <p:nvPicPr>
          <p:cNvPr id="31" name="Picture 2" descr="C:\Users\Kevin\AppData\Local\Microsoft\Windows\INetCache\IE\JBPR19OQ\MC900192253[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0800000">
            <a:off x="685800" y="4768913"/>
            <a:ext cx="1395143" cy="565087"/>
          </a:xfrm>
          <a:prstGeom prst="rect">
            <a:avLst/>
          </a:prstGeom>
          <a:noFill/>
          <a:extLst>
            <a:ext uri="{909E8E84-426E-40DD-AFC4-6F175D3DCCD1}">
              <a14:hiddenFill xmlns:a14="http://schemas.microsoft.com/office/drawing/2010/main">
                <a:solidFill>
                  <a:srgbClr val="FFFFFF"/>
                </a:solidFill>
              </a14:hiddenFill>
            </a:ext>
          </a:extLst>
        </p:spPr>
      </p:pic>
      <p:sp>
        <p:nvSpPr>
          <p:cNvPr id="32" name="Rectangle 31"/>
          <p:cNvSpPr/>
          <p:nvPr/>
        </p:nvSpPr>
        <p:spPr>
          <a:xfrm>
            <a:off x="1742621" y="3352800"/>
            <a:ext cx="45719" cy="126048"/>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4" descr="C:\Users\Kevin\AppData\Local\Microsoft\Windows\INetCache\IE\UUF6GMTM\MC90028710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3429000"/>
            <a:ext cx="814519" cy="955209"/>
          </a:xfrm>
          <a:prstGeom prst="rect">
            <a:avLst/>
          </a:prstGeom>
          <a:noFill/>
          <a:extLst>
            <a:ext uri="{909E8E84-426E-40DD-AFC4-6F175D3DCCD1}">
              <a14:hiddenFill xmlns:a14="http://schemas.microsoft.com/office/drawing/2010/main">
                <a:solidFill>
                  <a:srgbClr val="FFFFFF"/>
                </a:solidFill>
              </a14:hiddenFill>
            </a:ext>
          </a:extLst>
        </p:spPr>
      </p:pic>
      <p:sp>
        <p:nvSpPr>
          <p:cNvPr id="34" name="Teardrop 33"/>
          <p:cNvSpPr/>
          <p:nvPr/>
        </p:nvSpPr>
        <p:spPr>
          <a:xfrm rot="20302309">
            <a:off x="1659618" y="3861499"/>
            <a:ext cx="256764" cy="371457"/>
          </a:xfrm>
          <a:prstGeom prst="teardrop">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35" name="Rectangle 34"/>
          <p:cNvSpPr/>
          <p:nvPr/>
        </p:nvSpPr>
        <p:spPr>
          <a:xfrm>
            <a:off x="1741263" y="3276600"/>
            <a:ext cx="45719" cy="67989"/>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solidFill>
                <a:schemeClr val="bg1">
                  <a:lumMod val="65000"/>
                </a:schemeClr>
              </a:solidFill>
            </a:endParaRPr>
          </a:p>
        </p:txBody>
      </p:sp>
      <p:sp>
        <p:nvSpPr>
          <p:cNvPr id="3" name="TextBox 2"/>
          <p:cNvSpPr txBox="1"/>
          <p:nvPr/>
        </p:nvSpPr>
        <p:spPr>
          <a:xfrm rot="1832627">
            <a:off x="1477311" y="3773158"/>
            <a:ext cx="348172" cy="707886"/>
          </a:xfrm>
          <a:prstGeom prst="rect">
            <a:avLst/>
          </a:prstGeom>
          <a:noFill/>
        </p:spPr>
        <p:txBody>
          <a:bodyPr wrap="none" rtlCol="0">
            <a:spAutoFit/>
          </a:bodyPr>
          <a:lstStyle/>
          <a:p>
            <a:r>
              <a:rPr lang="en-US" sz="4000" dirty="0" smtClean="0">
                <a:ln>
                  <a:solidFill>
                    <a:schemeClr val="tx1"/>
                  </a:solidFill>
                </a:ln>
                <a:solidFill>
                  <a:schemeClr val="bg1">
                    <a:lumMod val="65000"/>
                  </a:schemeClr>
                </a:solidFill>
              </a:rPr>
              <a:t>J</a:t>
            </a:r>
            <a:endParaRPr lang="en-US" sz="4000" dirty="0">
              <a:ln>
                <a:solidFill>
                  <a:schemeClr val="tx1"/>
                </a:solidFill>
              </a:ln>
              <a:solidFill>
                <a:schemeClr val="bg1">
                  <a:lumMod val="65000"/>
                </a:schemeClr>
              </a:solidFill>
            </a:endParaRPr>
          </a:p>
        </p:txBody>
      </p:sp>
      <p:sp>
        <p:nvSpPr>
          <p:cNvPr id="40" name="TextBox 39"/>
          <p:cNvSpPr txBox="1"/>
          <p:nvPr/>
        </p:nvSpPr>
        <p:spPr>
          <a:xfrm rot="21024520">
            <a:off x="1656741" y="3932455"/>
            <a:ext cx="348172" cy="707886"/>
          </a:xfrm>
          <a:prstGeom prst="rect">
            <a:avLst/>
          </a:prstGeom>
          <a:noFill/>
        </p:spPr>
        <p:txBody>
          <a:bodyPr wrap="none" rtlCol="0">
            <a:spAutoFit/>
          </a:bodyPr>
          <a:lstStyle/>
          <a:p>
            <a:r>
              <a:rPr lang="en-US" sz="4000" dirty="0" smtClean="0">
                <a:ln>
                  <a:solidFill>
                    <a:schemeClr val="tx1"/>
                  </a:solidFill>
                </a:ln>
                <a:solidFill>
                  <a:schemeClr val="bg1">
                    <a:lumMod val="65000"/>
                  </a:schemeClr>
                </a:solidFill>
              </a:rPr>
              <a:t>J</a:t>
            </a:r>
            <a:endParaRPr lang="en-US" sz="4000" dirty="0">
              <a:ln>
                <a:solidFill>
                  <a:schemeClr val="tx1"/>
                </a:solidFill>
              </a:ln>
              <a:solidFill>
                <a:schemeClr val="bg1">
                  <a:lumMod val="65000"/>
                </a:schemeClr>
              </a:solidFill>
            </a:endParaRPr>
          </a:p>
        </p:txBody>
      </p:sp>
      <p:sp>
        <p:nvSpPr>
          <p:cNvPr id="41" name="TextBox 40"/>
          <p:cNvSpPr txBox="1"/>
          <p:nvPr/>
        </p:nvSpPr>
        <p:spPr>
          <a:xfrm rot="1482843">
            <a:off x="6514472" y="1589038"/>
            <a:ext cx="654995" cy="1569660"/>
          </a:xfrm>
          <a:prstGeom prst="rect">
            <a:avLst/>
          </a:prstGeom>
          <a:noFill/>
        </p:spPr>
        <p:txBody>
          <a:bodyPr wrap="square" rtlCol="0">
            <a:spAutoFit/>
          </a:bodyPr>
          <a:lstStyle/>
          <a:p>
            <a:r>
              <a:rPr lang="en-US" sz="9600" dirty="0" smtClean="0">
                <a:ln>
                  <a:solidFill>
                    <a:schemeClr val="tx1"/>
                  </a:solidFill>
                </a:ln>
                <a:solidFill>
                  <a:schemeClr val="bg1">
                    <a:lumMod val="65000"/>
                  </a:schemeClr>
                </a:solidFill>
              </a:rPr>
              <a:t>J</a:t>
            </a:r>
            <a:endParaRPr lang="en-US" sz="9600" dirty="0">
              <a:ln>
                <a:solidFill>
                  <a:schemeClr val="tx1"/>
                </a:solidFill>
              </a:ln>
              <a:solidFill>
                <a:schemeClr val="bg1">
                  <a:lumMod val="65000"/>
                </a:schemeClr>
              </a:solidFill>
            </a:endParaRPr>
          </a:p>
        </p:txBody>
      </p:sp>
      <p:sp>
        <p:nvSpPr>
          <p:cNvPr id="42" name="TextBox 41"/>
          <p:cNvSpPr txBox="1"/>
          <p:nvPr/>
        </p:nvSpPr>
        <p:spPr>
          <a:xfrm rot="20106559">
            <a:off x="8036699" y="2122339"/>
            <a:ext cx="654995" cy="1569660"/>
          </a:xfrm>
          <a:prstGeom prst="rect">
            <a:avLst/>
          </a:prstGeom>
          <a:noFill/>
        </p:spPr>
        <p:txBody>
          <a:bodyPr wrap="square" rtlCol="0">
            <a:spAutoFit/>
          </a:bodyPr>
          <a:lstStyle/>
          <a:p>
            <a:r>
              <a:rPr lang="en-US" sz="9600" dirty="0" smtClean="0">
                <a:ln>
                  <a:solidFill>
                    <a:schemeClr val="tx1"/>
                  </a:solidFill>
                </a:ln>
                <a:solidFill>
                  <a:schemeClr val="bg1">
                    <a:lumMod val="65000"/>
                  </a:schemeClr>
                </a:solidFill>
              </a:rPr>
              <a:t>J</a:t>
            </a:r>
            <a:endParaRPr lang="en-US" sz="9600" dirty="0">
              <a:ln>
                <a:solidFill>
                  <a:schemeClr val="tx1"/>
                </a:solidFill>
              </a:ln>
              <a:solidFill>
                <a:schemeClr val="bg1">
                  <a:lumMod val="65000"/>
                </a:schemeClr>
              </a:solidFill>
            </a:endParaRPr>
          </a:p>
        </p:txBody>
      </p:sp>
      <p:sp>
        <p:nvSpPr>
          <p:cNvPr id="43" name="Curved Down Arrow 42"/>
          <p:cNvSpPr/>
          <p:nvPr/>
        </p:nvSpPr>
        <p:spPr>
          <a:xfrm rot="17210893">
            <a:off x="781656" y="4237406"/>
            <a:ext cx="685402" cy="30909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Right Arrow 14"/>
          <p:cNvSpPr/>
          <p:nvPr/>
        </p:nvSpPr>
        <p:spPr>
          <a:xfrm>
            <a:off x="2286000" y="3941996"/>
            <a:ext cx="713772" cy="1728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 descr="C:\Users\Kevin\AppData\Local\Microsoft\Windows\INetCache\IE\UUF6GMTM\MC900287105[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02806" y="3565200"/>
            <a:ext cx="814519" cy="955209"/>
          </a:xfrm>
          <a:prstGeom prst="rect">
            <a:avLst/>
          </a:prstGeom>
          <a:noFill/>
          <a:extLst>
            <a:ext uri="{909E8E84-426E-40DD-AFC4-6F175D3DCCD1}">
              <a14:hiddenFill xmlns:a14="http://schemas.microsoft.com/office/drawing/2010/main">
                <a:solidFill>
                  <a:srgbClr val="FFFFFF"/>
                </a:solidFill>
              </a14:hiddenFill>
            </a:ext>
          </a:extLst>
        </p:spPr>
      </p:pic>
      <p:sp>
        <p:nvSpPr>
          <p:cNvPr id="50" name="Teardrop 49"/>
          <p:cNvSpPr/>
          <p:nvPr/>
        </p:nvSpPr>
        <p:spPr>
          <a:xfrm rot="20302309">
            <a:off x="3673186" y="3920444"/>
            <a:ext cx="256764" cy="371457"/>
          </a:xfrm>
          <a:prstGeom prst="teardrop">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47" name="Rectangle 46"/>
          <p:cNvSpPr/>
          <p:nvPr/>
        </p:nvSpPr>
        <p:spPr>
          <a:xfrm>
            <a:off x="3772469" y="3412800"/>
            <a:ext cx="45719" cy="67989"/>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solidFill>
                <a:schemeClr val="bg1">
                  <a:lumMod val="65000"/>
                </a:schemeClr>
              </a:solidFill>
            </a:endParaRPr>
          </a:p>
        </p:txBody>
      </p:sp>
      <p:sp>
        <p:nvSpPr>
          <p:cNvPr id="48" name="TextBox 47"/>
          <p:cNvSpPr txBox="1"/>
          <p:nvPr/>
        </p:nvSpPr>
        <p:spPr>
          <a:xfrm rot="1832627">
            <a:off x="3508517" y="3849358"/>
            <a:ext cx="348172" cy="707886"/>
          </a:xfrm>
          <a:prstGeom prst="rect">
            <a:avLst/>
          </a:prstGeom>
          <a:noFill/>
        </p:spPr>
        <p:txBody>
          <a:bodyPr wrap="none" rtlCol="0">
            <a:spAutoFit/>
          </a:bodyPr>
          <a:lstStyle/>
          <a:p>
            <a:r>
              <a:rPr lang="en-US" sz="4000" dirty="0" smtClean="0">
                <a:ln>
                  <a:solidFill>
                    <a:schemeClr val="tx1"/>
                  </a:solidFill>
                </a:ln>
                <a:solidFill>
                  <a:schemeClr val="bg1">
                    <a:lumMod val="65000"/>
                  </a:schemeClr>
                </a:solidFill>
              </a:rPr>
              <a:t>J</a:t>
            </a:r>
            <a:endParaRPr lang="en-US" sz="4000" dirty="0">
              <a:ln>
                <a:solidFill>
                  <a:schemeClr val="tx1"/>
                </a:solidFill>
              </a:ln>
              <a:solidFill>
                <a:schemeClr val="bg1">
                  <a:lumMod val="65000"/>
                </a:schemeClr>
              </a:solidFill>
            </a:endParaRPr>
          </a:p>
        </p:txBody>
      </p:sp>
      <p:sp>
        <p:nvSpPr>
          <p:cNvPr id="49" name="TextBox 48"/>
          <p:cNvSpPr txBox="1"/>
          <p:nvPr/>
        </p:nvSpPr>
        <p:spPr>
          <a:xfrm rot="21024520">
            <a:off x="3687947" y="3986459"/>
            <a:ext cx="348172" cy="707886"/>
          </a:xfrm>
          <a:prstGeom prst="rect">
            <a:avLst/>
          </a:prstGeom>
          <a:noFill/>
        </p:spPr>
        <p:txBody>
          <a:bodyPr wrap="none" rtlCol="0">
            <a:spAutoFit/>
          </a:bodyPr>
          <a:lstStyle/>
          <a:p>
            <a:r>
              <a:rPr lang="en-US" sz="4000" dirty="0" smtClean="0">
                <a:ln>
                  <a:solidFill>
                    <a:schemeClr val="tx1"/>
                  </a:solidFill>
                </a:ln>
                <a:solidFill>
                  <a:schemeClr val="bg1">
                    <a:lumMod val="65000"/>
                  </a:schemeClr>
                </a:solidFill>
              </a:rPr>
              <a:t>J</a:t>
            </a:r>
            <a:endParaRPr lang="en-US" sz="4000" dirty="0">
              <a:ln>
                <a:solidFill>
                  <a:schemeClr val="tx1"/>
                </a:solidFill>
              </a:ln>
              <a:solidFill>
                <a:schemeClr val="bg1">
                  <a:lumMod val="65000"/>
                </a:schemeClr>
              </a:solidFill>
            </a:endParaRPr>
          </a:p>
        </p:txBody>
      </p:sp>
      <p:cxnSp>
        <p:nvCxnSpPr>
          <p:cNvPr id="26" name="Curved Connector 25"/>
          <p:cNvCxnSpPr/>
          <p:nvPr/>
        </p:nvCxnSpPr>
        <p:spPr>
          <a:xfrm rot="16200000" flipV="1">
            <a:off x="2839374" y="3649398"/>
            <a:ext cx="851402" cy="530605"/>
          </a:xfrm>
          <a:prstGeom prst="curvedConnector3">
            <a:avLst>
              <a:gd name="adj1" fmla="val 30041"/>
            </a:avLst>
          </a:prstGeom>
        </p:spPr>
        <p:style>
          <a:lnRef idx="3">
            <a:schemeClr val="accent5"/>
          </a:lnRef>
          <a:fillRef idx="0">
            <a:schemeClr val="accent5"/>
          </a:fillRef>
          <a:effectRef idx="2">
            <a:schemeClr val="accent5"/>
          </a:effectRef>
          <a:fontRef idx="minor">
            <a:schemeClr val="tx1"/>
          </a:fontRef>
        </p:style>
      </p:cxnSp>
      <p:cxnSp>
        <p:nvCxnSpPr>
          <p:cNvPr id="53" name="Curved Connector 52"/>
          <p:cNvCxnSpPr/>
          <p:nvPr/>
        </p:nvCxnSpPr>
        <p:spPr>
          <a:xfrm rot="5400000" flipH="1" flipV="1">
            <a:off x="3775675" y="3541037"/>
            <a:ext cx="968378" cy="929072"/>
          </a:xfrm>
          <a:prstGeom prst="curvedConnector3">
            <a:avLst>
              <a:gd name="adj1" fmla="val 2369"/>
            </a:avLst>
          </a:prstGeom>
        </p:spPr>
        <p:style>
          <a:lnRef idx="3">
            <a:schemeClr val="accent5"/>
          </a:lnRef>
          <a:fillRef idx="0">
            <a:schemeClr val="accent5"/>
          </a:fillRef>
          <a:effectRef idx="2">
            <a:schemeClr val="accent5"/>
          </a:effectRef>
          <a:fontRef idx="minor">
            <a:schemeClr val="tx1"/>
          </a:fontRef>
        </p:style>
      </p:cxnSp>
      <p:cxnSp>
        <p:nvCxnSpPr>
          <p:cNvPr id="56" name="Straight Connector 55"/>
          <p:cNvCxnSpPr/>
          <p:nvPr/>
        </p:nvCxnSpPr>
        <p:spPr>
          <a:xfrm>
            <a:off x="3795328" y="3211969"/>
            <a:ext cx="0" cy="205700"/>
          </a:xfrm>
          <a:prstGeom prst="line">
            <a:avLst/>
          </a:prstGeom>
        </p:spPr>
        <p:style>
          <a:lnRef idx="3">
            <a:schemeClr val="accent4"/>
          </a:lnRef>
          <a:fillRef idx="0">
            <a:schemeClr val="accent4"/>
          </a:fillRef>
          <a:effectRef idx="2">
            <a:schemeClr val="accent4"/>
          </a:effectRef>
          <a:fontRef idx="minor">
            <a:schemeClr val="tx1"/>
          </a:fontRef>
        </p:style>
      </p:cxnSp>
      <p:sp>
        <p:nvSpPr>
          <p:cNvPr id="1032" name="Right Arrow 1031"/>
          <p:cNvSpPr/>
          <p:nvPr/>
        </p:nvSpPr>
        <p:spPr>
          <a:xfrm rot="3919099">
            <a:off x="3049034" y="3769083"/>
            <a:ext cx="26251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ight Arrow 72"/>
          <p:cNvSpPr/>
          <p:nvPr/>
        </p:nvSpPr>
        <p:spPr>
          <a:xfrm rot="19436614">
            <a:off x="4384983" y="4438850"/>
            <a:ext cx="26251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Left-Right Arrow 73"/>
          <p:cNvSpPr/>
          <p:nvPr/>
        </p:nvSpPr>
        <p:spPr>
          <a:xfrm rot="5217257">
            <a:off x="3791880" y="3255582"/>
            <a:ext cx="243289" cy="6788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TextBox 75"/>
          <p:cNvSpPr txBox="1"/>
          <p:nvPr/>
        </p:nvSpPr>
        <p:spPr>
          <a:xfrm rot="1832627">
            <a:off x="6404117" y="4296354"/>
            <a:ext cx="348172" cy="707886"/>
          </a:xfrm>
          <a:prstGeom prst="rect">
            <a:avLst/>
          </a:prstGeom>
          <a:noFill/>
        </p:spPr>
        <p:txBody>
          <a:bodyPr wrap="none" rtlCol="0">
            <a:spAutoFit/>
          </a:bodyPr>
          <a:lstStyle/>
          <a:p>
            <a:r>
              <a:rPr lang="en-US" sz="4000" dirty="0" smtClean="0">
                <a:ln>
                  <a:solidFill>
                    <a:schemeClr val="tx1"/>
                  </a:solidFill>
                </a:ln>
                <a:solidFill>
                  <a:schemeClr val="bg1">
                    <a:lumMod val="65000"/>
                  </a:schemeClr>
                </a:solidFill>
              </a:rPr>
              <a:t>J</a:t>
            </a:r>
            <a:endParaRPr lang="en-US" sz="4000" dirty="0">
              <a:ln>
                <a:solidFill>
                  <a:schemeClr val="tx1"/>
                </a:solidFill>
              </a:ln>
              <a:solidFill>
                <a:schemeClr val="bg1">
                  <a:lumMod val="65000"/>
                </a:schemeClr>
              </a:solidFill>
            </a:endParaRPr>
          </a:p>
        </p:txBody>
      </p:sp>
      <p:sp>
        <p:nvSpPr>
          <p:cNvPr id="77" name="TextBox 76"/>
          <p:cNvSpPr txBox="1"/>
          <p:nvPr/>
        </p:nvSpPr>
        <p:spPr>
          <a:xfrm rot="21024520">
            <a:off x="6583547" y="4373455"/>
            <a:ext cx="348172" cy="707886"/>
          </a:xfrm>
          <a:prstGeom prst="rect">
            <a:avLst/>
          </a:prstGeom>
          <a:noFill/>
        </p:spPr>
        <p:txBody>
          <a:bodyPr wrap="none" rtlCol="0">
            <a:spAutoFit/>
          </a:bodyPr>
          <a:lstStyle/>
          <a:p>
            <a:r>
              <a:rPr lang="en-US" sz="4000" dirty="0" smtClean="0">
                <a:ln>
                  <a:solidFill>
                    <a:schemeClr val="tx1"/>
                  </a:solidFill>
                </a:ln>
                <a:solidFill>
                  <a:schemeClr val="bg1">
                    <a:lumMod val="65000"/>
                  </a:schemeClr>
                </a:solidFill>
              </a:rPr>
              <a:t>J</a:t>
            </a:r>
            <a:endParaRPr lang="en-US" sz="4000" dirty="0">
              <a:ln>
                <a:solidFill>
                  <a:schemeClr val="tx1"/>
                </a:solidFill>
              </a:ln>
              <a:solidFill>
                <a:schemeClr val="bg1">
                  <a:lumMod val="65000"/>
                </a:schemeClr>
              </a:solidFill>
            </a:endParaRPr>
          </a:p>
        </p:txBody>
      </p:sp>
      <p:cxnSp>
        <p:nvCxnSpPr>
          <p:cNvPr id="78" name="Curved Connector 77"/>
          <p:cNvCxnSpPr/>
          <p:nvPr/>
        </p:nvCxnSpPr>
        <p:spPr>
          <a:xfrm rot="16200000" flipV="1">
            <a:off x="5734974" y="4036394"/>
            <a:ext cx="851402" cy="530605"/>
          </a:xfrm>
          <a:prstGeom prst="curvedConnector3">
            <a:avLst>
              <a:gd name="adj1" fmla="val 30041"/>
            </a:avLst>
          </a:prstGeom>
        </p:spPr>
        <p:style>
          <a:lnRef idx="3">
            <a:schemeClr val="accent5"/>
          </a:lnRef>
          <a:fillRef idx="0">
            <a:schemeClr val="accent5"/>
          </a:fillRef>
          <a:effectRef idx="2">
            <a:schemeClr val="accent5"/>
          </a:effectRef>
          <a:fontRef idx="minor">
            <a:schemeClr val="tx1"/>
          </a:fontRef>
        </p:style>
      </p:cxnSp>
      <p:cxnSp>
        <p:nvCxnSpPr>
          <p:cNvPr id="79" name="Curved Connector 78"/>
          <p:cNvCxnSpPr/>
          <p:nvPr/>
        </p:nvCxnSpPr>
        <p:spPr>
          <a:xfrm rot="5400000" flipH="1" flipV="1">
            <a:off x="6671275" y="3928033"/>
            <a:ext cx="968378" cy="929072"/>
          </a:xfrm>
          <a:prstGeom prst="curvedConnector3">
            <a:avLst>
              <a:gd name="adj1" fmla="val 2369"/>
            </a:avLst>
          </a:prstGeom>
        </p:spPr>
        <p:style>
          <a:lnRef idx="3">
            <a:schemeClr val="accent5"/>
          </a:lnRef>
          <a:fillRef idx="0">
            <a:schemeClr val="accent5"/>
          </a:fillRef>
          <a:effectRef idx="2">
            <a:schemeClr val="accent5"/>
          </a:effectRef>
          <a:fontRef idx="minor">
            <a:schemeClr val="tx1"/>
          </a:fontRef>
        </p:style>
      </p:cxnSp>
      <p:sp>
        <p:nvSpPr>
          <p:cNvPr id="82" name="Rectangle 81"/>
          <p:cNvSpPr/>
          <p:nvPr/>
        </p:nvSpPr>
        <p:spPr>
          <a:xfrm>
            <a:off x="6658523" y="3788227"/>
            <a:ext cx="45719" cy="67989"/>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solidFill>
                <a:schemeClr val="bg1">
                  <a:lumMod val="65000"/>
                </a:schemeClr>
              </a:solidFill>
            </a:endParaRPr>
          </a:p>
        </p:txBody>
      </p:sp>
      <p:cxnSp>
        <p:nvCxnSpPr>
          <p:cNvPr id="83" name="Straight Connector 82"/>
          <p:cNvCxnSpPr/>
          <p:nvPr/>
        </p:nvCxnSpPr>
        <p:spPr>
          <a:xfrm>
            <a:off x="6681382" y="3587396"/>
            <a:ext cx="0" cy="205700"/>
          </a:xfrm>
          <a:prstGeom prst="line">
            <a:avLst/>
          </a:prstGeom>
        </p:spPr>
        <p:style>
          <a:lnRef idx="3">
            <a:schemeClr val="accent4"/>
          </a:lnRef>
          <a:fillRef idx="0">
            <a:schemeClr val="accent4"/>
          </a:fillRef>
          <a:effectRef idx="2">
            <a:schemeClr val="accent4"/>
          </a:effectRef>
          <a:fontRef idx="minor">
            <a:schemeClr val="tx1"/>
          </a:fontRef>
        </p:style>
      </p:cxnSp>
      <p:sp>
        <p:nvSpPr>
          <p:cNvPr id="1033" name="TextBox 1032"/>
          <p:cNvSpPr txBox="1"/>
          <p:nvPr/>
        </p:nvSpPr>
        <p:spPr>
          <a:xfrm>
            <a:off x="5709101" y="4044596"/>
            <a:ext cx="457199" cy="276999"/>
          </a:xfrm>
          <a:prstGeom prst="rect">
            <a:avLst/>
          </a:prstGeom>
          <a:solidFill>
            <a:schemeClr val="bg1">
              <a:lumMod val="85000"/>
            </a:schemeClr>
          </a:solidFill>
          <a:ln>
            <a:solidFill>
              <a:schemeClr val="tx1"/>
            </a:solidFill>
          </a:ln>
        </p:spPr>
        <p:txBody>
          <a:bodyPr wrap="square" rtlCol="0">
            <a:spAutoFit/>
          </a:bodyPr>
          <a:lstStyle/>
          <a:p>
            <a:pPr algn="ctr"/>
            <a:r>
              <a:rPr lang="en-US" sz="600" b="1" dirty="0" smtClean="0"/>
              <a:t>Pressure Sensor</a:t>
            </a:r>
            <a:endParaRPr lang="en-US" sz="600" b="1" dirty="0"/>
          </a:p>
        </p:txBody>
      </p:sp>
      <p:sp>
        <p:nvSpPr>
          <p:cNvPr id="85" name="TextBox 84"/>
          <p:cNvSpPr txBox="1"/>
          <p:nvPr/>
        </p:nvSpPr>
        <p:spPr>
          <a:xfrm>
            <a:off x="6440311" y="3449120"/>
            <a:ext cx="457199" cy="276999"/>
          </a:xfrm>
          <a:prstGeom prst="rect">
            <a:avLst/>
          </a:prstGeom>
          <a:solidFill>
            <a:schemeClr val="bg1">
              <a:lumMod val="85000"/>
            </a:schemeClr>
          </a:solidFill>
          <a:ln>
            <a:solidFill>
              <a:schemeClr val="tx1"/>
            </a:solidFill>
          </a:ln>
        </p:spPr>
        <p:txBody>
          <a:bodyPr wrap="square" rtlCol="0">
            <a:spAutoFit/>
          </a:bodyPr>
          <a:lstStyle/>
          <a:p>
            <a:pPr algn="ctr"/>
            <a:r>
              <a:rPr lang="en-US" sz="600" b="1" dirty="0" smtClean="0"/>
              <a:t>Weight Sensor</a:t>
            </a:r>
            <a:endParaRPr lang="en-US" sz="600" b="1" dirty="0"/>
          </a:p>
        </p:txBody>
      </p:sp>
      <p:cxnSp>
        <p:nvCxnSpPr>
          <p:cNvPr id="1035" name="Curved Connector 1034"/>
          <p:cNvCxnSpPr>
            <a:stCxn id="85" idx="3"/>
          </p:cNvCxnSpPr>
          <p:nvPr/>
        </p:nvCxnSpPr>
        <p:spPr>
          <a:xfrm>
            <a:off x="6897510" y="3587620"/>
            <a:ext cx="1055262" cy="539481"/>
          </a:xfrm>
          <a:prstGeom prst="curvedConnector3">
            <a:avLst/>
          </a:prstGeom>
        </p:spPr>
        <p:style>
          <a:lnRef idx="1">
            <a:schemeClr val="dk1"/>
          </a:lnRef>
          <a:fillRef idx="0">
            <a:schemeClr val="dk1"/>
          </a:fillRef>
          <a:effectRef idx="0">
            <a:schemeClr val="dk1"/>
          </a:effectRef>
          <a:fontRef idx="minor">
            <a:schemeClr val="tx1"/>
          </a:fontRef>
        </p:style>
      </p:cxnSp>
      <p:sp>
        <p:nvSpPr>
          <p:cNvPr id="1036" name="Rectangle 1035"/>
          <p:cNvSpPr/>
          <p:nvPr/>
        </p:nvSpPr>
        <p:spPr>
          <a:xfrm>
            <a:off x="7952770" y="3733800"/>
            <a:ext cx="1191230" cy="823645"/>
          </a:xfrm>
          <a:prstGeom prst="rect">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p:cNvSpPr/>
          <p:nvPr/>
        </p:nvSpPr>
        <p:spPr>
          <a:xfrm>
            <a:off x="8012220" y="3798706"/>
            <a:ext cx="1066800" cy="69666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9" name="Curved Connector 1038"/>
          <p:cNvCxnSpPr>
            <a:stCxn id="1033" idx="3"/>
          </p:cNvCxnSpPr>
          <p:nvPr/>
        </p:nvCxnSpPr>
        <p:spPr>
          <a:xfrm flipV="1">
            <a:off x="6166300" y="3914700"/>
            <a:ext cx="1786470" cy="268396"/>
          </a:xfrm>
          <a:prstGeom prst="curvedConnector3">
            <a:avLst>
              <a:gd name="adj1" fmla="val 41847"/>
            </a:avLst>
          </a:prstGeom>
        </p:spPr>
        <p:style>
          <a:lnRef idx="1">
            <a:schemeClr val="dk1"/>
          </a:lnRef>
          <a:fillRef idx="0">
            <a:schemeClr val="dk1"/>
          </a:fillRef>
          <a:effectRef idx="0">
            <a:schemeClr val="dk1"/>
          </a:effectRef>
          <a:fontRef idx="minor">
            <a:schemeClr val="tx1"/>
          </a:fontRef>
        </p:style>
      </p:cxnSp>
      <p:cxnSp>
        <p:nvCxnSpPr>
          <p:cNvPr id="1047" name="Straight Arrow Connector 1046"/>
          <p:cNvCxnSpPr/>
          <p:nvPr/>
        </p:nvCxnSpPr>
        <p:spPr>
          <a:xfrm flipV="1">
            <a:off x="8082810" y="3827255"/>
            <a:ext cx="0" cy="27891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0" name="Straight Arrow Connector 99"/>
          <p:cNvCxnSpPr/>
          <p:nvPr/>
        </p:nvCxnSpPr>
        <p:spPr>
          <a:xfrm flipV="1">
            <a:off x="8077200" y="4142850"/>
            <a:ext cx="0" cy="27891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49" name="Straight Arrow Connector 1048"/>
          <p:cNvCxnSpPr/>
          <p:nvPr/>
        </p:nvCxnSpPr>
        <p:spPr>
          <a:xfrm>
            <a:off x="8082810" y="4106385"/>
            <a:ext cx="90318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3" name="Straight Arrow Connector 102"/>
          <p:cNvCxnSpPr/>
          <p:nvPr/>
        </p:nvCxnSpPr>
        <p:spPr>
          <a:xfrm>
            <a:off x="8077200" y="4422405"/>
            <a:ext cx="903180"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051" name="Curved Connector 1050"/>
          <p:cNvCxnSpPr/>
          <p:nvPr/>
        </p:nvCxnSpPr>
        <p:spPr>
          <a:xfrm flipV="1">
            <a:off x="8077200" y="3857360"/>
            <a:ext cx="685800" cy="161810"/>
          </a:xfrm>
          <a:prstGeom prst="curvedConnector3">
            <a:avLst>
              <a:gd name="adj1" fmla="val 56135"/>
            </a:avLst>
          </a:prstGeom>
        </p:spPr>
        <p:style>
          <a:lnRef idx="1">
            <a:schemeClr val="accent2"/>
          </a:lnRef>
          <a:fillRef idx="0">
            <a:schemeClr val="accent2"/>
          </a:fillRef>
          <a:effectRef idx="0">
            <a:schemeClr val="accent2"/>
          </a:effectRef>
          <a:fontRef idx="minor">
            <a:schemeClr val="tx1"/>
          </a:fontRef>
        </p:style>
      </p:cxnSp>
      <p:cxnSp>
        <p:nvCxnSpPr>
          <p:cNvPr id="107" name="Curved Connector 106"/>
          <p:cNvCxnSpPr/>
          <p:nvPr/>
        </p:nvCxnSpPr>
        <p:spPr>
          <a:xfrm>
            <a:off x="8082810" y="4256996"/>
            <a:ext cx="768114" cy="92400"/>
          </a:xfrm>
          <a:prstGeom prst="curvedConnector3">
            <a:avLst>
              <a:gd name="adj1" fmla="val 55478"/>
            </a:avLst>
          </a:prstGeom>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6679731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210</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dc:creator>
  <cp:lastModifiedBy>Fulllife</cp:lastModifiedBy>
  <cp:revision>13</cp:revision>
  <dcterms:created xsi:type="dcterms:W3CDTF">2014-09-30T14:37:00Z</dcterms:created>
  <dcterms:modified xsi:type="dcterms:W3CDTF">2014-10-02T15:41:10Z</dcterms:modified>
</cp:coreProperties>
</file>