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8"/>
  </p:notesMasterIdLst>
  <p:sldIdLst>
    <p:sldId id="256" r:id="rId2"/>
    <p:sldId id="258" r:id="rId3"/>
    <p:sldId id="259" r:id="rId4"/>
    <p:sldId id="260" r:id="rId5"/>
    <p:sldId id="257" r:id="rId6"/>
    <p:sldId id="261" r:id="rId7"/>
  </p:sldIdLst>
  <p:sldSz cx="9144000" cy="6858000" type="screen4x3"/>
  <p:notesSz cx="6858000" cy="9144000"/>
  <p:defaultTextStyle>
    <a:defPPr>
      <a:defRPr lang="en-GB"/>
    </a:defPPr>
    <a:lvl1pPr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icrosoft YaHei" pitchFamily="34" charset="-122"/>
        <a:cs typeface="+mn-cs"/>
      </a:defRPr>
    </a:lvl1pPr>
    <a:lvl2pPr marL="742950" indent="-28575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icrosoft YaHei" pitchFamily="34" charset="-122"/>
        <a:cs typeface="+mn-cs"/>
      </a:defRPr>
    </a:lvl2pPr>
    <a:lvl3pPr marL="11430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icrosoft YaHei" pitchFamily="34" charset="-122"/>
        <a:cs typeface="+mn-cs"/>
      </a:defRPr>
    </a:lvl3pPr>
    <a:lvl4pPr marL="16002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icrosoft YaHei" pitchFamily="34" charset="-122"/>
        <a:cs typeface="+mn-cs"/>
      </a:defRPr>
    </a:lvl4pPr>
    <a:lvl5pPr marL="20574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icrosoft YaHei" pitchFamily="34" charset="-122"/>
        <a:cs typeface="+mn-cs"/>
      </a:defRPr>
    </a:lvl5pPr>
    <a:lvl6pPr marL="2286000" algn="l" defTabSz="914400" rtl="0" eaLnBrk="1" latinLnBrk="0" hangingPunct="1">
      <a:defRPr kern="1200">
        <a:solidFill>
          <a:schemeClr val="bg1"/>
        </a:solidFill>
        <a:latin typeface="Arial" charset="0"/>
        <a:ea typeface="Microsoft YaHei" pitchFamily="34" charset="-122"/>
        <a:cs typeface="+mn-cs"/>
      </a:defRPr>
    </a:lvl6pPr>
    <a:lvl7pPr marL="2743200" algn="l" defTabSz="914400" rtl="0" eaLnBrk="1" latinLnBrk="0" hangingPunct="1">
      <a:defRPr kern="1200">
        <a:solidFill>
          <a:schemeClr val="bg1"/>
        </a:solidFill>
        <a:latin typeface="Arial" charset="0"/>
        <a:ea typeface="Microsoft YaHei" pitchFamily="34" charset="-122"/>
        <a:cs typeface="+mn-cs"/>
      </a:defRPr>
    </a:lvl7pPr>
    <a:lvl8pPr marL="3200400" algn="l" defTabSz="914400" rtl="0" eaLnBrk="1" latinLnBrk="0" hangingPunct="1">
      <a:defRPr kern="1200">
        <a:solidFill>
          <a:schemeClr val="bg1"/>
        </a:solidFill>
        <a:latin typeface="Arial" charset="0"/>
        <a:ea typeface="Microsoft YaHei" pitchFamily="34" charset="-122"/>
        <a:cs typeface="+mn-cs"/>
      </a:defRPr>
    </a:lvl8pPr>
    <a:lvl9pPr marL="3657600" algn="l" defTabSz="914400" rtl="0" eaLnBrk="1" latinLnBrk="0" hangingPunct="1">
      <a:defRPr kern="1200">
        <a:solidFill>
          <a:schemeClr val="bg1"/>
        </a:solidFill>
        <a:latin typeface="Arial" charset="0"/>
        <a:ea typeface="Microsoft YaHei" pitchFamily="34"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165" autoAdjust="0"/>
  </p:normalViewPr>
  <p:slideViewPr>
    <p:cSldViewPr>
      <p:cViewPr>
        <p:scale>
          <a:sx n="61" d="100"/>
          <a:sy n="61" d="100"/>
        </p:scale>
        <p:origin x="-1626" y="-7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8000" cy="9144000"/>
          </a:xfrm>
          <a:prstGeom prst="roundRect">
            <a:avLst>
              <a:gd name="adj" fmla="val 23"/>
            </a:avLst>
          </a:prstGeom>
          <a:solidFill>
            <a:srgbClr val="FFFFFF"/>
          </a:solidFill>
          <a:ln w="9525" cap="flat">
            <a:noFill/>
            <a:round/>
            <a:headEnd/>
            <a:tailEnd/>
          </a:ln>
          <a:effectLst/>
        </p:spPr>
        <p:txBody>
          <a:bodyPr wrap="none" anchor="ctr"/>
          <a:lstStyle/>
          <a:p>
            <a:pPr>
              <a:buFont typeface="Times New Roman" pitchFamily="16" charset="0"/>
              <a:buNone/>
              <a:defRPr/>
            </a:pPr>
            <a:endParaRPr lang="it-IT">
              <a:ea typeface="+mn-ea"/>
              <a:cs typeface="Arial" charset="0"/>
            </a:endParaRPr>
          </a:p>
        </p:txBody>
      </p:sp>
      <p:sp>
        <p:nvSpPr>
          <p:cNvPr id="2050" name="Text Box 2"/>
          <p:cNvSpPr txBox="1">
            <a:spLocks noChangeArrowheads="1"/>
          </p:cNvSpPr>
          <p:nvPr/>
        </p:nvSpPr>
        <p:spPr bwMode="auto">
          <a:xfrm>
            <a:off x="0" y="0"/>
            <a:ext cx="2971800" cy="457200"/>
          </a:xfrm>
          <a:prstGeom prst="rect">
            <a:avLst/>
          </a:prstGeom>
          <a:noFill/>
          <a:ln w="9525" cap="flat">
            <a:noFill/>
            <a:round/>
            <a:headEnd/>
            <a:tailEnd/>
          </a:ln>
          <a:effectLst/>
        </p:spPr>
        <p:txBody>
          <a:bodyPr wrap="none" anchor="ctr"/>
          <a:lstStyle/>
          <a:p>
            <a:pPr>
              <a:buFont typeface="Times New Roman" pitchFamily="16" charset="0"/>
              <a:buNone/>
              <a:defRPr/>
            </a:pPr>
            <a:endParaRPr lang="it-IT">
              <a:ea typeface="+mn-ea"/>
              <a:cs typeface="Arial" charset="0"/>
            </a:endParaRPr>
          </a:p>
        </p:txBody>
      </p:sp>
      <p:sp>
        <p:nvSpPr>
          <p:cNvPr id="2051" name="Rectangle 3"/>
          <p:cNvSpPr>
            <a:spLocks noGrp="1" noChangeArrowheads="1"/>
          </p:cNvSpPr>
          <p:nvPr>
            <p:ph type="dt"/>
          </p:nvPr>
        </p:nvSpPr>
        <p:spPr bwMode="auto">
          <a:xfrm>
            <a:off x="3884613" y="0"/>
            <a:ext cx="2970212" cy="455613"/>
          </a:xfrm>
          <a:prstGeom prst="rect">
            <a:avLst/>
          </a:prstGeom>
          <a:noFill/>
          <a:ln w="9525" cap="flat">
            <a:noFill/>
            <a:round/>
            <a:headEnd/>
            <a:tailEnd/>
          </a:ln>
          <a:effectLst/>
        </p:spPr>
        <p:txBody>
          <a:bodyPr vert="horz" wrap="square" lIns="90000" tIns="46800" rIns="90000" bIns="46800" numCol="1" anchor="t" anchorCtr="0" compatLnSpc="1">
            <a:prstTxWarp prst="textNoShape">
              <a:avLst/>
            </a:prstTxWarp>
          </a:bodyPr>
          <a:lstStyle>
            <a:lvl1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Calibri" pitchFamily="32" charset="0"/>
                <a:ea typeface="+mn-ea"/>
                <a:cs typeface="Arial" charset="0"/>
              </a:defRPr>
            </a:lvl1pPr>
          </a:lstStyle>
          <a:p>
            <a:pPr>
              <a:defRPr/>
            </a:pPr>
            <a:endParaRPr lang="it-IT"/>
          </a:p>
        </p:txBody>
      </p:sp>
      <p:sp>
        <p:nvSpPr>
          <p:cNvPr id="8197" name="Rectangle 4"/>
          <p:cNvSpPr>
            <a:spLocks noGrp="1" noRot="1" noChangeAspect="1" noChangeArrowheads="1"/>
          </p:cNvSpPr>
          <p:nvPr>
            <p:ph type="sldImg"/>
          </p:nvPr>
        </p:nvSpPr>
        <p:spPr bwMode="auto">
          <a:xfrm>
            <a:off x="1143000" y="685800"/>
            <a:ext cx="4570413" cy="3427413"/>
          </a:xfrm>
          <a:prstGeom prst="rect">
            <a:avLst/>
          </a:prstGeom>
          <a:noFill/>
          <a:ln w="12600" cap="sq">
            <a:solidFill>
              <a:srgbClr val="000000"/>
            </a:solidFill>
            <a:miter lim="800000"/>
            <a:headEnd/>
            <a:tailEnd/>
          </a:ln>
        </p:spPr>
      </p:sp>
      <p:sp>
        <p:nvSpPr>
          <p:cNvPr id="2053" name="Rectangle 5"/>
          <p:cNvSpPr>
            <a:spLocks noGrp="1" noChangeArrowheads="1"/>
          </p:cNvSpPr>
          <p:nvPr>
            <p:ph type="body"/>
          </p:nvPr>
        </p:nvSpPr>
        <p:spPr bwMode="auto">
          <a:xfrm>
            <a:off x="685800" y="4343400"/>
            <a:ext cx="5484813" cy="4113213"/>
          </a:xfrm>
          <a:prstGeom prst="rect">
            <a:avLst/>
          </a:prstGeom>
          <a:noFill/>
          <a:ln w="9525" cap="flat">
            <a:noFill/>
            <a:round/>
            <a:headEnd/>
            <a:tailEnd/>
          </a:ln>
          <a:effectLst/>
        </p:spPr>
        <p:txBody>
          <a:bodyPr vert="horz" wrap="square" lIns="90000" tIns="46800" rIns="90000" bIns="46800" numCol="1" anchor="t" anchorCtr="0" compatLnSpc="1">
            <a:prstTxWarp prst="textNoShape">
              <a:avLst/>
            </a:prstTxWarp>
          </a:bodyPr>
          <a:lstStyle/>
          <a:p>
            <a:pPr lvl="0"/>
            <a:endParaRPr lang="it-IT" noProof="0" smtClean="0"/>
          </a:p>
        </p:txBody>
      </p:sp>
      <p:sp>
        <p:nvSpPr>
          <p:cNvPr id="2054" name="Text Box 6"/>
          <p:cNvSpPr txBox="1">
            <a:spLocks noChangeArrowheads="1"/>
          </p:cNvSpPr>
          <p:nvPr/>
        </p:nvSpPr>
        <p:spPr bwMode="auto">
          <a:xfrm>
            <a:off x="0" y="8685213"/>
            <a:ext cx="2971800" cy="457200"/>
          </a:xfrm>
          <a:prstGeom prst="rect">
            <a:avLst/>
          </a:prstGeom>
          <a:noFill/>
          <a:ln w="9525" cap="flat">
            <a:noFill/>
            <a:round/>
            <a:headEnd/>
            <a:tailEnd/>
          </a:ln>
          <a:effectLst/>
        </p:spPr>
        <p:txBody>
          <a:bodyPr wrap="none" anchor="ctr"/>
          <a:lstStyle/>
          <a:p>
            <a:pPr>
              <a:buFont typeface="Times New Roman" pitchFamily="16" charset="0"/>
              <a:buNone/>
              <a:defRPr/>
            </a:pPr>
            <a:endParaRPr lang="it-IT">
              <a:ea typeface="+mn-ea"/>
              <a:cs typeface="Arial" charset="0"/>
            </a:endParaRPr>
          </a:p>
        </p:txBody>
      </p:sp>
      <p:sp>
        <p:nvSpPr>
          <p:cNvPr id="2055" name="Rectangle 7"/>
          <p:cNvSpPr>
            <a:spLocks noGrp="1" noChangeArrowheads="1"/>
          </p:cNvSpPr>
          <p:nvPr>
            <p:ph type="sldNum"/>
          </p:nvPr>
        </p:nvSpPr>
        <p:spPr bwMode="auto">
          <a:xfrm>
            <a:off x="3884613" y="8685213"/>
            <a:ext cx="2970212" cy="455612"/>
          </a:xfrm>
          <a:prstGeom prst="rect">
            <a:avLst/>
          </a:prstGeom>
          <a:noFill/>
          <a:ln w="9525" cap="flat">
            <a:noFill/>
            <a:round/>
            <a:headEnd/>
            <a:tailEnd/>
          </a:ln>
          <a:effectLst/>
        </p:spPr>
        <p:txBody>
          <a:bodyPr vert="horz" wrap="square" lIns="90000" tIns="46800" rIns="90000" bIns="46800" numCol="1" anchor="b" anchorCtr="0" compatLnSpc="1">
            <a:prstTxWarp prst="textNoShape">
              <a:avLst/>
            </a:prstTxWarp>
          </a:bodyPr>
          <a:lstStyle>
            <a:lvl1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Calibri" pitchFamily="32" charset="0"/>
                <a:ea typeface="+mn-ea"/>
                <a:cs typeface="Arial" charset="0"/>
              </a:defRPr>
            </a:lvl1pPr>
          </a:lstStyle>
          <a:p>
            <a:pPr>
              <a:defRPr/>
            </a:pPr>
            <a:fld id="{9C0B3BAA-7AF0-4AAA-8BD4-DB71CE3325C0}" type="slidenum">
              <a:rPr lang="it-IT"/>
              <a:pPr>
                <a:defRPr/>
              </a:pPr>
              <a:t>‹#›</a:t>
            </a:fld>
            <a:endParaRPr lang="it-IT"/>
          </a:p>
        </p:txBody>
      </p:sp>
    </p:spTree>
    <p:extLst>
      <p:ext uri="{BB962C8B-B14F-4D97-AF65-F5344CB8AC3E}">
        <p14:creationId xmlns:p14="http://schemas.microsoft.com/office/powerpoint/2010/main" val="417970330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p:nvPr>
        </p:nvSpPr>
        <p:spPr>
          <a:noFill/>
          <a:ln/>
        </p:spPr>
        <p:txBody>
          <a:bodyPr/>
          <a:lstStyle/>
          <a:p>
            <a:fld id="{300CAD25-500B-436A-A145-B886194CF85B}" type="slidenum">
              <a:rPr lang="it-IT" smtClean="0">
                <a:latin typeface="Calibri" pitchFamily="34" charset="0"/>
                <a:ea typeface="Microsoft YaHei" pitchFamily="34" charset="-122"/>
              </a:rPr>
              <a:pPr/>
              <a:t>1</a:t>
            </a:fld>
            <a:endParaRPr lang="it-IT" smtClean="0">
              <a:latin typeface="Calibri" pitchFamily="34" charset="0"/>
              <a:ea typeface="Microsoft YaHei" pitchFamily="34" charset="-122"/>
            </a:endParaRPr>
          </a:p>
        </p:txBody>
      </p:sp>
      <p:sp>
        <p:nvSpPr>
          <p:cNvPr id="9219"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9220" name="Text Box 2"/>
          <p:cNvSpPr>
            <a:spLocks noGrp="1" noChangeArrowheads="1"/>
          </p:cNvSpPr>
          <p:nvPr>
            <p:ph type="body" idx="1"/>
          </p:nvPr>
        </p:nvSpPr>
        <p:spPr>
          <a:xfrm>
            <a:off x="685800" y="4343400"/>
            <a:ext cx="5486400" cy="4114800"/>
          </a:xfrm>
          <a:noFill/>
          <a:ln/>
        </p:spPr>
        <p:txBody>
          <a:bodyP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b="1" smtClean="0">
                <a:latin typeface="Calibri" pitchFamily="34" charset="0"/>
                <a:ea typeface="Microsoft YaHei" pitchFamily="34" charset="-122"/>
              </a:rPr>
              <a:t>Section 1: Cell Plating and Transfection</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Times New Roman" pitchFamily="18" charset="0"/>
              </a:rPr>
              <a:t>Cells plating onto glass coverslips and transfection with pH-sensitive fluorescent probes selectively targeted to synaptic vesicles. Protein expression is expected within 24-48 hours</a:t>
            </a:r>
            <a:r>
              <a:rPr lang="en-US" u="sng" smtClean="0">
                <a:latin typeface="Times New Roman" pitchFamily="18" charset="0"/>
              </a:rPr>
              <a:t>.</a:t>
            </a:r>
            <a:r>
              <a:rPr lang="en-US" smtClean="0">
                <a:latin typeface="Times New Roman" pitchFamily="18" charset="0"/>
              </a:rPr>
              <a:t> </a:t>
            </a:r>
            <a:endParaRPr lang="it-IT" smtClean="0">
              <a:latin typeface="Calibri" pitchFamily="34" charset="0"/>
              <a:ea typeface="Microsoft YaHei" pitchFamily="34" charset="-122"/>
            </a:endParaRPr>
          </a:p>
        </p:txBody>
      </p:sp>
      <p:sp>
        <p:nvSpPr>
          <p:cNvPr id="9221" name="Text Box 3"/>
          <p:cNvSpPr txBox="1">
            <a:spLocks noChangeArrowheads="1"/>
          </p:cNvSpPr>
          <p:nvPr/>
        </p:nvSpPr>
        <p:spPr bwMode="auto">
          <a:xfrm>
            <a:off x="3884613" y="8685213"/>
            <a:ext cx="2971800" cy="457200"/>
          </a:xfrm>
          <a:prstGeom prst="rect">
            <a:avLst/>
          </a:prstGeom>
          <a:noFill/>
          <a:ln w="9525">
            <a:noFill/>
            <a:round/>
            <a:headEnd/>
            <a:tailEnd/>
          </a:ln>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B2577E1-B2AE-4875-89C9-8E72855BF416}" type="slidenum">
              <a:rPr lang="it-IT" sz="1200">
                <a:solidFill>
                  <a:srgbClr val="000000"/>
                </a:solidFill>
                <a:latin typeface="Calibri" pitchFamily="34"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a:t>
            </a:fld>
            <a:endParaRPr lang="it-IT" sz="1200">
              <a:solidFill>
                <a:srgbClr val="000000"/>
              </a:solidFill>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7"/>
          <p:cNvSpPr>
            <a:spLocks noGrp="1" noChangeArrowheads="1"/>
          </p:cNvSpPr>
          <p:nvPr>
            <p:ph type="sldNum" sz="quarter"/>
          </p:nvPr>
        </p:nvSpPr>
        <p:spPr>
          <a:noFill/>
          <a:ln/>
        </p:spPr>
        <p:txBody>
          <a:bodyPr/>
          <a:lstStyle/>
          <a:p>
            <a:fld id="{F2BFF653-09F8-4649-8B6E-4E491E405D8D}" type="slidenum">
              <a:rPr lang="it-IT" smtClean="0">
                <a:latin typeface="Calibri" pitchFamily="34" charset="0"/>
                <a:ea typeface="Microsoft YaHei" pitchFamily="34" charset="-122"/>
              </a:rPr>
              <a:pPr/>
              <a:t>2</a:t>
            </a:fld>
            <a:endParaRPr lang="it-IT" smtClean="0">
              <a:latin typeface="Calibri" pitchFamily="34" charset="0"/>
              <a:ea typeface="Microsoft YaHei" pitchFamily="34" charset="-122"/>
            </a:endParaRPr>
          </a:p>
        </p:txBody>
      </p:sp>
      <p:sp>
        <p:nvSpPr>
          <p:cNvPr id="10243"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10244" name="Text Box 2"/>
          <p:cNvSpPr>
            <a:spLocks noGrp="1" noChangeArrowheads="1"/>
          </p:cNvSpPr>
          <p:nvPr>
            <p:ph type="body" idx="1"/>
          </p:nvPr>
        </p:nvSpPr>
        <p:spPr>
          <a:xfrm>
            <a:off x="685800" y="4343400"/>
            <a:ext cx="5486400" cy="4114800"/>
          </a:xfrm>
          <a:noFill/>
          <a:ln/>
        </p:spPr>
        <p:txBody>
          <a:bodyP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b="1" smtClean="0">
                <a:latin typeface="Calibri" pitchFamily="34" charset="0"/>
                <a:ea typeface="Microsoft YaHei" pitchFamily="34" charset="-122"/>
              </a:rPr>
              <a:t>P3: reaching TIRFM configuration</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Times New Roman" pitchFamily="18" charset="0"/>
              </a:rPr>
              <a:t>The second step is to record vesicle dynamics by total internal reflection microscopy. This step is particularly critical for the success of the experiment and a step-by-step description on how to achieve TIRF configuration is provided</a:t>
            </a:r>
            <a:endParaRPr lang="it-IT" smtClean="0">
              <a:latin typeface="Calibri" pitchFamily="34" charset="0"/>
              <a:ea typeface="Microsoft YaHei" pitchFamily="34" charset="-122"/>
            </a:endParaRPr>
          </a:p>
        </p:txBody>
      </p:sp>
      <p:sp>
        <p:nvSpPr>
          <p:cNvPr id="10245" name="Text Box 3"/>
          <p:cNvSpPr txBox="1">
            <a:spLocks noChangeArrowheads="1"/>
          </p:cNvSpPr>
          <p:nvPr/>
        </p:nvSpPr>
        <p:spPr bwMode="auto">
          <a:xfrm>
            <a:off x="3884613" y="8685213"/>
            <a:ext cx="2971800" cy="457200"/>
          </a:xfrm>
          <a:prstGeom prst="rect">
            <a:avLst/>
          </a:prstGeom>
          <a:noFill/>
          <a:ln w="9525">
            <a:noFill/>
            <a:round/>
            <a:headEnd/>
            <a:tailEnd/>
          </a:ln>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C234C0E-3A76-4F04-ABB5-C510715BFFAC}" type="slidenum">
              <a:rPr lang="it-IT" sz="1200">
                <a:solidFill>
                  <a:srgbClr val="000000"/>
                </a:solidFill>
                <a:latin typeface="Calibri" pitchFamily="34"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a:t>
            </a:fld>
            <a:endParaRPr lang="it-IT" sz="1200">
              <a:solidFill>
                <a:srgbClr val="000000"/>
              </a:solidFill>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7"/>
          <p:cNvSpPr>
            <a:spLocks noGrp="1" noChangeArrowheads="1"/>
          </p:cNvSpPr>
          <p:nvPr>
            <p:ph type="sldNum" sz="quarter"/>
          </p:nvPr>
        </p:nvSpPr>
        <p:spPr>
          <a:noFill/>
          <a:ln/>
        </p:spPr>
        <p:txBody>
          <a:bodyPr/>
          <a:lstStyle/>
          <a:p>
            <a:fld id="{E3C7125E-A62C-4594-96C7-20299198C74E}" type="slidenum">
              <a:rPr lang="it-IT" smtClean="0">
                <a:latin typeface="Calibri" pitchFamily="34" charset="0"/>
                <a:ea typeface="Microsoft YaHei" pitchFamily="34" charset="-122"/>
              </a:rPr>
              <a:pPr/>
              <a:t>3</a:t>
            </a:fld>
            <a:endParaRPr lang="it-IT" smtClean="0">
              <a:latin typeface="Calibri" pitchFamily="34" charset="0"/>
              <a:ea typeface="Microsoft YaHei" pitchFamily="34" charset="-122"/>
            </a:endParaRPr>
          </a:p>
        </p:txBody>
      </p:sp>
      <p:sp>
        <p:nvSpPr>
          <p:cNvPr id="11267"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11268" name="Text Box 2"/>
          <p:cNvSpPr>
            <a:spLocks noGrp="1" noChangeArrowheads="1"/>
          </p:cNvSpPr>
          <p:nvPr>
            <p:ph type="body" idx="1"/>
          </p:nvPr>
        </p:nvSpPr>
        <p:spPr>
          <a:xfrm>
            <a:off x="685800" y="4343400"/>
            <a:ext cx="5486400" cy="4114800"/>
          </a:xfrm>
          <a:noFill/>
          <a:ln/>
        </p:spPr>
        <p:txBody>
          <a:bodyP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b="1" smtClean="0">
                <a:latin typeface="Calibri" pitchFamily="34" charset="0"/>
                <a:ea typeface="Microsoft YaHei" pitchFamily="34" charset="-122"/>
              </a:rPr>
              <a:t>P3: recording in TIRF configuration</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Times New Roman" pitchFamily="18" charset="0"/>
              </a:rPr>
              <a:t>Next, once the correct TIRF configuration is reached, the sequential images can be automatically recorded by the software, in basal or stimulated conditions</a:t>
            </a:r>
            <a:r>
              <a:rPr lang="en-US" u="sng" smtClean="0">
                <a:latin typeface="Times New Roman" pitchFamily="18" charset="0"/>
              </a:rPr>
              <a:t>.</a:t>
            </a:r>
            <a:r>
              <a:rPr lang="en-US" smtClean="0">
                <a:latin typeface="Times New Roman" pitchFamily="18" charset="0"/>
              </a:rPr>
              <a:t> </a:t>
            </a:r>
            <a:endParaRPr lang="it-IT" b="1" smtClean="0">
              <a:latin typeface="Calibri" pitchFamily="34" charset="0"/>
              <a:ea typeface="Microsoft YaHei" pitchFamily="34" charset="-122"/>
            </a:endParaRPr>
          </a:p>
        </p:txBody>
      </p:sp>
      <p:sp>
        <p:nvSpPr>
          <p:cNvPr id="11269" name="Text Box 3"/>
          <p:cNvSpPr txBox="1">
            <a:spLocks noChangeArrowheads="1"/>
          </p:cNvSpPr>
          <p:nvPr/>
        </p:nvSpPr>
        <p:spPr bwMode="auto">
          <a:xfrm>
            <a:off x="3884613" y="8685213"/>
            <a:ext cx="2971800" cy="457200"/>
          </a:xfrm>
          <a:prstGeom prst="rect">
            <a:avLst/>
          </a:prstGeom>
          <a:noFill/>
          <a:ln w="9525">
            <a:noFill/>
            <a:round/>
            <a:headEnd/>
            <a:tailEnd/>
          </a:ln>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B7F5D279-A6B7-4E2A-BA8A-F5DEF131395C}" type="slidenum">
              <a:rPr lang="it-IT" sz="1200">
                <a:solidFill>
                  <a:srgbClr val="000000"/>
                </a:solidFill>
                <a:latin typeface="Calibri" pitchFamily="34"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a:t>
            </a:fld>
            <a:endParaRPr lang="it-IT" sz="1200">
              <a:solidFill>
                <a:srgbClr val="000000"/>
              </a:solidFill>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7"/>
          <p:cNvSpPr>
            <a:spLocks noGrp="1" noChangeArrowheads="1"/>
          </p:cNvSpPr>
          <p:nvPr>
            <p:ph type="sldNum" sz="quarter"/>
          </p:nvPr>
        </p:nvSpPr>
        <p:spPr>
          <a:noFill/>
          <a:ln/>
        </p:spPr>
        <p:txBody>
          <a:bodyPr/>
          <a:lstStyle/>
          <a:p>
            <a:fld id="{9DB5C26B-B6CE-48FF-A9F6-485C86B5B96C}" type="slidenum">
              <a:rPr lang="it-IT" smtClean="0">
                <a:latin typeface="Calibri" pitchFamily="34" charset="0"/>
                <a:ea typeface="Microsoft YaHei" pitchFamily="34" charset="-122"/>
              </a:rPr>
              <a:pPr/>
              <a:t>4</a:t>
            </a:fld>
            <a:endParaRPr lang="it-IT" smtClean="0">
              <a:latin typeface="Calibri" pitchFamily="34" charset="0"/>
              <a:ea typeface="Microsoft YaHei" pitchFamily="34" charset="-122"/>
            </a:endParaRPr>
          </a:p>
        </p:txBody>
      </p:sp>
      <p:sp>
        <p:nvSpPr>
          <p:cNvPr id="12291"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12292" name="Text Box 2"/>
          <p:cNvSpPr>
            <a:spLocks noGrp="1" noChangeArrowheads="1"/>
          </p:cNvSpPr>
          <p:nvPr>
            <p:ph type="body" idx="1"/>
          </p:nvPr>
        </p:nvSpPr>
        <p:spPr>
          <a:xfrm>
            <a:off x="685800" y="4343400"/>
            <a:ext cx="5486400" cy="4114800"/>
          </a:xfrm>
          <a:noFill/>
          <a:ln/>
        </p:spPr>
        <p:txBody>
          <a:bodyP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b="1" smtClean="0">
                <a:latin typeface="Calibri" pitchFamily="34" charset="0"/>
                <a:ea typeface="Microsoft YaHei" pitchFamily="34" charset="-122"/>
              </a:rPr>
              <a:t>P4 Data Analysis</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Times New Roman" pitchFamily="18" charset="0"/>
              </a:rPr>
              <a:t>The final step is to process images and extract data from the videos using commercial software or home-made algorithms.</a:t>
            </a:r>
            <a:endParaRPr lang="it-IT" smtClean="0">
              <a:latin typeface="Times New Roman" pitchFamily="18" charset="0"/>
            </a:endParaRPr>
          </a:p>
        </p:txBody>
      </p:sp>
      <p:sp>
        <p:nvSpPr>
          <p:cNvPr id="12293" name="Text Box 3"/>
          <p:cNvSpPr txBox="1">
            <a:spLocks noChangeArrowheads="1"/>
          </p:cNvSpPr>
          <p:nvPr/>
        </p:nvSpPr>
        <p:spPr bwMode="auto">
          <a:xfrm>
            <a:off x="3884613" y="8685213"/>
            <a:ext cx="2971800" cy="457200"/>
          </a:xfrm>
          <a:prstGeom prst="rect">
            <a:avLst/>
          </a:prstGeom>
          <a:noFill/>
          <a:ln w="9525">
            <a:noFill/>
            <a:round/>
            <a:headEnd/>
            <a:tailEnd/>
          </a:ln>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C9970C8C-DA45-4E3C-9EEF-1E0778A3EC18}" type="slidenum">
              <a:rPr lang="it-IT" sz="1200">
                <a:solidFill>
                  <a:srgbClr val="000000"/>
                </a:solidFill>
                <a:latin typeface="Calibri" pitchFamily="34"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4</a:t>
            </a:fld>
            <a:endParaRPr lang="it-IT" sz="1200">
              <a:solidFill>
                <a:srgbClr val="000000"/>
              </a:solidFill>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p:spPr>
        <p:txBody>
          <a:bodyPr/>
          <a:lstStyle/>
          <a:p>
            <a:fld id="{5030A82D-6390-49D0-B9CF-ECBF355353AE}" type="slidenum">
              <a:rPr lang="it-IT" smtClean="0">
                <a:latin typeface="Calibri" pitchFamily="34" charset="0"/>
                <a:ea typeface="Microsoft YaHei" pitchFamily="34" charset="-122"/>
              </a:rPr>
              <a:pPr/>
              <a:t>5</a:t>
            </a:fld>
            <a:endParaRPr lang="it-IT" smtClean="0">
              <a:latin typeface="Calibri" pitchFamily="34" charset="0"/>
              <a:ea typeface="Microsoft YaHei" pitchFamily="34" charset="-122"/>
            </a:endParaRPr>
          </a:p>
        </p:txBody>
      </p:sp>
      <p:sp>
        <p:nvSpPr>
          <p:cNvPr id="13315"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13316" name="Text Box 2"/>
          <p:cNvSpPr>
            <a:spLocks noGrp="1" noChangeArrowheads="1"/>
          </p:cNvSpPr>
          <p:nvPr>
            <p:ph type="body" idx="1"/>
          </p:nvPr>
        </p:nvSpPr>
        <p:spPr>
          <a:xfrm>
            <a:off x="685800" y="4343400"/>
            <a:ext cx="5486400" cy="4114800"/>
          </a:xfrm>
          <a:noFill/>
          <a:ln/>
        </p:spPr>
        <p:txBody>
          <a:bodyP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b="1" smtClean="0">
                <a:latin typeface="Calibri" pitchFamily="34" charset="0"/>
                <a:ea typeface="Microsoft YaHei" pitchFamily="34" charset="-122"/>
              </a:rPr>
              <a:t>P5 Data Interpretation</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Times New Roman" pitchFamily="18" charset="0"/>
              </a:rPr>
              <a:t>Ultimately, using TIRFM to record the changes in the fluorescent signal deriving from vesicle fusion to the plasma membrane, information on the frequency of fusion events and the mode of vesicle fusion to the plasma membrane can be obtained.</a:t>
            </a:r>
            <a:endParaRPr lang="it-IT" smtClean="0">
              <a:latin typeface="Calibri" pitchFamily="34" charset="0"/>
              <a:ea typeface="Microsoft YaHei" pitchFamily="34" charset="-122"/>
            </a:endParaRPr>
          </a:p>
        </p:txBody>
      </p:sp>
      <p:sp>
        <p:nvSpPr>
          <p:cNvPr id="13317" name="Text Box 3"/>
          <p:cNvSpPr txBox="1">
            <a:spLocks noChangeArrowheads="1"/>
          </p:cNvSpPr>
          <p:nvPr/>
        </p:nvSpPr>
        <p:spPr bwMode="auto">
          <a:xfrm>
            <a:off x="3884613" y="8685213"/>
            <a:ext cx="2971800" cy="457200"/>
          </a:xfrm>
          <a:prstGeom prst="rect">
            <a:avLst/>
          </a:prstGeom>
          <a:noFill/>
          <a:ln w="9525">
            <a:noFill/>
            <a:round/>
            <a:headEnd/>
            <a:tailEnd/>
          </a:ln>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D3BD69B-0CB7-4B85-B48D-4172EEA234E7}" type="slidenum">
              <a:rPr lang="it-IT" sz="1200">
                <a:solidFill>
                  <a:srgbClr val="000000"/>
                </a:solidFill>
                <a:latin typeface="Calibri" pitchFamily="34"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5</a:t>
            </a:fld>
            <a:endParaRPr lang="it-IT" sz="1200">
              <a:solidFill>
                <a:srgbClr val="000000"/>
              </a:solidFill>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t-IT"/>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t-IT"/>
          </a:p>
        </p:txBody>
      </p:sp>
      <p:sp>
        <p:nvSpPr>
          <p:cNvPr id="4" name="Rectangle 3"/>
          <p:cNvSpPr>
            <a:spLocks noGrp="1" noChangeArrowheads="1"/>
          </p:cNvSpPr>
          <p:nvPr>
            <p:ph type="dt" idx="10"/>
          </p:nvPr>
        </p:nvSpPr>
        <p:spPr>
          <a:ln/>
        </p:spPr>
        <p:txBody>
          <a:bodyPr/>
          <a:lstStyle>
            <a:lvl1pPr>
              <a:defRPr/>
            </a:lvl1pPr>
          </a:lstStyle>
          <a:p>
            <a:pPr>
              <a:defRPr/>
            </a:pPr>
            <a:endParaRPr lang="it-IT"/>
          </a:p>
        </p:txBody>
      </p:sp>
      <p:sp>
        <p:nvSpPr>
          <p:cNvPr id="5" name="Rectangle 5"/>
          <p:cNvSpPr>
            <a:spLocks noGrp="1" noChangeArrowheads="1"/>
          </p:cNvSpPr>
          <p:nvPr>
            <p:ph type="sldNum" idx="11"/>
          </p:nvPr>
        </p:nvSpPr>
        <p:spPr>
          <a:ln/>
        </p:spPr>
        <p:txBody>
          <a:bodyPr/>
          <a:lstStyle>
            <a:lvl1pPr>
              <a:defRPr/>
            </a:lvl1pPr>
          </a:lstStyle>
          <a:p>
            <a:pPr>
              <a:defRPr/>
            </a:pPr>
            <a:fld id="{27670DF3-665F-45DB-AC8B-5F68217F8987}" type="slidenum">
              <a:rPr lang="it-IT"/>
              <a:pPr>
                <a:defRPr/>
              </a:pPr>
              <a:t>‹#›</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Rectangle 3"/>
          <p:cNvSpPr>
            <a:spLocks noGrp="1" noChangeArrowheads="1"/>
          </p:cNvSpPr>
          <p:nvPr>
            <p:ph type="dt" idx="10"/>
          </p:nvPr>
        </p:nvSpPr>
        <p:spPr>
          <a:ln/>
        </p:spPr>
        <p:txBody>
          <a:bodyPr/>
          <a:lstStyle>
            <a:lvl1pPr>
              <a:defRPr/>
            </a:lvl1pPr>
          </a:lstStyle>
          <a:p>
            <a:pPr>
              <a:defRPr/>
            </a:pPr>
            <a:endParaRPr lang="it-IT"/>
          </a:p>
        </p:txBody>
      </p:sp>
      <p:sp>
        <p:nvSpPr>
          <p:cNvPr id="5" name="Rectangle 5"/>
          <p:cNvSpPr>
            <a:spLocks noGrp="1" noChangeArrowheads="1"/>
          </p:cNvSpPr>
          <p:nvPr>
            <p:ph type="sldNum" idx="11"/>
          </p:nvPr>
        </p:nvSpPr>
        <p:spPr>
          <a:ln/>
        </p:spPr>
        <p:txBody>
          <a:bodyPr/>
          <a:lstStyle>
            <a:lvl1pPr>
              <a:defRPr/>
            </a:lvl1pPr>
          </a:lstStyle>
          <a:p>
            <a:pPr>
              <a:defRPr/>
            </a:pPr>
            <a:fld id="{C55EC0D8-BE2A-43EE-B3D1-AC1156A9E215}" type="slidenum">
              <a:rPr lang="it-IT"/>
              <a:pPr>
                <a:defRPr/>
              </a:pPr>
              <a:t>‹#›</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smtClean="0"/>
              <a:t>Click to edit Master title style</a:t>
            </a:r>
            <a:endParaRPr lang="it-IT"/>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Rectangle 3"/>
          <p:cNvSpPr>
            <a:spLocks noGrp="1" noChangeArrowheads="1"/>
          </p:cNvSpPr>
          <p:nvPr>
            <p:ph type="dt" idx="10"/>
          </p:nvPr>
        </p:nvSpPr>
        <p:spPr>
          <a:ln/>
        </p:spPr>
        <p:txBody>
          <a:bodyPr/>
          <a:lstStyle>
            <a:lvl1pPr>
              <a:defRPr/>
            </a:lvl1pPr>
          </a:lstStyle>
          <a:p>
            <a:pPr>
              <a:defRPr/>
            </a:pPr>
            <a:endParaRPr lang="it-IT"/>
          </a:p>
        </p:txBody>
      </p:sp>
      <p:sp>
        <p:nvSpPr>
          <p:cNvPr id="5" name="Rectangle 5"/>
          <p:cNvSpPr>
            <a:spLocks noGrp="1" noChangeArrowheads="1"/>
          </p:cNvSpPr>
          <p:nvPr>
            <p:ph type="sldNum" idx="11"/>
          </p:nvPr>
        </p:nvSpPr>
        <p:spPr>
          <a:ln/>
        </p:spPr>
        <p:txBody>
          <a:bodyPr/>
          <a:lstStyle>
            <a:lvl1pPr>
              <a:defRPr/>
            </a:lvl1pPr>
          </a:lstStyle>
          <a:p>
            <a:pPr>
              <a:defRPr/>
            </a:pPr>
            <a:fld id="{EA264573-FC71-4357-B797-CE90626E9620}" type="slidenum">
              <a:rPr lang="it-IT"/>
              <a:pPr>
                <a:defRPr/>
              </a:pPr>
              <a:t>‹#›</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Rectangle 3"/>
          <p:cNvSpPr>
            <a:spLocks noGrp="1" noChangeArrowheads="1"/>
          </p:cNvSpPr>
          <p:nvPr>
            <p:ph type="dt" idx="10"/>
          </p:nvPr>
        </p:nvSpPr>
        <p:spPr>
          <a:ln/>
        </p:spPr>
        <p:txBody>
          <a:bodyPr/>
          <a:lstStyle>
            <a:lvl1pPr>
              <a:defRPr/>
            </a:lvl1pPr>
          </a:lstStyle>
          <a:p>
            <a:pPr>
              <a:defRPr/>
            </a:pPr>
            <a:endParaRPr lang="it-IT"/>
          </a:p>
        </p:txBody>
      </p:sp>
      <p:sp>
        <p:nvSpPr>
          <p:cNvPr id="5" name="Rectangle 5"/>
          <p:cNvSpPr>
            <a:spLocks noGrp="1" noChangeArrowheads="1"/>
          </p:cNvSpPr>
          <p:nvPr>
            <p:ph type="sldNum" idx="11"/>
          </p:nvPr>
        </p:nvSpPr>
        <p:spPr>
          <a:ln/>
        </p:spPr>
        <p:txBody>
          <a:bodyPr/>
          <a:lstStyle>
            <a:lvl1pPr>
              <a:defRPr/>
            </a:lvl1pPr>
          </a:lstStyle>
          <a:p>
            <a:pPr>
              <a:defRPr/>
            </a:pPr>
            <a:fld id="{D67529C6-DC6A-4383-A11E-12755628FED3}" type="slidenum">
              <a:rPr lang="it-IT"/>
              <a:pPr>
                <a:defRPr/>
              </a:pPr>
              <a:t>‹#›</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t-I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endParaRPr lang="it-IT"/>
          </a:p>
        </p:txBody>
      </p:sp>
      <p:sp>
        <p:nvSpPr>
          <p:cNvPr id="5" name="Rectangle 5"/>
          <p:cNvSpPr>
            <a:spLocks noGrp="1" noChangeArrowheads="1"/>
          </p:cNvSpPr>
          <p:nvPr>
            <p:ph type="sldNum" idx="11"/>
          </p:nvPr>
        </p:nvSpPr>
        <p:spPr>
          <a:ln/>
        </p:spPr>
        <p:txBody>
          <a:bodyPr/>
          <a:lstStyle>
            <a:lvl1pPr>
              <a:defRPr/>
            </a:lvl1pPr>
          </a:lstStyle>
          <a:p>
            <a:pPr>
              <a:defRPr/>
            </a:pPr>
            <a:fld id="{BD027C05-41C8-43C2-966D-77A7A3BF04CB}" type="slidenum">
              <a:rPr lang="it-IT"/>
              <a:pPr>
                <a:defRPr/>
              </a:pPr>
              <a:t>‹#›</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Rectangle 3"/>
          <p:cNvSpPr>
            <a:spLocks noGrp="1" noChangeArrowheads="1"/>
          </p:cNvSpPr>
          <p:nvPr>
            <p:ph type="dt" idx="10"/>
          </p:nvPr>
        </p:nvSpPr>
        <p:spPr>
          <a:ln/>
        </p:spPr>
        <p:txBody>
          <a:bodyPr/>
          <a:lstStyle>
            <a:lvl1pPr>
              <a:defRPr/>
            </a:lvl1pPr>
          </a:lstStyle>
          <a:p>
            <a:pPr>
              <a:defRPr/>
            </a:pPr>
            <a:endParaRPr lang="it-IT"/>
          </a:p>
        </p:txBody>
      </p:sp>
      <p:sp>
        <p:nvSpPr>
          <p:cNvPr id="6" name="Rectangle 5"/>
          <p:cNvSpPr>
            <a:spLocks noGrp="1" noChangeArrowheads="1"/>
          </p:cNvSpPr>
          <p:nvPr>
            <p:ph type="sldNum" idx="11"/>
          </p:nvPr>
        </p:nvSpPr>
        <p:spPr>
          <a:ln/>
        </p:spPr>
        <p:txBody>
          <a:bodyPr/>
          <a:lstStyle>
            <a:lvl1pPr>
              <a:defRPr/>
            </a:lvl1pPr>
          </a:lstStyle>
          <a:p>
            <a:pPr>
              <a:defRPr/>
            </a:pPr>
            <a:fld id="{F56814CE-2FAC-407A-B072-DDB38A5DBB01}" type="slidenum">
              <a:rPr lang="it-IT"/>
              <a:pPr>
                <a:defRPr/>
              </a:pPr>
              <a:t>‹#›</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t-I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7" name="Rectangle 3"/>
          <p:cNvSpPr>
            <a:spLocks noGrp="1" noChangeArrowheads="1"/>
          </p:cNvSpPr>
          <p:nvPr>
            <p:ph type="dt" idx="10"/>
          </p:nvPr>
        </p:nvSpPr>
        <p:spPr>
          <a:ln/>
        </p:spPr>
        <p:txBody>
          <a:bodyPr/>
          <a:lstStyle>
            <a:lvl1pPr>
              <a:defRPr/>
            </a:lvl1pPr>
          </a:lstStyle>
          <a:p>
            <a:pPr>
              <a:defRPr/>
            </a:pPr>
            <a:endParaRPr lang="it-IT"/>
          </a:p>
        </p:txBody>
      </p:sp>
      <p:sp>
        <p:nvSpPr>
          <p:cNvPr id="8" name="Rectangle 5"/>
          <p:cNvSpPr>
            <a:spLocks noGrp="1" noChangeArrowheads="1"/>
          </p:cNvSpPr>
          <p:nvPr>
            <p:ph type="sldNum" idx="11"/>
          </p:nvPr>
        </p:nvSpPr>
        <p:spPr>
          <a:ln/>
        </p:spPr>
        <p:txBody>
          <a:bodyPr/>
          <a:lstStyle>
            <a:lvl1pPr>
              <a:defRPr/>
            </a:lvl1pPr>
          </a:lstStyle>
          <a:p>
            <a:pPr>
              <a:defRPr/>
            </a:pPr>
            <a:fld id="{D5385FD9-A15F-44BA-AD54-249252B29413}" type="slidenum">
              <a:rPr lang="it-IT"/>
              <a:pPr>
                <a:defRPr/>
              </a:pPr>
              <a:t>‹#›</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Rectangle 3"/>
          <p:cNvSpPr>
            <a:spLocks noGrp="1" noChangeArrowheads="1"/>
          </p:cNvSpPr>
          <p:nvPr>
            <p:ph type="dt" idx="10"/>
          </p:nvPr>
        </p:nvSpPr>
        <p:spPr>
          <a:ln/>
        </p:spPr>
        <p:txBody>
          <a:bodyPr/>
          <a:lstStyle>
            <a:lvl1pPr>
              <a:defRPr/>
            </a:lvl1pPr>
          </a:lstStyle>
          <a:p>
            <a:pPr>
              <a:defRPr/>
            </a:pPr>
            <a:endParaRPr lang="it-IT"/>
          </a:p>
        </p:txBody>
      </p:sp>
      <p:sp>
        <p:nvSpPr>
          <p:cNvPr id="4" name="Rectangle 5"/>
          <p:cNvSpPr>
            <a:spLocks noGrp="1" noChangeArrowheads="1"/>
          </p:cNvSpPr>
          <p:nvPr>
            <p:ph type="sldNum" idx="11"/>
          </p:nvPr>
        </p:nvSpPr>
        <p:spPr>
          <a:ln/>
        </p:spPr>
        <p:txBody>
          <a:bodyPr/>
          <a:lstStyle>
            <a:lvl1pPr>
              <a:defRPr/>
            </a:lvl1pPr>
          </a:lstStyle>
          <a:p>
            <a:pPr>
              <a:defRPr/>
            </a:pPr>
            <a:fld id="{623A6A83-0A27-4A46-80ED-7CB2AE4DBE97}" type="slidenum">
              <a:rPr lang="it-IT"/>
              <a:pPr>
                <a:defRPr/>
              </a:pPr>
              <a:t>‹#›</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it-IT"/>
          </a:p>
        </p:txBody>
      </p:sp>
      <p:sp>
        <p:nvSpPr>
          <p:cNvPr id="3" name="Rectangle 5"/>
          <p:cNvSpPr>
            <a:spLocks noGrp="1" noChangeArrowheads="1"/>
          </p:cNvSpPr>
          <p:nvPr>
            <p:ph type="sldNum" idx="11"/>
          </p:nvPr>
        </p:nvSpPr>
        <p:spPr>
          <a:ln/>
        </p:spPr>
        <p:txBody>
          <a:bodyPr/>
          <a:lstStyle>
            <a:lvl1pPr>
              <a:defRPr/>
            </a:lvl1pPr>
          </a:lstStyle>
          <a:p>
            <a:pPr>
              <a:defRPr/>
            </a:pPr>
            <a:fld id="{CDB7D567-8DB4-4007-AA20-9FE23F019073}" type="slidenum">
              <a:rPr lang="it-IT"/>
              <a:pPr>
                <a:defRPr/>
              </a:pPr>
              <a:t>‹#›</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t-I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it-IT"/>
          </a:p>
        </p:txBody>
      </p:sp>
      <p:sp>
        <p:nvSpPr>
          <p:cNvPr id="6" name="Rectangle 5"/>
          <p:cNvSpPr>
            <a:spLocks noGrp="1" noChangeArrowheads="1"/>
          </p:cNvSpPr>
          <p:nvPr>
            <p:ph type="sldNum" idx="11"/>
          </p:nvPr>
        </p:nvSpPr>
        <p:spPr>
          <a:ln/>
        </p:spPr>
        <p:txBody>
          <a:bodyPr/>
          <a:lstStyle>
            <a:lvl1pPr>
              <a:defRPr/>
            </a:lvl1pPr>
          </a:lstStyle>
          <a:p>
            <a:pPr>
              <a:defRPr/>
            </a:pPr>
            <a:fld id="{DFE69040-49EE-4102-B5E1-1FE3E833000A}" type="slidenum">
              <a:rPr lang="it-IT"/>
              <a:pPr>
                <a:defRPr/>
              </a:pPr>
              <a:t>‹#›</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t-I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it-IT"/>
          </a:p>
        </p:txBody>
      </p:sp>
      <p:sp>
        <p:nvSpPr>
          <p:cNvPr id="6" name="Rectangle 5"/>
          <p:cNvSpPr>
            <a:spLocks noGrp="1" noChangeArrowheads="1"/>
          </p:cNvSpPr>
          <p:nvPr>
            <p:ph type="sldNum" idx="11"/>
          </p:nvPr>
        </p:nvSpPr>
        <p:spPr>
          <a:ln/>
        </p:spPr>
        <p:txBody>
          <a:bodyPr/>
          <a:lstStyle>
            <a:lvl1pPr>
              <a:defRPr/>
            </a:lvl1pPr>
          </a:lstStyle>
          <a:p>
            <a:pPr>
              <a:defRPr/>
            </a:pPr>
            <a:fld id="{031F170A-8AF5-44BB-9922-77174F51E857}" type="slidenum">
              <a:rPr lang="it-IT"/>
              <a:pPr>
                <a:defRPr/>
              </a:pPr>
              <a:t>‹#›</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57200" y="274638"/>
            <a:ext cx="8228013" cy="1141412"/>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GB" smtClean="0"/>
              <a:t>Fate clic per modificare il formato del testo del titolo</a:t>
            </a:r>
          </a:p>
        </p:txBody>
      </p:sp>
      <p:sp>
        <p:nvSpPr>
          <p:cNvPr id="1027" name="Rectangle 2"/>
          <p:cNvSpPr>
            <a:spLocks noGrp="1" noChangeArrowheads="1"/>
          </p:cNvSpPr>
          <p:nvPr>
            <p:ph type="body" idx="1"/>
          </p:nvPr>
        </p:nvSpPr>
        <p:spPr bwMode="auto">
          <a:xfrm>
            <a:off x="457200" y="1600200"/>
            <a:ext cx="8228013" cy="452437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Fate clic per modificare il formato del testo della struttura</a:t>
            </a:r>
          </a:p>
          <a:p>
            <a:pPr lvl="1"/>
            <a:r>
              <a:rPr lang="en-GB" smtClean="0"/>
              <a:t>Secondo livello struttura</a:t>
            </a:r>
          </a:p>
          <a:p>
            <a:pPr lvl="2"/>
            <a:r>
              <a:rPr lang="en-GB" smtClean="0"/>
              <a:t>Terzo livello struttura</a:t>
            </a:r>
          </a:p>
          <a:p>
            <a:pPr lvl="3"/>
            <a:r>
              <a:rPr lang="en-GB" smtClean="0"/>
              <a:t>Quarto livello struttura</a:t>
            </a:r>
          </a:p>
          <a:p>
            <a:pPr lvl="4"/>
            <a:r>
              <a:rPr lang="en-GB" smtClean="0"/>
              <a:t>Quinto livello struttura</a:t>
            </a:r>
          </a:p>
          <a:p>
            <a:pPr lvl="4"/>
            <a:r>
              <a:rPr lang="en-GB" smtClean="0"/>
              <a:t>Sesto livello struttura</a:t>
            </a:r>
          </a:p>
          <a:p>
            <a:pPr lvl="4"/>
            <a:r>
              <a:rPr lang="en-GB" smtClean="0"/>
              <a:t>Settimo livello struttura</a:t>
            </a:r>
          </a:p>
          <a:p>
            <a:pPr lvl="4"/>
            <a:r>
              <a:rPr lang="en-GB" smtClean="0"/>
              <a:t>Ottavo livello struttura</a:t>
            </a:r>
          </a:p>
          <a:p>
            <a:pPr lvl="4"/>
            <a:r>
              <a:rPr lang="en-GB" smtClean="0"/>
              <a:t>Nono livello struttura</a:t>
            </a:r>
          </a:p>
        </p:txBody>
      </p:sp>
      <p:sp>
        <p:nvSpPr>
          <p:cNvPr id="2" name="Rectangle 3"/>
          <p:cNvSpPr>
            <a:spLocks noGrp="1" noChangeArrowheads="1"/>
          </p:cNvSpPr>
          <p:nvPr>
            <p:ph type="dt"/>
          </p:nvPr>
        </p:nvSpPr>
        <p:spPr bwMode="auto">
          <a:xfrm>
            <a:off x="457200" y="6356350"/>
            <a:ext cx="2132013" cy="363538"/>
          </a:xfrm>
          <a:prstGeom prst="rect">
            <a:avLst/>
          </a:prstGeom>
          <a:noFill/>
          <a:ln w="9525" cap="flat">
            <a:noFill/>
            <a:round/>
            <a:headEnd/>
            <a:tailEnd/>
          </a:ln>
          <a:effectLst/>
        </p:spPr>
        <p:txBody>
          <a:bodyPr vert="horz" wrap="square" lIns="90000" tIns="46800" rIns="90000" bIns="46800" numCol="1" anchor="ctr"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ea typeface="+mn-ea"/>
                <a:cs typeface="Arial" charset="0"/>
              </a:defRPr>
            </a:lvl1pPr>
          </a:lstStyle>
          <a:p>
            <a:pPr>
              <a:defRPr/>
            </a:pPr>
            <a:endParaRPr lang="it-IT"/>
          </a:p>
        </p:txBody>
      </p:sp>
      <p:sp>
        <p:nvSpPr>
          <p:cNvPr id="1028" name="Text Box 4"/>
          <p:cNvSpPr txBox="1">
            <a:spLocks noChangeArrowheads="1"/>
          </p:cNvSpPr>
          <p:nvPr/>
        </p:nvSpPr>
        <p:spPr bwMode="auto">
          <a:xfrm>
            <a:off x="3124200" y="6356350"/>
            <a:ext cx="2895600" cy="365125"/>
          </a:xfrm>
          <a:prstGeom prst="rect">
            <a:avLst/>
          </a:prstGeom>
          <a:noFill/>
          <a:ln w="9525" cap="flat">
            <a:noFill/>
            <a:round/>
            <a:headEnd/>
            <a:tailEnd/>
          </a:ln>
          <a:effectLst/>
        </p:spPr>
        <p:txBody>
          <a:bodyPr wrap="none" anchor="ctr"/>
          <a:lstStyle/>
          <a:p>
            <a:pPr>
              <a:buFont typeface="Times New Roman" pitchFamily="16" charset="0"/>
              <a:buNone/>
              <a:defRPr/>
            </a:pPr>
            <a:endParaRPr lang="it-IT">
              <a:ea typeface="+mn-ea"/>
              <a:cs typeface="Arial" charset="0"/>
            </a:endParaRPr>
          </a:p>
        </p:txBody>
      </p:sp>
      <p:sp>
        <p:nvSpPr>
          <p:cNvPr id="1029" name="Rectangle 5"/>
          <p:cNvSpPr>
            <a:spLocks noGrp="1" noChangeArrowheads="1"/>
          </p:cNvSpPr>
          <p:nvPr>
            <p:ph type="sldNum"/>
          </p:nvPr>
        </p:nvSpPr>
        <p:spPr bwMode="auto">
          <a:xfrm>
            <a:off x="6553200" y="6356350"/>
            <a:ext cx="2132013" cy="363538"/>
          </a:xfrm>
          <a:prstGeom prst="rect">
            <a:avLst/>
          </a:prstGeom>
          <a:noFill/>
          <a:ln w="9525" cap="flat">
            <a:noFill/>
            <a:round/>
            <a:headEnd/>
            <a:tailEnd/>
          </a:ln>
          <a:effectLst/>
        </p:spPr>
        <p:txBody>
          <a:bodyPr vert="horz" wrap="square" lIns="90000" tIns="46800" rIns="90000" bIns="46800" numCol="1" anchor="ctr"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ea typeface="+mn-ea"/>
                <a:cs typeface="Arial" charset="0"/>
              </a:defRPr>
            </a:lvl1pPr>
          </a:lstStyle>
          <a:p>
            <a:pPr>
              <a:defRPr/>
            </a:pPr>
            <a:fld id="{816105B3-8AAE-433D-AB60-A5CF515338AA}" type="slidenum">
              <a:rPr lang="it-IT"/>
              <a:pPr>
                <a:defRPr/>
              </a:pPr>
              <a:t>‹#›</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Microsoft YaHei" charset="-122"/>
        </a:defRPr>
      </a:lvl2pPr>
      <a:lvl3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Microsoft YaHei" charset="-122"/>
        </a:defRPr>
      </a:lvl3pPr>
      <a:lvl4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Microsoft YaHei" charset="-122"/>
        </a:defRPr>
      </a:lvl4pPr>
      <a:lvl5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Microsoft YaHei" charset="-122"/>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Microsoft YaHei" charset="-122"/>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Microsoft YaHei" charset="-122"/>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Microsoft YaHei" charset="-122"/>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Microsoft YaHei" charset="-122"/>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8"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8"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s>
</file>

<file path=ppt/slides/_rels/slide5.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2.png"/><Relationship Id="rId7" Type="http://schemas.openxmlformats.org/officeDocument/2006/relationships/image" Target="../media/image15.png"/><Relationship Id="rId12" Type="http://schemas.openxmlformats.org/officeDocument/2006/relationships/image" Target="../media/image28.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25.png"/><Relationship Id="rId11" Type="http://schemas.openxmlformats.org/officeDocument/2006/relationships/image" Target="../media/image20.png"/><Relationship Id="rId5" Type="http://schemas.openxmlformats.org/officeDocument/2006/relationships/image" Target="../media/image24.png"/><Relationship Id="rId10" Type="http://schemas.openxmlformats.org/officeDocument/2006/relationships/image" Target="../media/image16.png"/><Relationship Id="rId4" Type="http://schemas.openxmlformats.org/officeDocument/2006/relationships/image" Target="../media/image23.png"/><Relationship Id="rId9" Type="http://schemas.openxmlformats.org/officeDocument/2006/relationships/image" Target="../media/image2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3" cstate="print"/>
          <a:srcRect/>
          <a:stretch>
            <a:fillRect/>
          </a:stretch>
        </p:blipFill>
        <p:spPr bwMode="auto">
          <a:xfrm>
            <a:off x="4500563" y="684213"/>
            <a:ext cx="1547812" cy="720725"/>
          </a:xfrm>
          <a:prstGeom prst="rect">
            <a:avLst/>
          </a:prstGeom>
          <a:noFill/>
          <a:ln w="9525">
            <a:noFill/>
            <a:round/>
            <a:headEnd/>
            <a:tailEnd/>
          </a:ln>
        </p:spPr>
      </p:pic>
      <p:sp>
        <p:nvSpPr>
          <p:cNvPr id="3074" name="Oval 2"/>
          <p:cNvSpPr>
            <a:spLocks noChangeArrowheads="1"/>
          </p:cNvSpPr>
          <p:nvPr/>
        </p:nvSpPr>
        <p:spPr bwMode="auto">
          <a:xfrm>
            <a:off x="4748213" y="823913"/>
            <a:ext cx="719137" cy="265112"/>
          </a:xfrm>
          <a:prstGeom prst="ellipse">
            <a:avLst/>
          </a:prstGeom>
          <a:solidFill>
            <a:srgbClr val="D3EBED"/>
          </a:solidFill>
          <a:ln w="9525" cap="flat">
            <a:noFill/>
            <a:round/>
            <a:headEnd/>
            <a:tailEnd/>
          </a:ln>
          <a:effectLst>
            <a:outerShdw dist="153753" dir="2700000" algn="ctr" rotWithShape="0">
              <a:srgbClr val="7F8D8E"/>
            </a:outerShdw>
          </a:effectLst>
        </p:spPr>
        <p:txBody>
          <a:bodyPr wrap="none" anchor="ctr"/>
          <a:lstStyle/>
          <a:p>
            <a:pPr>
              <a:buFont typeface="Times New Roman" pitchFamily="16" charset="0"/>
              <a:buNone/>
              <a:defRPr/>
            </a:pPr>
            <a:endParaRPr lang="it-IT">
              <a:ea typeface="+mn-ea"/>
              <a:cs typeface="Arial" charset="0"/>
            </a:endParaRPr>
          </a:p>
        </p:txBody>
      </p:sp>
      <p:pic>
        <p:nvPicPr>
          <p:cNvPr id="2052" name="Picture 3"/>
          <p:cNvPicPr>
            <a:picLocks noChangeAspect="1" noChangeArrowheads="1"/>
          </p:cNvPicPr>
          <p:nvPr/>
        </p:nvPicPr>
        <p:blipFill>
          <a:blip r:embed="rId4" cstate="print"/>
          <a:srcRect/>
          <a:stretch>
            <a:fillRect/>
          </a:stretch>
        </p:blipFill>
        <p:spPr bwMode="auto">
          <a:xfrm>
            <a:off x="3167063" y="3600450"/>
            <a:ext cx="338137" cy="893763"/>
          </a:xfrm>
          <a:prstGeom prst="rect">
            <a:avLst/>
          </a:prstGeom>
          <a:noFill/>
          <a:ln w="9525">
            <a:noFill/>
            <a:round/>
            <a:headEnd/>
            <a:tailEnd/>
          </a:ln>
        </p:spPr>
      </p:pic>
      <p:pic>
        <p:nvPicPr>
          <p:cNvPr id="2053" name="Picture 4"/>
          <p:cNvPicPr>
            <a:picLocks noChangeAspect="1" noChangeArrowheads="1"/>
          </p:cNvPicPr>
          <p:nvPr/>
        </p:nvPicPr>
        <p:blipFill>
          <a:blip r:embed="rId5" cstate="print"/>
          <a:srcRect/>
          <a:stretch>
            <a:fillRect/>
          </a:stretch>
        </p:blipFill>
        <p:spPr bwMode="auto">
          <a:xfrm>
            <a:off x="3673475" y="3621088"/>
            <a:ext cx="379413" cy="842962"/>
          </a:xfrm>
          <a:prstGeom prst="rect">
            <a:avLst/>
          </a:prstGeom>
          <a:noFill/>
          <a:ln w="9525">
            <a:noFill/>
            <a:round/>
            <a:headEnd/>
            <a:tailEnd/>
          </a:ln>
        </p:spPr>
      </p:pic>
      <p:sp>
        <p:nvSpPr>
          <p:cNvPr id="2054" name="Text Box 5"/>
          <p:cNvSpPr txBox="1">
            <a:spLocks noChangeArrowheads="1"/>
          </p:cNvSpPr>
          <p:nvPr/>
        </p:nvSpPr>
        <p:spPr bwMode="auto">
          <a:xfrm>
            <a:off x="3097213" y="3371850"/>
            <a:ext cx="504825" cy="276225"/>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a:solidFill>
                  <a:srgbClr val="000000"/>
                </a:solidFill>
              </a:rPr>
              <a:t>DNA</a:t>
            </a:r>
          </a:p>
        </p:txBody>
      </p:sp>
      <p:sp>
        <p:nvSpPr>
          <p:cNvPr id="2055" name="Text Box 6"/>
          <p:cNvSpPr txBox="1">
            <a:spLocks noChangeArrowheads="1"/>
          </p:cNvSpPr>
          <p:nvPr/>
        </p:nvSpPr>
        <p:spPr bwMode="auto">
          <a:xfrm>
            <a:off x="3605213" y="3384550"/>
            <a:ext cx="427037" cy="276225"/>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a:solidFill>
                  <a:srgbClr val="000000"/>
                </a:solidFill>
              </a:rPr>
              <a:t>PEI</a:t>
            </a:r>
          </a:p>
        </p:txBody>
      </p:sp>
      <p:sp>
        <p:nvSpPr>
          <p:cNvPr id="2056" name="Text Box 7"/>
          <p:cNvSpPr txBox="1">
            <a:spLocks noChangeArrowheads="1"/>
          </p:cNvSpPr>
          <p:nvPr/>
        </p:nvSpPr>
        <p:spPr bwMode="auto">
          <a:xfrm>
            <a:off x="3411538" y="3816350"/>
            <a:ext cx="314325" cy="368300"/>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solidFill>
                  <a:srgbClr val="000000"/>
                </a:solidFill>
              </a:rPr>
              <a:t>+</a:t>
            </a:r>
          </a:p>
        </p:txBody>
      </p:sp>
      <p:sp>
        <p:nvSpPr>
          <p:cNvPr id="2057" name="Line 8"/>
          <p:cNvSpPr>
            <a:spLocks noChangeShapeType="1"/>
          </p:cNvSpPr>
          <p:nvPr/>
        </p:nvSpPr>
        <p:spPr bwMode="auto">
          <a:xfrm>
            <a:off x="4032250" y="4032250"/>
            <a:ext cx="215900" cy="1588"/>
          </a:xfrm>
          <a:prstGeom prst="line">
            <a:avLst/>
          </a:prstGeom>
          <a:noFill/>
          <a:ln w="9360" cap="sq">
            <a:solidFill>
              <a:srgbClr val="000000"/>
            </a:solidFill>
            <a:miter lim="800000"/>
            <a:headEnd/>
            <a:tailEnd type="triangle" w="med" len="med"/>
          </a:ln>
        </p:spPr>
        <p:txBody>
          <a:bodyPr/>
          <a:lstStyle/>
          <a:p>
            <a:endParaRPr lang="it-IT"/>
          </a:p>
        </p:txBody>
      </p:sp>
      <p:pic>
        <p:nvPicPr>
          <p:cNvPr id="2058" name="Picture 9"/>
          <p:cNvPicPr>
            <a:picLocks noChangeAspect="1" noChangeArrowheads="1"/>
          </p:cNvPicPr>
          <p:nvPr/>
        </p:nvPicPr>
        <p:blipFill>
          <a:blip r:embed="rId6" cstate="print"/>
          <a:srcRect/>
          <a:stretch>
            <a:fillRect/>
          </a:stretch>
        </p:blipFill>
        <p:spPr bwMode="auto">
          <a:xfrm>
            <a:off x="4268788" y="3617913"/>
            <a:ext cx="411162" cy="917575"/>
          </a:xfrm>
          <a:prstGeom prst="rect">
            <a:avLst/>
          </a:prstGeom>
          <a:noFill/>
          <a:ln w="9525">
            <a:noFill/>
            <a:round/>
            <a:headEnd/>
            <a:tailEnd/>
          </a:ln>
        </p:spPr>
      </p:pic>
      <p:sp>
        <p:nvSpPr>
          <p:cNvPr id="2059" name="Text Box 10"/>
          <p:cNvSpPr txBox="1">
            <a:spLocks noChangeArrowheads="1"/>
          </p:cNvSpPr>
          <p:nvPr/>
        </p:nvSpPr>
        <p:spPr bwMode="auto">
          <a:xfrm>
            <a:off x="4562475" y="2944813"/>
            <a:ext cx="631825" cy="276225"/>
          </a:xfrm>
          <a:prstGeom prst="rect">
            <a:avLst/>
          </a:prstGeom>
          <a:noFill/>
          <a:ln w="9525">
            <a:noFill/>
            <a:round/>
            <a:headEnd/>
            <a:tailEnd/>
          </a:ln>
        </p:spPr>
        <p:txBody>
          <a:bodyPr wrap="non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a:solidFill>
                  <a:srgbClr val="000000"/>
                </a:solidFill>
              </a:rPr>
              <a:t> 24hrs</a:t>
            </a:r>
          </a:p>
        </p:txBody>
      </p:sp>
      <p:grpSp>
        <p:nvGrpSpPr>
          <p:cNvPr id="2060" name="Group 11"/>
          <p:cNvGrpSpPr>
            <a:grpSpLocks/>
          </p:cNvGrpSpPr>
          <p:nvPr/>
        </p:nvGrpSpPr>
        <p:grpSpPr bwMode="auto">
          <a:xfrm>
            <a:off x="3384550" y="749300"/>
            <a:ext cx="790575" cy="401638"/>
            <a:chOff x="204" y="472"/>
            <a:chExt cx="498" cy="253"/>
          </a:xfrm>
        </p:grpSpPr>
        <p:grpSp>
          <p:nvGrpSpPr>
            <p:cNvPr id="2134" name="Group 12"/>
            <p:cNvGrpSpPr>
              <a:grpSpLocks/>
            </p:cNvGrpSpPr>
            <p:nvPr/>
          </p:nvGrpSpPr>
          <p:grpSpPr bwMode="auto">
            <a:xfrm>
              <a:off x="468" y="613"/>
              <a:ext cx="175" cy="112"/>
              <a:chOff x="468" y="613"/>
              <a:chExt cx="175" cy="112"/>
            </a:xfrm>
          </p:grpSpPr>
          <p:sp>
            <p:nvSpPr>
              <p:cNvPr id="2147" name="Oval 13"/>
              <p:cNvSpPr>
                <a:spLocks noChangeArrowheads="1"/>
              </p:cNvSpPr>
              <p:nvPr/>
            </p:nvSpPr>
            <p:spPr bwMode="auto">
              <a:xfrm>
                <a:off x="468" y="613"/>
                <a:ext cx="175" cy="112"/>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48" name="Oval 14"/>
              <p:cNvSpPr>
                <a:spLocks noChangeArrowheads="1"/>
              </p:cNvSpPr>
              <p:nvPr/>
            </p:nvSpPr>
            <p:spPr bwMode="auto">
              <a:xfrm>
                <a:off x="539" y="641"/>
                <a:ext cx="75" cy="67"/>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135" name="Group 15"/>
            <p:cNvGrpSpPr>
              <a:grpSpLocks/>
            </p:cNvGrpSpPr>
            <p:nvPr/>
          </p:nvGrpSpPr>
          <p:grpSpPr bwMode="auto">
            <a:xfrm>
              <a:off x="351" y="613"/>
              <a:ext cx="175" cy="112"/>
              <a:chOff x="351" y="613"/>
              <a:chExt cx="175" cy="112"/>
            </a:xfrm>
          </p:grpSpPr>
          <p:sp>
            <p:nvSpPr>
              <p:cNvPr id="2145" name="Oval 16"/>
              <p:cNvSpPr>
                <a:spLocks noChangeArrowheads="1"/>
              </p:cNvSpPr>
              <p:nvPr/>
            </p:nvSpPr>
            <p:spPr bwMode="auto">
              <a:xfrm>
                <a:off x="351" y="613"/>
                <a:ext cx="175" cy="112"/>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46" name="Oval 17"/>
              <p:cNvSpPr>
                <a:spLocks noChangeArrowheads="1"/>
              </p:cNvSpPr>
              <p:nvPr/>
            </p:nvSpPr>
            <p:spPr bwMode="auto">
              <a:xfrm>
                <a:off x="422" y="641"/>
                <a:ext cx="75" cy="67"/>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136" name="Group 18"/>
            <p:cNvGrpSpPr>
              <a:grpSpLocks/>
            </p:cNvGrpSpPr>
            <p:nvPr/>
          </p:nvGrpSpPr>
          <p:grpSpPr bwMode="auto">
            <a:xfrm>
              <a:off x="527" y="500"/>
              <a:ext cx="175" cy="112"/>
              <a:chOff x="527" y="500"/>
              <a:chExt cx="175" cy="112"/>
            </a:xfrm>
          </p:grpSpPr>
          <p:sp>
            <p:nvSpPr>
              <p:cNvPr id="2143" name="Oval 19"/>
              <p:cNvSpPr>
                <a:spLocks noChangeArrowheads="1"/>
              </p:cNvSpPr>
              <p:nvPr/>
            </p:nvSpPr>
            <p:spPr bwMode="auto">
              <a:xfrm>
                <a:off x="527" y="500"/>
                <a:ext cx="175" cy="112"/>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44" name="Oval 20"/>
              <p:cNvSpPr>
                <a:spLocks noChangeArrowheads="1"/>
              </p:cNvSpPr>
              <p:nvPr/>
            </p:nvSpPr>
            <p:spPr bwMode="auto">
              <a:xfrm>
                <a:off x="598" y="528"/>
                <a:ext cx="75" cy="67"/>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137" name="Group 21"/>
            <p:cNvGrpSpPr>
              <a:grpSpLocks/>
            </p:cNvGrpSpPr>
            <p:nvPr/>
          </p:nvGrpSpPr>
          <p:grpSpPr bwMode="auto">
            <a:xfrm>
              <a:off x="351" y="472"/>
              <a:ext cx="175" cy="112"/>
              <a:chOff x="351" y="472"/>
              <a:chExt cx="175" cy="112"/>
            </a:xfrm>
          </p:grpSpPr>
          <p:sp>
            <p:nvSpPr>
              <p:cNvPr id="2141" name="Oval 22"/>
              <p:cNvSpPr>
                <a:spLocks noChangeArrowheads="1"/>
              </p:cNvSpPr>
              <p:nvPr/>
            </p:nvSpPr>
            <p:spPr bwMode="auto">
              <a:xfrm>
                <a:off x="351" y="472"/>
                <a:ext cx="175" cy="112"/>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42" name="Oval 23"/>
              <p:cNvSpPr>
                <a:spLocks noChangeArrowheads="1"/>
              </p:cNvSpPr>
              <p:nvPr/>
            </p:nvSpPr>
            <p:spPr bwMode="auto">
              <a:xfrm>
                <a:off x="422" y="500"/>
                <a:ext cx="75" cy="67"/>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138" name="Group 24"/>
            <p:cNvGrpSpPr>
              <a:grpSpLocks/>
            </p:cNvGrpSpPr>
            <p:nvPr/>
          </p:nvGrpSpPr>
          <p:grpSpPr bwMode="auto">
            <a:xfrm>
              <a:off x="204" y="556"/>
              <a:ext cx="175" cy="111"/>
              <a:chOff x="204" y="556"/>
              <a:chExt cx="175" cy="111"/>
            </a:xfrm>
          </p:grpSpPr>
          <p:sp>
            <p:nvSpPr>
              <p:cNvPr id="2139" name="Oval 25"/>
              <p:cNvSpPr>
                <a:spLocks noChangeArrowheads="1"/>
              </p:cNvSpPr>
              <p:nvPr/>
            </p:nvSpPr>
            <p:spPr bwMode="auto">
              <a:xfrm>
                <a:off x="204" y="556"/>
                <a:ext cx="175" cy="111"/>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40" name="Oval 26"/>
              <p:cNvSpPr>
                <a:spLocks noChangeArrowheads="1"/>
              </p:cNvSpPr>
              <p:nvPr/>
            </p:nvSpPr>
            <p:spPr bwMode="auto">
              <a:xfrm>
                <a:off x="275" y="584"/>
                <a:ext cx="75" cy="67"/>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grpSp>
        <p:nvGrpSpPr>
          <p:cNvPr id="2061" name="Group 27"/>
          <p:cNvGrpSpPr>
            <a:grpSpLocks/>
          </p:cNvGrpSpPr>
          <p:nvPr/>
        </p:nvGrpSpPr>
        <p:grpSpPr bwMode="auto">
          <a:xfrm>
            <a:off x="3852863" y="1958975"/>
            <a:ext cx="1798637" cy="990600"/>
            <a:chOff x="499" y="1234"/>
            <a:chExt cx="1133" cy="624"/>
          </a:xfrm>
        </p:grpSpPr>
        <p:pic>
          <p:nvPicPr>
            <p:cNvPr id="2117" name="Picture 28"/>
            <p:cNvPicPr>
              <a:picLocks noChangeAspect="1" noChangeArrowheads="1"/>
            </p:cNvPicPr>
            <p:nvPr/>
          </p:nvPicPr>
          <p:blipFill>
            <a:blip r:embed="rId3" cstate="print"/>
            <a:srcRect/>
            <a:stretch>
              <a:fillRect/>
            </a:stretch>
          </p:blipFill>
          <p:spPr bwMode="auto">
            <a:xfrm>
              <a:off x="499" y="1234"/>
              <a:ext cx="1133" cy="624"/>
            </a:xfrm>
            <a:prstGeom prst="rect">
              <a:avLst/>
            </a:prstGeom>
            <a:noFill/>
            <a:ln w="9525">
              <a:noFill/>
              <a:round/>
              <a:headEnd/>
              <a:tailEnd/>
            </a:ln>
          </p:spPr>
        </p:pic>
        <p:sp>
          <p:nvSpPr>
            <p:cNvPr id="3101" name="Oval 29"/>
            <p:cNvSpPr>
              <a:spLocks noChangeArrowheads="1"/>
            </p:cNvSpPr>
            <p:nvPr/>
          </p:nvSpPr>
          <p:spPr bwMode="auto">
            <a:xfrm>
              <a:off x="576" y="1366"/>
              <a:ext cx="792" cy="319"/>
            </a:xfrm>
            <a:prstGeom prst="ellipse">
              <a:avLst/>
            </a:prstGeom>
            <a:solidFill>
              <a:srgbClr val="D3EBED"/>
            </a:solidFill>
            <a:ln w="9525" cap="flat">
              <a:noFill/>
              <a:round/>
              <a:headEnd/>
              <a:tailEnd/>
            </a:ln>
            <a:effectLst>
              <a:outerShdw dist="153753" dir="2700000" algn="ctr" rotWithShape="0">
                <a:srgbClr val="7F8D8E"/>
              </a:outerShdw>
            </a:effectLst>
          </p:spPr>
          <p:txBody>
            <a:bodyPr wrap="none" anchor="ctr"/>
            <a:lstStyle/>
            <a:p>
              <a:pPr>
                <a:buFont typeface="Times New Roman" pitchFamily="16" charset="0"/>
                <a:buNone/>
                <a:defRPr/>
              </a:pPr>
              <a:endParaRPr lang="it-IT">
                <a:ea typeface="+mn-ea"/>
                <a:cs typeface="Arial" charset="0"/>
              </a:endParaRPr>
            </a:p>
          </p:txBody>
        </p:sp>
        <p:grpSp>
          <p:nvGrpSpPr>
            <p:cNvPr id="2119" name="Group 30"/>
            <p:cNvGrpSpPr>
              <a:grpSpLocks/>
            </p:cNvGrpSpPr>
            <p:nvPr/>
          </p:nvGrpSpPr>
          <p:grpSpPr bwMode="auto">
            <a:xfrm>
              <a:off x="916" y="1526"/>
              <a:ext cx="226" cy="158"/>
              <a:chOff x="916" y="1526"/>
              <a:chExt cx="226" cy="158"/>
            </a:xfrm>
          </p:grpSpPr>
          <p:sp>
            <p:nvSpPr>
              <p:cNvPr id="2132" name="Oval 31"/>
              <p:cNvSpPr>
                <a:spLocks noChangeArrowheads="1"/>
              </p:cNvSpPr>
              <p:nvPr/>
            </p:nvSpPr>
            <p:spPr bwMode="auto">
              <a:xfrm>
                <a:off x="916" y="1526"/>
                <a:ext cx="226" cy="158"/>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33" name="Oval 32"/>
              <p:cNvSpPr>
                <a:spLocks noChangeArrowheads="1"/>
              </p:cNvSpPr>
              <p:nvPr/>
            </p:nvSpPr>
            <p:spPr bwMode="auto">
              <a:xfrm>
                <a:off x="1008" y="1566"/>
                <a:ext cx="97" cy="95"/>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120" name="Group 33"/>
            <p:cNvGrpSpPr>
              <a:grpSpLocks/>
            </p:cNvGrpSpPr>
            <p:nvPr/>
          </p:nvGrpSpPr>
          <p:grpSpPr bwMode="auto">
            <a:xfrm>
              <a:off x="765" y="1526"/>
              <a:ext cx="225" cy="158"/>
              <a:chOff x="765" y="1526"/>
              <a:chExt cx="225" cy="158"/>
            </a:xfrm>
          </p:grpSpPr>
          <p:sp>
            <p:nvSpPr>
              <p:cNvPr id="2130" name="Oval 34"/>
              <p:cNvSpPr>
                <a:spLocks noChangeArrowheads="1"/>
              </p:cNvSpPr>
              <p:nvPr/>
            </p:nvSpPr>
            <p:spPr bwMode="auto">
              <a:xfrm>
                <a:off x="765" y="1526"/>
                <a:ext cx="225" cy="158"/>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31" name="Oval 35"/>
              <p:cNvSpPr>
                <a:spLocks noChangeArrowheads="1"/>
              </p:cNvSpPr>
              <p:nvPr/>
            </p:nvSpPr>
            <p:spPr bwMode="auto">
              <a:xfrm>
                <a:off x="857" y="1566"/>
                <a:ext cx="96" cy="95"/>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121" name="Group 36"/>
            <p:cNvGrpSpPr>
              <a:grpSpLocks/>
            </p:cNvGrpSpPr>
            <p:nvPr/>
          </p:nvGrpSpPr>
          <p:grpSpPr bwMode="auto">
            <a:xfrm>
              <a:off x="992" y="1367"/>
              <a:ext cx="225" cy="158"/>
              <a:chOff x="992" y="1367"/>
              <a:chExt cx="225" cy="158"/>
            </a:xfrm>
          </p:grpSpPr>
          <p:sp>
            <p:nvSpPr>
              <p:cNvPr id="2128" name="Oval 37"/>
              <p:cNvSpPr>
                <a:spLocks noChangeArrowheads="1"/>
              </p:cNvSpPr>
              <p:nvPr/>
            </p:nvSpPr>
            <p:spPr bwMode="auto">
              <a:xfrm>
                <a:off x="992" y="1367"/>
                <a:ext cx="225" cy="158"/>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29" name="Oval 38"/>
              <p:cNvSpPr>
                <a:spLocks noChangeArrowheads="1"/>
              </p:cNvSpPr>
              <p:nvPr/>
            </p:nvSpPr>
            <p:spPr bwMode="auto">
              <a:xfrm>
                <a:off x="1084" y="1406"/>
                <a:ext cx="97" cy="95"/>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122" name="Group 39"/>
            <p:cNvGrpSpPr>
              <a:grpSpLocks/>
            </p:cNvGrpSpPr>
            <p:nvPr/>
          </p:nvGrpSpPr>
          <p:grpSpPr bwMode="auto">
            <a:xfrm>
              <a:off x="765" y="1326"/>
              <a:ext cx="225" cy="158"/>
              <a:chOff x="765" y="1326"/>
              <a:chExt cx="225" cy="158"/>
            </a:xfrm>
          </p:grpSpPr>
          <p:sp>
            <p:nvSpPr>
              <p:cNvPr id="2126" name="Oval 40"/>
              <p:cNvSpPr>
                <a:spLocks noChangeArrowheads="1"/>
              </p:cNvSpPr>
              <p:nvPr/>
            </p:nvSpPr>
            <p:spPr bwMode="auto">
              <a:xfrm>
                <a:off x="765" y="1326"/>
                <a:ext cx="225" cy="158"/>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27" name="Oval 41"/>
              <p:cNvSpPr>
                <a:spLocks noChangeArrowheads="1"/>
              </p:cNvSpPr>
              <p:nvPr/>
            </p:nvSpPr>
            <p:spPr bwMode="auto">
              <a:xfrm>
                <a:off x="857" y="1366"/>
                <a:ext cx="96" cy="95"/>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123" name="Group 42"/>
            <p:cNvGrpSpPr>
              <a:grpSpLocks/>
            </p:cNvGrpSpPr>
            <p:nvPr/>
          </p:nvGrpSpPr>
          <p:grpSpPr bwMode="auto">
            <a:xfrm>
              <a:off x="576" y="1446"/>
              <a:ext cx="226" cy="158"/>
              <a:chOff x="576" y="1446"/>
              <a:chExt cx="226" cy="158"/>
            </a:xfrm>
          </p:grpSpPr>
          <p:sp>
            <p:nvSpPr>
              <p:cNvPr id="2124" name="Oval 43"/>
              <p:cNvSpPr>
                <a:spLocks noChangeArrowheads="1"/>
              </p:cNvSpPr>
              <p:nvPr/>
            </p:nvSpPr>
            <p:spPr bwMode="auto">
              <a:xfrm>
                <a:off x="576" y="1446"/>
                <a:ext cx="226" cy="158"/>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25" name="Oval 44"/>
              <p:cNvSpPr>
                <a:spLocks noChangeArrowheads="1"/>
              </p:cNvSpPr>
              <p:nvPr/>
            </p:nvSpPr>
            <p:spPr bwMode="auto">
              <a:xfrm>
                <a:off x="668" y="1486"/>
                <a:ext cx="97" cy="95"/>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sp>
        <p:nvSpPr>
          <p:cNvPr id="2062" name="Text Box 45"/>
          <p:cNvSpPr txBox="1">
            <a:spLocks noChangeArrowheads="1"/>
          </p:cNvSpPr>
          <p:nvPr/>
        </p:nvSpPr>
        <p:spPr bwMode="auto">
          <a:xfrm>
            <a:off x="3227388" y="144463"/>
            <a:ext cx="2759075" cy="322262"/>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500" b="1">
                <a:solidFill>
                  <a:srgbClr val="000000"/>
                </a:solidFill>
              </a:rPr>
              <a:t>Cell Plating and transfection</a:t>
            </a:r>
          </a:p>
        </p:txBody>
      </p:sp>
      <p:sp>
        <p:nvSpPr>
          <p:cNvPr id="2063" name="Text Box 46"/>
          <p:cNvSpPr txBox="1">
            <a:spLocks noChangeArrowheads="1"/>
          </p:cNvSpPr>
          <p:nvPr/>
        </p:nvSpPr>
        <p:spPr bwMode="auto">
          <a:xfrm>
            <a:off x="3384550" y="1196975"/>
            <a:ext cx="831850" cy="458788"/>
          </a:xfrm>
          <a:prstGeom prst="rect">
            <a:avLst/>
          </a:prstGeom>
          <a:noFill/>
          <a:ln w="9525">
            <a:noFill/>
            <a:round/>
            <a:headEnd/>
            <a:tailEnd/>
          </a:ln>
        </p:spPr>
        <p:txBody>
          <a:bodyPr wrap="non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200" b="1">
                <a:solidFill>
                  <a:srgbClr val="000000"/>
                </a:solidFill>
              </a:rPr>
              <a:t>SH-5YSY</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200" b="1">
                <a:solidFill>
                  <a:srgbClr val="000000"/>
                </a:solidFill>
              </a:rPr>
              <a:t>cells</a:t>
            </a:r>
          </a:p>
        </p:txBody>
      </p:sp>
      <p:sp>
        <p:nvSpPr>
          <p:cNvPr id="2064" name="Line 47"/>
          <p:cNvSpPr>
            <a:spLocks noChangeShapeType="1"/>
          </p:cNvSpPr>
          <p:nvPr/>
        </p:nvSpPr>
        <p:spPr bwMode="auto">
          <a:xfrm>
            <a:off x="4537075" y="1511300"/>
            <a:ext cx="1588" cy="360363"/>
          </a:xfrm>
          <a:prstGeom prst="line">
            <a:avLst/>
          </a:prstGeom>
          <a:noFill/>
          <a:ln w="9360" cap="sq">
            <a:solidFill>
              <a:srgbClr val="000000"/>
            </a:solidFill>
            <a:miter lim="800000"/>
            <a:headEnd/>
            <a:tailEnd type="triangle" w="med" len="med"/>
          </a:ln>
        </p:spPr>
        <p:txBody>
          <a:bodyPr/>
          <a:lstStyle/>
          <a:p>
            <a:endParaRPr lang="it-IT"/>
          </a:p>
        </p:txBody>
      </p:sp>
      <p:pic>
        <p:nvPicPr>
          <p:cNvPr id="2065" name="Picture 48"/>
          <p:cNvPicPr>
            <a:picLocks noChangeAspect="1" noChangeArrowheads="1"/>
          </p:cNvPicPr>
          <p:nvPr/>
        </p:nvPicPr>
        <p:blipFill>
          <a:blip r:embed="rId3" cstate="print"/>
          <a:srcRect/>
          <a:stretch>
            <a:fillRect/>
          </a:stretch>
        </p:blipFill>
        <p:spPr bwMode="auto">
          <a:xfrm>
            <a:off x="3781425" y="5208588"/>
            <a:ext cx="2162175" cy="1127125"/>
          </a:xfrm>
          <a:prstGeom prst="rect">
            <a:avLst/>
          </a:prstGeom>
          <a:noFill/>
          <a:ln w="9525">
            <a:noFill/>
            <a:round/>
            <a:headEnd/>
            <a:tailEnd/>
          </a:ln>
        </p:spPr>
      </p:pic>
      <p:sp>
        <p:nvSpPr>
          <p:cNvPr id="3121" name="Oval 49"/>
          <p:cNvSpPr>
            <a:spLocks noChangeArrowheads="1"/>
          </p:cNvSpPr>
          <p:nvPr/>
        </p:nvSpPr>
        <p:spPr bwMode="auto">
          <a:xfrm>
            <a:off x="3929063" y="5445125"/>
            <a:ext cx="1511300" cy="576263"/>
          </a:xfrm>
          <a:prstGeom prst="ellipse">
            <a:avLst/>
          </a:prstGeom>
          <a:solidFill>
            <a:srgbClr val="D3EBED"/>
          </a:solidFill>
          <a:ln w="9525" cap="flat">
            <a:noFill/>
            <a:round/>
            <a:headEnd/>
            <a:tailEnd/>
          </a:ln>
          <a:effectLst>
            <a:outerShdw dist="153753" dir="2700000" algn="ctr" rotWithShape="0">
              <a:srgbClr val="7F8D8E"/>
            </a:outerShdw>
          </a:effectLst>
        </p:spPr>
        <p:txBody>
          <a:bodyPr wrap="none" anchor="ctr"/>
          <a:lstStyle/>
          <a:p>
            <a:pPr>
              <a:buFont typeface="Times New Roman" pitchFamily="16" charset="0"/>
              <a:buNone/>
              <a:defRPr/>
            </a:pPr>
            <a:endParaRPr lang="it-IT">
              <a:ea typeface="+mn-ea"/>
              <a:cs typeface="Arial" charset="0"/>
            </a:endParaRPr>
          </a:p>
        </p:txBody>
      </p:sp>
      <p:grpSp>
        <p:nvGrpSpPr>
          <p:cNvPr id="2067" name="Group 51"/>
          <p:cNvGrpSpPr>
            <a:grpSpLocks/>
          </p:cNvGrpSpPr>
          <p:nvPr/>
        </p:nvGrpSpPr>
        <p:grpSpPr bwMode="auto">
          <a:xfrm>
            <a:off x="3816350" y="6523038"/>
            <a:ext cx="285750" cy="196850"/>
            <a:chOff x="476" y="4109"/>
            <a:chExt cx="180" cy="124"/>
          </a:xfrm>
        </p:grpSpPr>
        <p:sp>
          <p:nvSpPr>
            <p:cNvPr id="2115" name="Oval 52"/>
            <p:cNvSpPr>
              <a:spLocks noChangeArrowheads="1"/>
            </p:cNvSpPr>
            <p:nvPr/>
          </p:nvSpPr>
          <p:spPr bwMode="auto">
            <a:xfrm>
              <a:off x="476" y="4109"/>
              <a:ext cx="180" cy="124"/>
            </a:xfrm>
            <a:prstGeom prst="ellipse">
              <a:avLst/>
            </a:prstGeom>
            <a:solidFill>
              <a:srgbClr val="CF87AB"/>
            </a:solidFill>
            <a:ln w="9360" cap="sq">
              <a:solidFill>
                <a:srgbClr val="FFCCCC"/>
              </a:solidFill>
              <a:miter lim="800000"/>
              <a:headEnd/>
              <a:tailEnd/>
            </a:ln>
          </p:spPr>
          <p:txBody>
            <a:bodyPr wrap="none" anchor="ctr"/>
            <a:lstStyle/>
            <a:p>
              <a:endParaRPr lang="it-IT"/>
            </a:p>
          </p:txBody>
        </p:sp>
        <p:sp>
          <p:nvSpPr>
            <p:cNvPr id="2116" name="Oval 53"/>
            <p:cNvSpPr>
              <a:spLocks noChangeArrowheads="1"/>
            </p:cNvSpPr>
            <p:nvPr/>
          </p:nvSpPr>
          <p:spPr bwMode="auto">
            <a:xfrm>
              <a:off x="550" y="4140"/>
              <a:ext cx="77" cy="74"/>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068" name="Group 54"/>
          <p:cNvGrpSpPr>
            <a:grpSpLocks/>
          </p:cNvGrpSpPr>
          <p:nvPr/>
        </p:nvGrpSpPr>
        <p:grpSpPr bwMode="auto">
          <a:xfrm>
            <a:off x="3816350" y="6281738"/>
            <a:ext cx="285750" cy="214312"/>
            <a:chOff x="476" y="3957"/>
            <a:chExt cx="180" cy="135"/>
          </a:xfrm>
        </p:grpSpPr>
        <p:sp>
          <p:nvSpPr>
            <p:cNvPr id="2113" name="Oval 55"/>
            <p:cNvSpPr>
              <a:spLocks noChangeArrowheads="1"/>
            </p:cNvSpPr>
            <p:nvPr/>
          </p:nvSpPr>
          <p:spPr bwMode="auto">
            <a:xfrm>
              <a:off x="476" y="3957"/>
              <a:ext cx="180" cy="135"/>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14" name="Oval 56"/>
            <p:cNvSpPr>
              <a:spLocks noChangeArrowheads="1"/>
            </p:cNvSpPr>
            <p:nvPr/>
          </p:nvSpPr>
          <p:spPr bwMode="auto">
            <a:xfrm>
              <a:off x="550" y="3991"/>
              <a:ext cx="77" cy="81"/>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sp>
        <p:nvSpPr>
          <p:cNvPr id="2069" name="Text Box 57"/>
          <p:cNvSpPr txBox="1">
            <a:spLocks noChangeArrowheads="1"/>
          </p:cNvSpPr>
          <p:nvPr/>
        </p:nvSpPr>
        <p:spPr bwMode="auto">
          <a:xfrm>
            <a:off x="4105275" y="6497638"/>
            <a:ext cx="1141413" cy="246062"/>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000">
                <a:solidFill>
                  <a:srgbClr val="000000"/>
                </a:solidFill>
              </a:rPr>
              <a:t>Transfected cells</a:t>
            </a:r>
          </a:p>
        </p:txBody>
      </p:sp>
      <p:sp>
        <p:nvSpPr>
          <p:cNvPr id="2070" name="Text Box 58"/>
          <p:cNvSpPr txBox="1">
            <a:spLocks noChangeArrowheads="1"/>
          </p:cNvSpPr>
          <p:nvPr/>
        </p:nvSpPr>
        <p:spPr bwMode="auto">
          <a:xfrm>
            <a:off x="4105275" y="6251575"/>
            <a:ext cx="1414463" cy="246063"/>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000">
                <a:solidFill>
                  <a:srgbClr val="000000"/>
                </a:solidFill>
              </a:rPr>
              <a:t>Non-Transfected cells</a:t>
            </a:r>
          </a:p>
        </p:txBody>
      </p:sp>
      <p:sp>
        <p:nvSpPr>
          <p:cNvPr id="2071" name="Text Box 59"/>
          <p:cNvSpPr txBox="1">
            <a:spLocks noChangeArrowheads="1"/>
          </p:cNvSpPr>
          <p:nvPr/>
        </p:nvSpPr>
        <p:spPr bwMode="auto">
          <a:xfrm>
            <a:off x="4814888" y="1152525"/>
            <a:ext cx="874712" cy="458788"/>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a:solidFill>
                  <a:srgbClr val="000000"/>
                </a:solidFill>
              </a:rPr>
              <a:t>Glass</a:t>
            </a: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a:solidFill>
                  <a:srgbClr val="000000"/>
                </a:solidFill>
              </a:rPr>
              <a:t>Coverslip</a:t>
            </a:r>
          </a:p>
        </p:txBody>
      </p:sp>
      <p:sp>
        <p:nvSpPr>
          <p:cNvPr id="2072" name="Text Box 60"/>
          <p:cNvSpPr txBox="1">
            <a:spLocks noChangeArrowheads="1"/>
          </p:cNvSpPr>
          <p:nvPr/>
        </p:nvSpPr>
        <p:spPr bwMode="auto">
          <a:xfrm>
            <a:off x="4216400" y="828675"/>
            <a:ext cx="314325" cy="368300"/>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solidFill>
                  <a:srgbClr val="000000"/>
                </a:solidFill>
              </a:rPr>
              <a:t>+</a:t>
            </a:r>
          </a:p>
        </p:txBody>
      </p:sp>
      <p:sp>
        <p:nvSpPr>
          <p:cNvPr id="2073" name="Line 61"/>
          <p:cNvSpPr>
            <a:spLocks noChangeShapeType="1"/>
          </p:cNvSpPr>
          <p:nvPr/>
        </p:nvSpPr>
        <p:spPr bwMode="auto">
          <a:xfrm>
            <a:off x="4537075" y="4632325"/>
            <a:ext cx="1588" cy="360363"/>
          </a:xfrm>
          <a:prstGeom prst="line">
            <a:avLst/>
          </a:prstGeom>
          <a:noFill/>
          <a:ln w="9360" cap="sq">
            <a:solidFill>
              <a:srgbClr val="000000"/>
            </a:solidFill>
            <a:miter lim="800000"/>
            <a:headEnd/>
            <a:tailEnd type="triangle" w="med" len="med"/>
          </a:ln>
        </p:spPr>
        <p:txBody>
          <a:bodyPr/>
          <a:lstStyle/>
          <a:p>
            <a:endParaRPr lang="it-IT"/>
          </a:p>
        </p:txBody>
      </p:sp>
      <p:sp>
        <p:nvSpPr>
          <p:cNvPr id="2074" name="Text Box 62"/>
          <p:cNvSpPr txBox="1">
            <a:spLocks noChangeArrowheads="1"/>
          </p:cNvSpPr>
          <p:nvPr/>
        </p:nvSpPr>
        <p:spPr bwMode="auto">
          <a:xfrm>
            <a:off x="2916238" y="115888"/>
            <a:ext cx="460375" cy="360362"/>
          </a:xfrm>
          <a:prstGeom prst="rect">
            <a:avLst/>
          </a:prstGeom>
          <a:noFill/>
          <a:ln w="9525">
            <a:noFill/>
            <a:round/>
            <a:headEnd/>
            <a:tailEnd/>
          </a:ln>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600" b="1">
                <a:solidFill>
                  <a:srgbClr val="000000"/>
                </a:solidFill>
              </a:rPr>
              <a:t>P1</a:t>
            </a:r>
          </a:p>
        </p:txBody>
      </p:sp>
      <p:sp>
        <p:nvSpPr>
          <p:cNvPr id="2075" name="Line 64"/>
          <p:cNvSpPr>
            <a:spLocks noChangeShapeType="1"/>
          </p:cNvSpPr>
          <p:nvPr/>
        </p:nvSpPr>
        <p:spPr bwMode="auto">
          <a:xfrm>
            <a:off x="4537075" y="2952750"/>
            <a:ext cx="1588" cy="360363"/>
          </a:xfrm>
          <a:prstGeom prst="line">
            <a:avLst/>
          </a:prstGeom>
          <a:noFill/>
          <a:ln w="9360" cap="sq">
            <a:solidFill>
              <a:srgbClr val="000000"/>
            </a:solidFill>
            <a:miter lim="800000"/>
            <a:headEnd/>
            <a:tailEnd type="triangle" w="med" len="med"/>
          </a:ln>
        </p:spPr>
        <p:txBody>
          <a:bodyPr/>
          <a:lstStyle/>
          <a:p>
            <a:endParaRPr lang="it-IT"/>
          </a:p>
        </p:txBody>
      </p:sp>
      <p:grpSp>
        <p:nvGrpSpPr>
          <p:cNvPr id="2076" name="Group 65"/>
          <p:cNvGrpSpPr>
            <a:grpSpLocks/>
          </p:cNvGrpSpPr>
          <p:nvPr/>
        </p:nvGrpSpPr>
        <p:grpSpPr bwMode="auto">
          <a:xfrm>
            <a:off x="4070350" y="5589588"/>
            <a:ext cx="430213" cy="285750"/>
            <a:chOff x="636" y="3521"/>
            <a:chExt cx="271" cy="180"/>
          </a:xfrm>
        </p:grpSpPr>
        <p:sp>
          <p:nvSpPr>
            <p:cNvPr id="2111" name="Oval 66"/>
            <p:cNvSpPr>
              <a:spLocks noChangeArrowheads="1"/>
            </p:cNvSpPr>
            <p:nvPr/>
          </p:nvSpPr>
          <p:spPr bwMode="auto">
            <a:xfrm>
              <a:off x="636" y="3521"/>
              <a:ext cx="271" cy="180"/>
            </a:xfrm>
            <a:prstGeom prst="ellipse">
              <a:avLst/>
            </a:prstGeom>
            <a:solidFill>
              <a:srgbClr val="CF87AB"/>
            </a:solidFill>
            <a:ln w="9360" cap="sq">
              <a:solidFill>
                <a:srgbClr val="FFCCCC"/>
              </a:solidFill>
              <a:miter lim="800000"/>
              <a:headEnd/>
              <a:tailEnd/>
            </a:ln>
          </p:spPr>
          <p:txBody>
            <a:bodyPr wrap="none" anchor="ctr"/>
            <a:lstStyle/>
            <a:p>
              <a:endParaRPr lang="it-IT"/>
            </a:p>
          </p:txBody>
        </p:sp>
        <p:sp>
          <p:nvSpPr>
            <p:cNvPr id="2112" name="Oval 67"/>
            <p:cNvSpPr>
              <a:spLocks noChangeArrowheads="1"/>
            </p:cNvSpPr>
            <p:nvPr/>
          </p:nvSpPr>
          <p:spPr bwMode="auto">
            <a:xfrm>
              <a:off x="746" y="3566"/>
              <a:ext cx="116" cy="108"/>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077" name="Group 68"/>
          <p:cNvGrpSpPr>
            <a:grpSpLocks/>
          </p:cNvGrpSpPr>
          <p:nvPr/>
        </p:nvGrpSpPr>
        <p:grpSpPr bwMode="auto">
          <a:xfrm>
            <a:off x="4429125" y="5445125"/>
            <a:ext cx="430213" cy="285750"/>
            <a:chOff x="862" y="3430"/>
            <a:chExt cx="271" cy="180"/>
          </a:xfrm>
        </p:grpSpPr>
        <p:sp>
          <p:nvSpPr>
            <p:cNvPr id="2109" name="Oval 69"/>
            <p:cNvSpPr>
              <a:spLocks noChangeArrowheads="1"/>
            </p:cNvSpPr>
            <p:nvPr/>
          </p:nvSpPr>
          <p:spPr bwMode="auto">
            <a:xfrm>
              <a:off x="862" y="3430"/>
              <a:ext cx="271" cy="180"/>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10" name="Oval 70"/>
            <p:cNvSpPr>
              <a:spLocks noChangeArrowheads="1"/>
            </p:cNvSpPr>
            <p:nvPr/>
          </p:nvSpPr>
          <p:spPr bwMode="auto">
            <a:xfrm>
              <a:off x="972" y="3475"/>
              <a:ext cx="116" cy="108"/>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078" name="Group 71"/>
          <p:cNvGrpSpPr>
            <a:grpSpLocks/>
          </p:cNvGrpSpPr>
          <p:nvPr/>
        </p:nvGrpSpPr>
        <p:grpSpPr bwMode="auto">
          <a:xfrm>
            <a:off x="4789488" y="5661025"/>
            <a:ext cx="430212" cy="285750"/>
            <a:chOff x="1089" y="3566"/>
            <a:chExt cx="271" cy="180"/>
          </a:xfrm>
        </p:grpSpPr>
        <p:sp>
          <p:nvSpPr>
            <p:cNvPr id="2107" name="Oval 72"/>
            <p:cNvSpPr>
              <a:spLocks noChangeArrowheads="1"/>
            </p:cNvSpPr>
            <p:nvPr/>
          </p:nvSpPr>
          <p:spPr bwMode="auto">
            <a:xfrm>
              <a:off x="1089" y="3566"/>
              <a:ext cx="271" cy="180"/>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08" name="Oval 73"/>
            <p:cNvSpPr>
              <a:spLocks noChangeArrowheads="1"/>
            </p:cNvSpPr>
            <p:nvPr/>
          </p:nvSpPr>
          <p:spPr bwMode="auto">
            <a:xfrm>
              <a:off x="1199" y="3611"/>
              <a:ext cx="116" cy="108"/>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079" name="Group 74"/>
          <p:cNvGrpSpPr>
            <a:grpSpLocks/>
          </p:cNvGrpSpPr>
          <p:nvPr/>
        </p:nvGrpSpPr>
        <p:grpSpPr bwMode="auto">
          <a:xfrm>
            <a:off x="4429125" y="5734050"/>
            <a:ext cx="430213" cy="285750"/>
            <a:chOff x="862" y="3612"/>
            <a:chExt cx="271" cy="180"/>
          </a:xfrm>
        </p:grpSpPr>
        <p:sp>
          <p:nvSpPr>
            <p:cNvPr id="2105" name="Oval 75"/>
            <p:cNvSpPr>
              <a:spLocks noChangeArrowheads="1"/>
            </p:cNvSpPr>
            <p:nvPr/>
          </p:nvSpPr>
          <p:spPr bwMode="auto">
            <a:xfrm>
              <a:off x="862" y="3612"/>
              <a:ext cx="271" cy="180"/>
            </a:xfrm>
            <a:prstGeom prst="ellipse">
              <a:avLst/>
            </a:prstGeom>
            <a:solidFill>
              <a:srgbClr val="CF87AB"/>
            </a:solidFill>
            <a:ln w="9360" cap="sq">
              <a:solidFill>
                <a:srgbClr val="FFCCCC"/>
              </a:solidFill>
              <a:miter lim="800000"/>
              <a:headEnd/>
              <a:tailEnd/>
            </a:ln>
          </p:spPr>
          <p:txBody>
            <a:bodyPr wrap="none" anchor="ctr"/>
            <a:lstStyle/>
            <a:p>
              <a:endParaRPr lang="it-IT"/>
            </a:p>
          </p:txBody>
        </p:sp>
        <p:sp>
          <p:nvSpPr>
            <p:cNvPr id="2106" name="Oval 76"/>
            <p:cNvSpPr>
              <a:spLocks noChangeArrowheads="1"/>
            </p:cNvSpPr>
            <p:nvPr/>
          </p:nvSpPr>
          <p:spPr bwMode="auto">
            <a:xfrm>
              <a:off x="972" y="3657"/>
              <a:ext cx="116" cy="108"/>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080" name="Group 77"/>
          <p:cNvGrpSpPr>
            <a:grpSpLocks/>
          </p:cNvGrpSpPr>
          <p:nvPr/>
        </p:nvGrpSpPr>
        <p:grpSpPr bwMode="auto">
          <a:xfrm>
            <a:off x="4789488" y="5445125"/>
            <a:ext cx="430212" cy="285750"/>
            <a:chOff x="1089" y="3430"/>
            <a:chExt cx="271" cy="180"/>
          </a:xfrm>
        </p:grpSpPr>
        <p:sp>
          <p:nvSpPr>
            <p:cNvPr id="2103" name="Oval 78"/>
            <p:cNvSpPr>
              <a:spLocks noChangeArrowheads="1"/>
            </p:cNvSpPr>
            <p:nvPr/>
          </p:nvSpPr>
          <p:spPr bwMode="auto">
            <a:xfrm>
              <a:off x="1089" y="3430"/>
              <a:ext cx="271" cy="180"/>
            </a:xfrm>
            <a:prstGeom prst="ellipse">
              <a:avLst/>
            </a:prstGeom>
            <a:solidFill>
              <a:srgbClr val="CF87AB"/>
            </a:solidFill>
            <a:ln w="9360" cap="sq">
              <a:solidFill>
                <a:srgbClr val="FFCCCC"/>
              </a:solidFill>
              <a:miter lim="800000"/>
              <a:headEnd/>
              <a:tailEnd/>
            </a:ln>
          </p:spPr>
          <p:txBody>
            <a:bodyPr wrap="none" anchor="ctr"/>
            <a:lstStyle/>
            <a:p>
              <a:endParaRPr lang="it-IT"/>
            </a:p>
          </p:txBody>
        </p:sp>
        <p:sp>
          <p:nvSpPr>
            <p:cNvPr id="2104" name="Oval 79"/>
            <p:cNvSpPr>
              <a:spLocks noChangeArrowheads="1"/>
            </p:cNvSpPr>
            <p:nvPr/>
          </p:nvSpPr>
          <p:spPr bwMode="auto">
            <a:xfrm>
              <a:off x="1199" y="3475"/>
              <a:ext cx="116" cy="108"/>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081" name="Group 80"/>
          <p:cNvGrpSpPr>
            <a:grpSpLocks/>
          </p:cNvGrpSpPr>
          <p:nvPr/>
        </p:nvGrpSpPr>
        <p:grpSpPr bwMode="auto">
          <a:xfrm>
            <a:off x="4789488" y="3887788"/>
            <a:ext cx="1403350" cy="646112"/>
            <a:chOff x="1089" y="2449"/>
            <a:chExt cx="884" cy="407"/>
          </a:xfrm>
        </p:grpSpPr>
        <p:pic>
          <p:nvPicPr>
            <p:cNvPr id="2085" name="Picture 81"/>
            <p:cNvPicPr>
              <a:picLocks noChangeAspect="1" noChangeArrowheads="1"/>
            </p:cNvPicPr>
            <p:nvPr/>
          </p:nvPicPr>
          <p:blipFill>
            <a:blip r:embed="rId3" cstate="print"/>
            <a:srcRect/>
            <a:stretch>
              <a:fillRect/>
            </a:stretch>
          </p:blipFill>
          <p:spPr bwMode="auto">
            <a:xfrm>
              <a:off x="1089" y="2449"/>
              <a:ext cx="884" cy="407"/>
            </a:xfrm>
            <a:prstGeom prst="rect">
              <a:avLst/>
            </a:prstGeom>
            <a:noFill/>
            <a:ln w="9525">
              <a:noFill/>
              <a:round/>
              <a:headEnd/>
              <a:tailEnd/>
            </a:ln>
          </p:spPr>
        </p:pic>
        <p:sp>
          <p:nvSpPr>
            <p:cNvPr id="3154" name="Oval 82"/>
            <p:cNvSpPr>
              <a:spLocks noChangeArrowheads="1"/>
            </p:cNvSpPr>
            <p:nvPr/>
          </p:nvSpPr>
          <p:spPr bwMode="auto">
            <a:xfrm>
              <a:off x="1199" y="2515"/>
              <a:ext cx="452" cy="166"/>
            </a:xfrm>
            <a:prstGeom prst="ellipse">
              <a:avLst/>
            </a:prstGeom>
            <a:solidFill>
              <a:srgbClr val="D3EBED"/>
            </a:solidFill>
            <a:ln w="9525" cap="flat">
              <a:noFill/>
              <a:round/>
              <a:headEnd/>
              <a:tailEnd/>
            </a:ln>
            <a:effectLst>
              <a:outerShdw dist="153753" dir="2700000" algn="ctr" rotWithShape="0">
                <a:srgbClr val="7F8D8E"/>
              </a:outerShdw>
            </a:effectLst>
          </p:spPr>
          <p:txBody>
            <a:bodyPr wrap="none" anchor="ctr"/>
            <a:lstStyle/>
            <a:p>
              <a:pPr>
                <a:buFont typeface="Times New Roman" pitchFamily="16" charset="0"/>
                <a:buNone/>
                <a:defRPr/>
              </a:pPr>
              <a:endParaRPr lang="it-IT">
                <a:ea typeface="+mn-ea"/>
                <a:cs typeface="Arial" charset="0"/>
              </a:endParaRPr>
            </a:p>
          </p:txBody>
        </p:sp>
        <p:grpSp>
          <p:nvGrpSpPr>
            <p:cNvPr id="2087" name="Group 83"/>
            <p:cNvGrpSpPr>
              <a:grpSpLocks/>
            </p:cNvGrpSpPr>
            <p:nvPr/>
          </p:nvGrpSpPr>
          <p:grpSpPr bwMode="auto">
            <a:xfrm>
              <a:off x="1202" y="2529"/>
              <a:ext cx="449" cy="196"/>
              <a:chOff x="1202" y="2529"/>
              <a:chExt cx="449" cy="196"/>
            </a:xfrm>
          </p:grpSpPr>
          <p:grpSp>
            <p:nvGrpSpPr>
              <p:cNvPr id="2088" name="Group 84"/>
              <p:cNvGrpSpPr>
                <a:grpSpLocks/>
              </p:cNvGrpSpPr>
              <p:nvPr/>
            </p:nvGrpSpPr>
            <p:grpSpPr bwMode="auto">
              <a:xfrm>
                <a:off x="1440" y="2638"/>
                <a:ext cx="158" cy="87"/>
                <a:chOff x="1440" y="2638"/>
                <a:chExt cx="158" cy="87"/>
              </a:xfrm>
            </p:grpSpPr>
            <p:sp>
              <p:nvSpPr>
                <p:cNvPr id="2101" name="Oval 85"/>
                <p:cNvSpPr>
                  <a:spLocks noChangeArrowheads="1"/>
                </p:cNvSpPr>
                <p:nvPr/>
              </p:nvSpPr>
              <p:spPr bwMode="auto">
                <a:xfrm>
                  <a:off x="1440" y="2638"/>
                  <a:ext cx="158" cy="87"/>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02" name="Oval 86"/>
                <p:cNvSpPr>
                  <a:spLocks noChangeArrowheads="1"/>
                </p:cNvSpPr>
                <p:nvPr/>
              </p:nvSpPr>
              <p:spPr bwMode="auto">
                <a:xfrm>
                  <a:off x="1505" y="2660"/>
                  <a:ext cx="67" cy="52"/>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089" name="Group 87"/>
              <p:cNvGrpSpPr>
                <a:grpSpLocks/>
              </p:cNvGrpSpPr>
              <p:nvPr/>
            </p:nvGrpSpPr>
            <p:grpSpPr bwMode="auto">
              <a:xfrm>
                <a:off x="1335" y="2638"/>
                <a:ext cx="158" cy="87"/>
                <a:chOff x="1335" y="2638"/>
                <a:chExt cx="158" cy="87"/>
              </a:xfrm>
            </p:grpSpPr>
            <p:sp>
              <p:nvSpPr>
                <p:cNvPr id="2099" name="Oval 88"/>
                <p:cNvSpPr>
                  <a:spLocks noChangeArrowheads="1"/>
                </p:cNvSpPr>
                <p:nvPr/>
              </p:nvSpPr>
              <p:spPr bwMode="auto">
                <a:xfrm>
                  <a:off x="1335" y="2638"/>
                  <a:ext cx="158" cy="87"/>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100" name="Oval 89"/>
                <p:cNvSpPr>
                  <a:spLocks noChangeArrowheads="1"/>
                </p:cNvSpPr>
                <p:nvPr/>
              </p:nvSpPr>
              <p:spPr bwMode="auto">
                <a:xfrm>
                  <a:off x="1399" y="2660"/>
                  <a:ext cx="67" cy="52"/>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090" name="Group 90"/>
              <p:cNvGrpSpPr>
                <a:grpSpLocks/>
              </p:cNvGrpSpPr>
              <p:nvPr/>
            </p:nvGrpSpPr>
            <p:grpSpPr bwMode="auto">
              <a:xfrm>
                <a:off x="1494" y="2551"/>
                <a:ext cx="158" cy="87"/>
                <a:chOff x="1494" y="2551"/>
                <a:chExt cx="158" cy="87"/>
              </a:xfrm>
            </p:grpSpPr>
            <p:sp>
              <p:nvSpPr>
                <p:cNvPr id="2097" name="Oval 91"/>
                <p:cNvSpPr>
                  <a:spLocks noChangeArrowheads="1"/>
                </p:cNvSpPr>
                <p:nvPr/>
              </p:nvSpPr>
              <p:spPr bwMode="auto">
                <a:xfrm>
                  <a:off x="1494" y="2551"/>
                  <a:ext cx="158" cy="87"/>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098" name="Oval 92"/>
                <p:cNvSpPr>
                  <a:spLocks noChangeArrowheads="1"/>
                </p:cNvSpPr>
                <p:nvPr/>
              </p:nvSpPr>
              <p:spPr bwMode="auto">
                <a:xfrm>
                  <a:off x="1558" y="2572"/>
                  <a:ext cx="67" cy="52"/>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091" name="Group 93"/>
              <p:cNvGrpSpPr>
                <a:grpSpLocks/>
              </p:cNvGrpSpPr>
              <p:nvPr/>
            </p:nvGrpSpPr>
            <p:grpSpPr bwMode="auto">
              <a:xfrm>
                <a:off x="1335" y="2529"/>
                <a:ext cx="158" cy="87"/>
                <a:chOff x="1335" y="2529"/>
                <a:chExt cx="158" cy="87"/>
              </a:xfrm>
            </p:grpSpPr>
            <p:sp>
              <p:nvSpPr>
                <p:cNvPr id="2095" name="Oval 94"/>
                <p:cNvSpPr>
                  <a:spLocks noChangeArrowheads="1"/>
                </p:cNvSpPr>
                <p:nvPr/>
              </p:nvSpPr>
              <p:spPr bwMode="auto">
                <a:xfrm>
                  <a:off x="1335" y="2529"/>
                  <a:ext cx="158" cy="87"/>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096" name="Oval 95"/>
                <p:cNvSpPr>
                  <a:spLocks noChangeArrowheads="1"/>
                </p:cNvSpPr>
                <p:nvPr/>
              </p:nvSpPr>
              <p:spPr bwMode="auto">
                <a:xfrm>
                  <a:off x="1399" y="2550"/>
                  <a:ext cx="67" cy="52"/>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nvGrpSpPr>
              <p:cNvPr id="2092" name="Group 96"/>
              <p:cNvGrpSpPr>
                <a:grpSpLocks/>
              </p:cNvGrpSpPr>
              <p:nvPr/>
            </p:nvGrpSpPr>
            <p:grpSpPr bwMode="auto">
              <a:xfrm>
                <a:off x="1202" y="2594"/>
                <a:ext cx="158" cy="86"/>
                <a:chOff x="1202" y="2594"/>
                <a:chExt cx="158" cy="86"/>
              </a:xfrm>
            </p:grpSpPr>
            <p:sp>
              <p:nvSpPr>
                <p:cNvPr id="2093" name="Oval 97"/>
                <p:cNvSpPr>
                  <a:spLocks noChangeArrowheads="1"/>
                </p:cNvSpPr>
                <p:nvPr/>
              </p:nvSpPr>
              <p:spPr bwMode="auto">
                <a:xfrm>
                  <a:off x="1202" y="2594"/>
                  <a:ext cx="158" cy="86"/>
                </a:xfrm>
                <a:prstGeom prst="ellipse">
                  <a:avLst/>
                </a:prstGeom>
                <a:solidFill>
                  <a:srgbClr val="FFFFCC"/>
                </a:solidFill>
                <a:ln w="9360" cap="sq">
                  <a:solidFill>
                    <a:srgbClr val="FFCCCC"/>
                  </a:solidFill>
                  <a:miter lim="800000"/>
                  <a:headEnd/>
                  <a:tailEnd/>
                </a:ln>
              </p:spPr>
              <p:txBody>
                <a:bodyPr wrap="none" anchor="ctr"/>
                <a:lstStyle/>
                <a:p>
                  <a:endParaRPr lang="it-IT"/>
                </a:p>
              </p:txBody>
            </p:sp>
            <p:sp>
              <p:nvSpPr>
                <p:cNvPr id="2094" name="Oval 98"/>
                <p:cNvSpPr>
                  <a:spLocks noChangeArrowheads="1"/>
                </p:cNvSpPr>
                <p:nvPr/>
              </p:nvSpPr>
              <p:spPr bwMode="auto">
                <a:xfrm>
                  <a:off x="1266" y="2616"/>
                  <a:ext cx="67" cy="52"/>
                </a:xfrm>
                <a:prstGeom prst="ellipse">
                  <a:avLst/>
                </a:prstGeom>
                <a:solidFill>
                  <a:srgbClr val="FFCC99"/>
                </a:solidFill>
                <a:ln w="9360" cap="sq">
                  <a:solidFill>
                    <a:srgbClr val="FFFFCC"/>
                  </a:solidFill>
                  <a:miter lim="800000"/>
                  <a:headEnd/>
                  <a:tailEnd/>
                </a:ln>
              </p:spPr>
              <p:txBody>
                <a:bodyPr wrap="none" anchor="ctr"/>
                <a:lstStyle/>
                <a:p>
                  <a:endParaRPr lang="it-IT"/>
                </a:p>
              </p:txBody>
            </p:sp>
          </p:grpSp>
        </p:grpSp>
      </p:grpSp>
      <p:sp>
        <p:nvSpPr>
          <p:cNvPr id="2082" name="Text Box 99"/>
          <p:cNvSpPr txBox="1">
            <a:spLocks noChangeArrowheads="1"/>
          </p:cNvSpPr>
          <p:nvPr/>
        </p:nvSpPr>
        <p:spPr bwMode="auto">
          <a:xfrm>
            <a:off x="4565650" y="4679950"/>
            <a:ext cx="1058863" cy="276225"/>
          </a:xfrm>
          <a:prstGeom prst="rect">
            <a:avLst/>
          </a:prstGeom>
          <a:noFill/>
          <a:ln w="9525">
            <a:noFill/>
            <a:round/>
            <a:headEnd/>
            <a:tailEnd/>
          </a:ln>
        </p:spPr>
        <p:txBody>
          <a:bodyPr wrap="non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a:solidFill>
                  <a:srgbClr val="000000"/>
                </a:solidFill>
              </a:rPr>
              <a:t>After 24-48h</a:t>
            </a:r>
          </a:p>
        </p:txBody>
      </p:sp>
      <p:cxnSp>
        <p:nvCxnSpPr>
          <p:cNvPr id="2083" name="AutoShape 100"/>
          <p:cNvCxnSpPr>
            <a:cxnSpLocks noChangeShapeType="1"/>
          </p:cNvCxnSpPr>
          <p:nvPr/>
        </p:nvCxnSpPr>
        <p:spPr bwMode="auto">
          <a:xfrm>
            <a:off x="4475163" y="3617913"/>
            <a:ext cx="1016000" cy="269875"/>
          </a:xfrm>
          <a:prstGeom prst="curvedConnector3">
            <a:avLst>
              <a:gd name="adj1" fmla="val 50000"/>
            </a:avLst>
          </a:prstGeom>
          <a:noFill/>
          <a:ln w="9525">
            <a:solidFill>
              <a:srgbClr val="000000"/>
            </a:solidFill>
            <a:round/>
            <a:headEnd/>
            <a:tailEnd type="triangle" w="med" len="med"/>
          </a:ln>
        </p:spPr>
      </p:cxnSp>
      <p:sp>
        <p:nvSpPr>
          <p:cNvPr id="2084" name="Rectangle 101"/>
          <p:cNvSpPr>
            <a:spLocks noChangeArrowheads="1"/>
          </p:cNvSpPr>
          <p:nvPr/>
        </p:nvSpPr>
        <p:spPr bwMode="auto">
          <a:xfrm>
            <a:off x="2916238" y="144463"/>
            <a:ext cx="3060700" cy="6624637"/>
          </a:xfrm>
          <a:prstGeom prst="rect">
            <a:avLst/>
          </a:prstGeom>
          <a:noFill/>
          <a:ln w="6480" cap="sq">
            <a:solidFill>
              <a:srgbClr val="000000"/>
            </a:solidFill>
            <a:miter lim="800000"/>
            <a:headEnd/>
            <a:tailEnd/>
          </a:ln>
        </p:spPr>
        <p:txBody>
          <a:bodyPr wrap="none" anchor="ctr"/>
          <a:lstStyle/>
          <a:p>
            <a:endParaRPr lang="it-IT"/>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Cloud 198"/>
          <p:cNvSpPr/>
          <p:nvPr/>
        </p:nvSpPr>
        <p:spPr bwMode="auto">
          <a:xfrm>
            <a:off x="5291138" y="4284663"/>
            <a:ext cx="1296987" cy="287337"/>
          </a:xfrm>
          <a:prstGeom prst="cloud">
            <a:avLst/>
          </a:prstGeom>
          <a:solidFill>
            <a:srgbClr val="CC66FF"/>
          </a:solidFill>
          <a:ln w="9525" cap="flat" cmpd="sng" algn="ctr">
            <a:solidFill>
              <a:schemeClr val="tx1"/>
            </a:solidFill>
            <a:prstDash val="solid"/>
            <a:round/>
            <a:headEnd type="none" w="med" len="med"/>
            <a:tailEnd type="none" w="med" len="med"/>
          </a:ln>
          <a:effectLst/>
        </p:spPr>
        <p:txBody>
          <a:bodyPr/>
          <a:lstStyle/>
          <a:p>
            <a:pPr>
              <a:buFont typeface="Times New Roman" pitchFamily="16" charset="0"/>
              <a:buNone/>
              <a:defRPr/>
            </a:pPr>
            <a:endParaRPr lang="it-IT">
              <a:ea typeface="+mn-ea"/>
              <a:cs typeface="Arial" charset="0"/>
            </a:endParaRPr>
          </a:p>
        </p:txBody>
      </p:sp>
      <p:sp>
        <p:nvSpPr>
          <p:cNvPr id="198" name="Cloud 197"/>
          <p:cNvSpPr/>
          <p:nvPr/>
        </p:nvSpPr>
        <p:spPr bwMode="auto">
          <a:xfrm>
            <a:off x="2411413" y="4211638"/>
            <a:ext cx="1296987" cy="288925"/>
          </a:xfrm>
          <a:prstGeom prst="cloud">
            <a:avLst/>
          </a:prstGeom>
          <a:solidFill>
            <a:srgbClr val="CC66FF"/>
          </a:solidFill>
          <a:ln w="9525" cap="flat" cmpd="sng" algn="ctr">
            <a:solidFill>
              <a:schemeClr val="tx1"/>
            </a:solidFill>
            <a:prstDash val="solid"/>
            <a:round/>
            <a:headEnd type="none" w="med" len="med"/>
            <a:tailEnd type="none" w="med" len="med"/>
          </a:ln>
          <a:effectLst/>
        </p:spPr>
        <p:txBody>
          <a:bodyPr/>
          <a:lstStyle/>
          <a:p>
            <a:pPr>
              <a:buFont typeface="Times New Roman" pitchFamily="16" charset="0"/>
              <a:buNone/>
              <a:defRPr/>
            </a:pPr>
            <a:endParaRPr lang="it-IT">
              <a:ea typeface="+mn-ea"/>
              <a:cs typeface="Arial" charset="0"/>
            </a:endParaRPr>
          </a:p>
        </p:txBody>
      </p:sp>
      <p:sp>
        <p:nvSpPr>
          <p:cNvPr id="3076" name="Text Box 50"/>
          <p:cNvSpPr txBox="1">
            <a:spLocks noChangeArrowheads="1"/>
          </p:cNvSpPr>
          <p:nvPr/>
        </p:nvSpPr>
        <p:spPr bwMode="auto">
          <a:xfrm>
            <a:off x="3132138" y="1125538"/>
            <a:ext cx="3011487" cy="368300"/>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solidFill>
                  <a:srgbClr val="000000"/>
                </a:solidFill>
              </a:rPr>
              <a:t> </a:t>
            </a:r>
            <a:r>
              <a:rPr lang="en-US" sz="1600" b="1">
                <a:solidFill>
                  <a:srgbClr val="000000"/>
                </a:solidFill>
              </a:rPr>
              <a:t>Reaching TIRF configuration</a:t>
            </a:r>
          </a:p>
        </p:txBody>
      </p:sp>
      <p:sp>
        <p:nvSpPr>
          <p:cNvPr id="3077" name="Text Box 102"/>
          <p:cNvSpPr txBox="1">
            <a:spLocks noChangeArrowheads="1"/>
          </p:cNvSpPr>
          <p:nvPr/>
        </p:nvSpPr>
        <p:spPr bwMode="auto">
          <a:xfrm rot="10800000" flipV="1">
            <a:off x="1439863" y="4275138"/>
            <a:ext cx="887412" cy="946150"/>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z="1400" b="1">
              <a:solidFill>
                <a:srgbClr val="000000"/>
              </a:solidFill>
              <a:latin typeface="Calibri" pitchFamily="34"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z="1400" b="1">
              <a:solidFill>
                <a:srgbClr val="000000"/>
              </a:solidFill>
              <a:latin typeface="Calibri" pitchFamily="34"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z="1400" b="1">
              <a:solidFill>
                <a:srgbClr val="000000"/>
              </a:solidFill>
              <a:latin typeface="Calibri" pitchFamily="34"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Objective</a:t>
            </a:r>
          </a:p>
        </p:txBody>
      </p:sp>
      <p:sp>
        <p:nvSpPr>
          <p:cNvPr id="3078" name="Text Box 103"/>
          <p:cNvSpPr txBox="1">
            <a:spLocks noChangeArrowheads="1"/>
          </p:cNvSpPr>
          <p:nvPr/>
        </p:nvSpPr>
        <p:spPr bwMode="auto">
          <a:xfrm>
            <a:off x="1500188" y="3095625"/>
            <a:ext cx="766762" cy="733425"/>
          </a:xfrm>
          <a:prstGeom prst="rect">
            <a:avLst/>
          </a:prstGeom>
          <a:noFill/>
          <a:ln w="9525">
            <a:noFill/>
            <a:round/>
            <a:headEnd/>
            <a:tailEnd/>
          </a:ln>
        </p:spPr>
        <p:txBody>
          <a:bodyPr wrap="non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TIRFM </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Sample </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Cover</a:t>
            </a:r>
          </a:p>
        </p:txBody>
      </p:sp>
      <p:sp>
        <p:nvSpPr>
          <p:cNvPr id="3079" name="Oval 105"/>
          <p:cNvSpPr>
            <a:spLocks noChangeArrowheads="1"/>
          </p:cNvSpPr>
          <p:nvPr/>
        </p:nvSpPr>
        <p:spPr bwMode="auto">
          <a:xfrm>
            <a:off x="3067050" y="4325938"/>
            <a:ext cx="171450" cy="69850"/>
          </a:xfrm>
          <a:prstGeom prst="ellipse">
            <a:avLst/>
          </a:prstGeom>
          <a:solidFill>
            <a:srgbClr val="953735"/>
          </a:solidFill>
          <a:ln w="25560" cap="sq">
            <a:solidFill>
              <a:srgbClr val="984807"/>
            </a:solidFill>
            <a:miter lim="800000"/>
            <a:headEnd/>
            <a:tailEnd/>
          </a:ln>
        </p:spPr>
        <p:txBody>
          <a:bodyPr wrap="none" anchor="ctr"/>
          <a:lstStyle/>
          <a:p>
            <a:endParaRPr lang="it-IT"/>
          </a:p>
        </p:txBody>
      </p:sp>
      <p:sp>
        <p:nvSpPr>
          <p:cNvPr id="3080" name="Rectangle 106"/>
          <p:cNvSpPr>
            <a:spLocks noChangeArrowheads="1"/>
          </p:cNvSpPr>
          <p:nvPr/>
        </p:nvSpPr>
        <p:spPr bwMode="auto">
          <a:xfrm>
            <a:off x="2400300" y="4502150"/>
            <a:ext cx="1417638" cy="69850"/>
          </a:xfrm>
          <a:prstGeom prst="rect">
            <a:avLst/>
          </a:prstGeom>
          <a:solidFill>
            <a:srgbClr val="4F81BD"/>
          </a:solidFill>
          <a:ln w="25560" cap="sq">
            <a:solidFill>
              <a:srgbClr val="385D8A"/>
            </a:solidFill>
            <a:miter lim="800000"/>
            <a:headEnd/>
            <a:tailEnd/>
          </a:ln>
        </p:spPr>
        <p:txBody>
          <a:bodyPr wrap="none" anchor="ctr"/>
          <a:lstStyle/>
          <a:p>
            <a:endParaRPr lang="it-IT"/>
          </a:p>
        </p:txBody>
      </p:sp>
      <p:sp>
        <p:nvSpPr>
          <p:cNvPr id="3081" name="Freeform 107"/>
          <p:cNvSpPr>
            <a:spLocks noChangeArrowheads="1"/>
          </p:cNvSpPr>
          <p:nvPr/>
        </p:nvSpPr>
        <p:spPr bwMode="auto">
          <a:xfrm>
            <a:off x="2738438" y="4597400"/>
            <a:ext cx="715962" cy="738188"/>
          </a:xfrm>
          <a:custGeom>
            <a:avLst/>
            <a:gdLst>
              <a:gd name="T0" fmla="*/ 361994 w 1416050"/>
              <a:gd name="T1" fmla="*/ 193931 h 1404938"/>
              <a:gd name="T2" fmla="*/ 180997 w 1416050"/>
              <a:gd name="T3" fmla="*/ 387862 h 1404938"/>
              <a:gd name="T4" fmla="*/ 0 w 1416050"/>
              <a:gd name="T5" fmla="*/ 193931 h 1404938"/>
              <a:gd name="T6" fmla="*/ 180997 w 1416050"/>
              <a:gd name="T7" fmla="*/ 0 h 1404938"/>
              <a:gd name="T8" fmla="*/ 0 60000 65536"/>
              <a:gd name="T9" fmla="*/ 0 60000 65536"/>
              <a:gd name="T10" fmla="*/ 0 60000 65536"/>
              <a:gd name="T11" fmla="*/ 0 60000 65536"/>
              <a:gd name="T12" fmla="*/ 193319 w 1416050"/>
              <a:gd name="T13" fmla="*/ 193318 h 1404938"/>
              <a:gd name="T14" fmla="*/ 1222731 w 1416050"/>
              <a:gd name="T15" fmla="*/ 1404936 h 1404938"/>
            </a:gdLst>
            <a:ahLst/>
            <a:cxnLst>
              <a:cxn ang="T8">
                <a:pos x="T0" y="T1"/>
              </a:cxn>
              <a:cxn ang="T9">
                <a:pos x="T2" y="T3"/>
              </a:cxn>
              <a:cxn ang="T10">
                <a:pos x="T4" y="T5"/>
              </a:cxn>
              <a:cxn ang="T11">
                <a:pos x="T6" y="T7"/>
              </a:cxn>
            </a:cxnLst>
            <a:rect l="T12" t="T13" r="T14" b="T15"/>
            <a:pathLst>
              <a:path w="1416050" h="1404938">
                <a:moveTo>
                  <a:pt x="386639" y="0"/>
                </a:moveTo>
                <a:lnTo>
                  <a:pt x="1029411" y="0"/>
                </a:lnTo>
                <a:lnTo>
                  <a:pt x="1416050" y="386639"/>
                </a:lnTo>
                <a:lnTo>
                  <a:pt x="1416050" y="1404938"/>
                </a:lnTo>
                <a:lnTo>
                  <a:pt x="0" y="1404938"/>
                </a:lnTo>
                <a:lnTo>
                  <a:pt x="0" y="386639"/>
                </a:lnTo>
                <a:close/>
              </a:path>
            </a:pathLst>
          </a:custGeom>
          <a:solidFill>
            <a:srgbClr val="A6A6A6"/>
          </a:solidFill>
          <a:ln w="9525" cap="flat">
            <a:noFill/>
            <a:round/>
            <a:headEnd/>
            <a:tailEnd/>
          </a:ln>
        </p:spPr>
        <p:txBody>
          <a:bodyPr wrap="none" anchor="ctr"/>
          <a:lstStyle/>
          <a:p>
            <a:endParaRPr lang="it-IT"/>
          </a:p>
        </p:txBody>
      </p:sp>
      <p:grpSp>
        <p:nvGrpSpPr>
          <p:cNvPr id="3082" name="Group 108"/>
          <p:cNvGrpSpPr>
            <a:grpSpLocks/>
          </p:cNvGrpSpPr>
          <p:nvPr/>
        </p:nvGrpSpPr>
        <p:grpSpPr bwMode="auto">
          <a:xfrm>
            <a:off x="2411413" y="4087813"/>
            <a:ext cx="1368425" cy="393700"/>
            <a:chOff x="2448" y="872"/>
            <a:chExt cx="790" cy="248"/>
          </a:xfrm>
        </p:grpSpPr>
        <p:pic>
          <p:nvPicPr>
            <p:cNvPr id="3138" name="Picture 109"/>
            <p:cNvPicPr>
              <a:picLocks noChangeAspect="1" noChangeArrowheads="1"/>
            </p:cNvPicPr>
            <p:nvPr/>
          </p:nvPicPr>
          <p:blipFill>
            <a:blip r:embed="rId3" cstate="print"/>
            <a:srcRect/>
            <a:stretch>
              <a:fillRect/>
            </a:stretch>
          </p:blipFill>
          <p:spPr bwMode="auto">
            <a:xfrm>
              <a:off x="2448" y="872"/>
              <a:ext cx="790" cy="248"/>
            </a:xfrm>
            <a:prstGeom prst="rect">
              <a:avLst/>
            </a:prstGeom>
            <a:noFill/>
            <a:ln w="9525">
              <a:noFill/>
              <a:round/>
              <a:headEnd/>
              <a:tailEnd/>
            </a:ln>
          </p:spPr>
        </p:pic>
        <p:sp>
          <p:nvSpPr>
            <p:cNvPr id="3139" name="Text Box 110"/>
            <p:cNvSpPr txBox="1">
              <a:spLocks noChangeArrowheads="1"/>
            </p:cNvSpPr>
            <p:nvPr/>
          </p:nvSpPr>
          <p:spPr bwMode="auto">
            <a:xfrm>
              <a:off x="2452" y="874"/>
              <a:ext cx="784" cy="243"/>
            </a:xfrm>
            <a:prstGeom prst="rect">
              <a:avLst/>
            </a:prstGeom>
            <a:noFill/>
            <a:ln w="9525">
              <a:noFill/>
              <a:round/>
              <a:headEnd/>
              <a:tailEnd/>
            </a:ln>
          </p:spPr>
          <p:txBody>
            <a:bodyPr wrap="none" anchor="ctr"/>
            <a:lstStyle/>
            <a:p>
              <a:endParaRPr lang="it-IT"/>
            </a:p>
          </p:txBody>
        </p:sp>
      </p:grpSp>
      <p:sp>
        <p:nvSpPr>
          <p:cNvPr id="3083" name="Text Box 111"/>
          <p:cNvSpPr txBox="1">
            <a:spLocks noChangeArrowheads="1"/>
          </p:cNvSpPr>
          <p:nvPr/>
        </p:nvSpPr>
        <p:spPr bwMode="auto">
          <a:xfrm>
            <a:off x="2500313" y="1593850"/>
            <a:ext cx="1350962" cy="306388"/>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Epifluorescence</a:t>
            </a:r>
          </a:p>
        </p:txBody>
      </p:sp>
      <p:sp>
        <p:nvSpPr>
          <p:cNvPr id="3084" name="Text Box 112"/>
          <p:cNvSpPr txBox="1">
            <a:spLocks noChangeArrowheads="1"/>
          </p:cNvSpPr>
          <p:nvPr/>
        </p:nvSpPr>
        <p:spPr bwMode="auto">
          <a:xfrm>
            <a:off x="2627313" y="5389563"/>
            <a:ext cx="793750" cy="306387"/>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FF3333"/>
                </a:solidFill>
                <a:latin typeface="Calibri" pitchFamily="34" charset="0"/>
              </a:rPr>
              <a:t>0 °Angle</a:t>
            </a:r>
          </a:p>
        </p:txBody>
      </p:sp>
      <p:cxnSp>
        <p:nvCxnSpPr>
          <p:cNvPr id="3085" name="AutoShape 113"/>
          <p:cNvCxnSpPr>
            <a:cxnSpLocks noChangeShapeType="1"/>
          </p:cNvCxnSpPr>
          <p:nvPr/>
        </p:nvCxnSpPr>
        <p:spPr bwMode="auto">
          <a:xfrm>
            <a:off x="3779838" y="4098925"/>
            <a:ext cx="1587" cy="338138"/>
          </a:xfrm>
          <a:prstGeom prst="straightConnector1">
            <a:avLst/>
          </a:prstGeom>
          <a:noFill/>
          <a:ln w="9360" cap="sq">
            <a:solidFill>
              <a:srgbClr val="000000"/>
            </a:solidFill>
            <a:miter lim="800000"/>
            <a:headEnd type="arrow" w="med" len="med"/>
            <a:tailEnd type="arrow" w="med" len="med"/>
          </a:ln>
        </p:spPr>
      </p:cxnSp>
      <p:sp>
        <p:nvSpPr>
          <p:cNvPr id="3086" name="Text Box 114"/>
          <p:cNvSpPr txBox="1">
            <a:spLocks noChangeArrowheads="1"/>
          </p:cNvSpPr>
          <p:nvPr/>
        </p:nvSpPr>
        <p:spPr bwMode="auto">
          <a:xfrm>
            <a:off x="3419475" y="3860800"/>
            <a:ext cx="717550" cy="306388"/>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Infinite</a:t>
            </a:r>
          </a:p>
        </p:txBody>
      </p:sp>
      <p:sp>
        <p:nvSpPr>
          <p:cNvPr id="3087" name="Line 115"/>
          <p:cNvSpPr>
            <a:spLocks noChangeShapeType="1"/>
          </p:cNvSpPr>
          <p:nvPr/>
        </p:nvSpPr>
        <p:spPr bwMode="auto">
          <a:xfrm flipV="1">
            <a:off x="3095625" y="4254500"/>
            <a:ext cx="1588" cy="1155700"/>
          </a:xfrm>
          <a:prstGeom prst="line">
            <a:avLst/>
          </a:prstGeom>
          <a:noFill/>
          <a:ln w="72000">
            <a:solidFill>
              <a:srgbClr val="000000"/>
            </a:solidFill>
            <a:round/>
            <a:headEnd/>
            <a:tailEnd type="triangle" w="med" len="med"/>
          </a:ln>
        </p:spPr>
        <p:txBody>
          <a:bodyPr/>
          <a:lstStyle/>
          <a:p>
            <a:endParaRPr lang="it-IT"/>
          </a:p>
        </p:txBody>
      </p:sp>
      <p:cxnSp>
        <p:nvCxnSpPr>
          <p:cNvPr id="3088" name="AutoShape 116"/>
          <p:cNvCxnSpPr>
            <a:cxnSpLocks noChangeShapeType="1"/>
          </p:cNvCxnSpPr>
          <p:nvPr/>
        </p:nvCxnSpPr>
        <p:spPr bwMode="auto">
          <a:xfrm flipV="1">
            <a:off x="3092450" y="4616450"/>
            <a:ext cx="1588" cy="360363"/>
          </a:xfrm>
          <a:prstGeom prst="straightConnector1">
            <a:avLst/>
          </a:prstGeom>
          <a:noFill/>
          <a:ln w="28440" cap="sq">
            <a:solidFill>
              <a:srgbClr val="FF0000"/>
            </a:solidFill>
            <a:prstDash val="sysDot"/>
            <a:miter lim="800000"/>
            <a:headEnd/>
            <a:tailEnd/>
          </a:ln>
        </p:spPr>
      </p:cxnSp>
      <p:sp>
        <p:nvSpPr>
          <p:cNvPr id="3089" name="Text Box 117"/>
          <p:cNvSpPr txBox="1">
            <a:spLocks noChangeArrowheads="1"/>
          </p:cNvSpPr>
          <p:nvPr/>
        </p:nvSpPr>
        <p:spPr bwMode="auto">
          <a:xfrm>
            <a:off x="1547813" y="2097088"/>
            <a:ext cx="635000" cy="306387"/>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Image</a:t>
            </a:r>
          </a:p>
        </p:txBody>
      </p:sp>
      <p:sp>
        <p:nvSpPr>
          <p:cNvPr id="3090" name="Text Box 118"/>
          <p:cNvSpPr txBox="1">
            <a:spLocks noChangeArrowheads="1"/>
          </p:cNvSpPr>
          <p:nvPr/>
        </p:nvSpPr>
        <p:spPr bwMode="auto">
          <a:xfrm>
            <a:off x="1476375" y="4076700"/>
            <a:ext cx="728663" cy="306388"/>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Sample</a:t>
            </a:r>
          </a:p>
        </p:txBody>
      </p:sp>
      <p:sp>
        <p:nvSpPr>
          <p:cNvPr id="3091" name="Text Box 119"/>
          <p:cNvSpPr txBox="1">
            <a:spLocks noChangeArrowheads="1"/>
          </p:cNvSpPr>
          <p:nvPr/>
        </p:nvSpPr>
        <p:spPr bwMode="auto">
          <a:xfrm>
            <a:off x="1404938" y="4357688"/>
            <a:ext cx="1150937" cy="520700"/>
          </a:xfrm>
          <a:prstGeom prst="rect">
            <a:avLst/>
          </a:prstGeom>
          <a:noFill/>
          <a:ln w="9525">
            <a:noFill/>
            <a:round/>
            <a:headEnd/>
            <a:tailEnd/>
          </a:ln>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Coverslip</a:t>
            </a: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z="1400" b="1">
              <a:solidFill>
                <a:srgbClr val="000000"/>
              </a:solidFill>
              <a:latin typeface="Calibri" pitchFamily="34" charset="0"/>
            </a:endParaRPr>
          </a:p>
        </p:txBody>
      </p:sp>
      <p:grpSp>
        <p:nvGrpSpPr>
          <p:cNvPr id="3092" name="Group 120"/>
          <p:cNvGrpSpPr>
            <a:grpSpLocks/>
          </p:cNvGrpSpPr>
          <p:nvPr/>
        </p:nvGrpSpPr>
        <p:grpSpPr bwMode="auto">
          <a:xfrm>
            <a:off x="2698750" y="3140075"/>
            <a:ext cx="862013" cy="574675"/>
            <a:chOff x="2585" y="272"/>
            <a:chExt cx="543" cy="362"/>
          </a:xfrm>
        </p:grpSpPr>
        <p:sp>
          <p:nvSpPr>
            <p:cNvPr id="3133" name="Rectangle 121"/>
            <p:cNvSpPr>
              <a:spLocks noChangeArrowheads="1"/>
            </p:cNvSpPr>
            <p:nvPr/>
          </p:nvSpPr>
          <p:spPr bwMode="auto">
            <a:xfrm>
              <a:off x="2585" y="272"/>
              <a:ext cx="543" cy="362"/>
            </a:xfrm>
            <a:prstGeom prst="rect">
              <a:avLst/>
            </a:prstGeom>
            <a:solidFill>
              <a:srgbClr val="F2F2F2"/>
            </a:solidFill>
            <a:ln w="25560" cap="sq">
              <a:solidFill>
                <a:srgbClr val="BFBFBF"/>
              </a:solidFill>
              <a:miter lim="800000"/>
              <a:headEnd/>
              <a:tailEnd/>
            </a:ln>
          </p:spPr>
          <p:txBody>
            <a:bodyPr wrap="none" anchor="ctr"/>
            <a:lstStyle/>
            <a:p>
              <a:endParaRPr lang="it-IT"/>
            </a:p>
          </p:txBody>
        </p:sp>
        <p:sp>
          <p:nvSpPr>
            <p:cNvPr id="3134" name="Line 122"/>
            <p:cNvSpPr>
              <a:spLocks noChangeShapeType="1"/>
            </p:cNvSpPr>
            <p:nvPr/>
          </p:nvSpPr>
          <p:spPr bwMode="auto">
            <a:xfrm>
              <a:off x="2846" y="344"/>
              <a:ext cx="4" cy="253"/>
            </a:xfrm>
            <a:prstGeom prst="line">
              <a:avLst/>
            </a:prstGeom>
            <a:noFill/>
            <a:ln w="28440" cap="sq">
              <a:solidFill>
                <a:srgbClr val="4F81BD"/>
              </a:solidFill>
              <a:miter lim="800000"/>
              <a:headEnd type="triangle" w="med" len="med"/>
              <a:tailEnd type="triangle" w="med" len="med"/>
            </a:ln>
          </p:spPr>
          <p:txBody>
            <a:bodyPr/>
            <a:lstStyle/>
            <a:p>
              <a:endParaRPr lang="it-IT"/>
            </a:p>
          </p:txBody>
        </p:sp>
        <p:grpSp>
          <p:nvGrpSpPr>
            <p:cNvPr id="3135" name="Group 123"/>
            <p:cNvGrpSpPr>
              <a:grpSpLocks/>
            </p:cNvGrpSpPr>
            <p:nvPr/>
          </p:nvGrpSpPr>
          <p:grpSpPr bwMode="auto">
            <a:xfrm>
              <a:off x="2767" y="416"/>
              <a:ext cx="168" cy="116"/>
              <a:chOff x="2767" y="416"/>
              <a:chExt cx="168" cy="116"/>
            </a:xfrm>
          </p:grpSpPr>
          <p:pic>
            <p:nvPicPr>
              <p:cNvPr id="3136" name="Picture 124"/>
              <p:cNvPicPr>
                <a:picLocks noChangeAspect="1" noChangeArrowheads="1"/>
              </p:cNvPicPr>
              <p:nvPr/>
            </p:nvPicPr>
            <p:blipFill>
              <a:blip r:embed="rId4" cstate="print"/>
              <a:srcRect/>
              <a:stretch>
                <a:fillRect/>
              </a:stretch>
            </p:blipFill>
            <p:spPr bwMode="auto">
              <a:xfrm>
                <a:off x="2767" y="416"/>
                <a:ext cx="168" cy="116"/>
              </a:xfrm>
              <a:prstGeom prst="rect">
                <a:avLst/>
              </a:prstGeom>
              <a:noFill/>
              <a:ln w="9525">
                <a:noFill/>
                <a:round/>
                <a:headEnd/>
                <a:tailEnd/>
              </a:ln>
            </p:spPr>
          </p:pic>
          <p:sp>
            <p:nvSpPr>
              <p:cNvPr id="3137" name="Text Box 125"/>
              <p:cNvSpPr txBox="1">
                <a:spLocks noChangeArrowheads="1"/>
              </p:cNvSpPr>
              <p:nvPr/>
            </p:nvSpPr>
            <p:spPr bwMode="auto">
              <a:xfrm>
                <a:off x="2795" y="434"/>
                <a:ext cx="113" cy="80"/>
              </a:xfrm>
              <a:prstGeom prst="rect">
                <a:avLst/>
              </a:prstGeom>
              <a:noFill/>
              <a:ln w="9525">
                <a:noFill/>
                <a:round/>
                <a:headEnd/>
                <a:tailEnd/>
              </a:ln>
            </p:spPr>
            <p:txBody>
              <a:bodyPr wrap="none" anchor="ctr"/>
              <a:lstStyle/>
              <a:p>
                <a:endParaRPr lang="it-IT"/>
              </a:p>
            </p:txBody>
          </p:sp>
        </p:grpSp>
      </p:grpSp>
      <p:grpSp>
        <p:nvGrpSpPr>
          <p:cNvPr id="3093" name="Group 126"/>
          <p:cNvGrpSpPr>
            <a:grpSpLocks/>
          </p:cNvGrpSpPr>
          <p:nvPr/>
        </p:nvGrpSpPr>
        <p:grpSpPr bwMode="auto">
          <a:xfrm>
            <a:off x="2700338" y="1900238"/>
            <a:ext cx="898525" cy="944562"/>
            <a:chOff x="2517" y="2098"/>
            <a:chExt cx="566" cy="595"/>
          </a:xfrm>
        </p:grpSpPr>
        <p:pic>
          <p:nvPicPr>
            <p:cNvPr id="3131" name="Picture 127"/>
            <p:cNvPicPr>
              <a:picLocks noChangeAspect="1" noChangeArrowheads="1"/>
            </p:cNvPicPr>
            <p:nvPr/>
          </p:nvPicPr>
          <p:blipFill>
            <a:blip r:embed="rId5" cstate="print"/>
            <a:srcRect l="11021" t="14299" r="51195" b="53497"/>
            <a:stretch>
              <a:fillRect/>
            </a:stretch>
          </p:blipFill>
          <p:spPr bwMode="auto">
            <a:xfrm>
              <a:off x="2517" y="2098"/>
              <a:ext cx="566" cy="595"/>
            </a:xfrm>
            <a:prstGeom prst="rect">
              <a:avLst/>
            </a:prstGeom>
            <a:noFill/>
            <a:ln w="9525">
              <a:noFill/>
              <a:round/>
              <a:headEnd/>
              <a:tailEnd/>
            </a:ln>
          </p:spPr>
        </p:pic>
        <p:sp>
          <p:nvSpPr>
            <p:cNvPr id="3132" name="Rectangle 128"/>
            <p:cNvSpPr>
              <a:spLocks noChangeArrowheads="1"/>
            </p:cNvSpPr>
            <p:nvPr/>
          </p:nvSpPr>
          <p:spPr bwMode="auto">
            <a:xfrm>
              <a:off x="2518" y="2108"/>
              <a:ext cx="89" cy="90"/>
            </a:xfrm>
            <a:prstGeom prst="rect">
              <a:avLst/>
            </a:prstGeom>
            <a:solidFill>
              <a:srgbClr val="000000"/>
            </a:solidFill>
            <a:ln w="9525">
              <a:noFill/>
              <a:round/>
              <a:headEnd/>
              <a:tailEnd/>
            </a:ln>
          </p:spPr>
          <p:txBody>
            <a:bodyPr wrap="none" anchor="ctr"/>
            <a:lstStyle/>
            <a:p>
              <a:endParaRPr lang="it-IT"/>
            </a:p>
          </p:txBody>
        </p:sp>
      </p:grpSp>
      <p:grpSp>
        <p:nvGrpSpPr>
          <p:cNvPr id="3094" name="Group 129"/>
          <p:cNvGrpSpPr>
            <a:grpSpLocks/>
          </p:cNvGrpSpPr>
          <p:nvPr/>
        </p:nvGrpSpPr>
        <p:grpSpPr bwMode="auto">
          <a:xfrm>
            <a:off x="3889375" y="5156200"/>
            <a:ext cx="392113" cy="576263"/>
            <a:chOff x="3335" y="1542"/>
            <a:chExt cx="247" cy="363"/>
          </a:xfrm>
        </p:grpSpPr>
        <p:grpSp>
          <p:nvGrpSpPr>
            <p:cNvPr id="3127" name="Group 130"/>
            <p:cNvGrpSpPr>
              <a:grpSpLocks/>
            </p:cNvGrpSpPr>
            <p:nvPr/>
          </p:nvGrpSpPr>
          <p:grpSpPr bwMode="auto">
            <a:xfrm>
              <a:off x="3335" y="1641"/>
              <a:ext cx="247" cy="181"/>
              <a:chOff x="3335" y="1641"/>
              <a:chExt cx="247" cy="181"/>
            </a:xfrm>
          </p:grpSpPr>
          <p:sp>
            <p:nvSpPr>
              <p:cNvPr id="3129" name="AutoShape 131"/>
              <p:cNvSpPr>
                <a:spLocks noChangeArrowheads="1"/>
              </p:cNvSpPr>
              <p:nvPr/>
            </p:nvSpPr>
            <p:spPr bwMode="auto">
              <a:xfrm rot="5400000">
                <a:off x="3369" y="1609"/>
                <a:ext cx="181" cy="247"/>
              </a:xfrm>
              <a:prstGeom prst="can">
                <a:avLst>
                  <a:gd name="adj" fmla="val 34116"/>
                </a:avLst>
              </a:prstGeom>
              <a:blipFill dpi="0" rotWithShape="0">
                <a:blip r:embed="rId6" cstate="print"/>
                <a:srcRect/>
                <a:tile tx="0" ty="0" sx="100000" sy="100000" flip="none" algn="tl"/>
              </a:blipFill>
              <a:ln w="9360" cap="sq">
                <a:solidFill>
                  <a:srgbClr val="000000"/>
                </a:solidFill>
                <a:miter lim="800000"/>
                <a:headEnd/>
                <a:tailEnd/>
              </a:ln>
            </p:spPr>
            <p:txBody>
              <a:bodyPr wrap="none" anchor="ctr"/>
              <a:lstStyle/>
              <a:p>
                <a:endParaRPr lang="it-IT"/>
              </a:p>
            </p:txBody>
          </p:sp>
          <p:sp>
            <p:nvSpPr>
              <p:cNvPr id="3130" name="Line 132"/>
              <p:cNvSpPr>
                <a:spLocks noChangeShapeType="1"/>
              </p:cNvSpPr>
              <p:nvPr/>
            </p:nvSpPr>
            <p:spPr bwMode="auto">
              <a:xfrm>
                <a:off x="3459" y="1780"/>
                <a:ext cx="65" cy="0"/>
              </a:xfrm>
              <a:prstGeom prst="line">
                <a:avLst/>
              </a:prstGeom>
              <a:noFill/>
              <a:ln w="57240" cap="sq">
                <a:solidFill>
                  <a:srgbClr val="FF0000"/>
                </a:solidFill>
                <a:miter lim="800000"/>
                <a:headEnd/>
                <a:tailEnd/>
              </a:ln>
            </p:spPr>
            <p:txBody>
              <a:bodyPr/>
              <a:lstStyle/>
              <a:p>
                <a:endParaRPr lang="it-IT"/>
              </a:p>
            </p:txBody>
          </p:sp>
        </p:grpSp>
        <p:sp>
          <p:nvSpPr>
            <p:cNvPr id="3128" name="Freeform 133"/>
            <p:cNvSpPr>
              <a:spLocks noChangeArrowheads="1"/>
            </p:cNvSpPr>
            <p:nvPr/>
          </p:nvSpPr>
          <p:spPr bwMode="auto">
            <a:xfrm rot="-5400000">
              <a:off x="3301" y="1642"/>
              <a:ext cx="363" cy="164"/>
            </a:xfrm>
            <a:custGeom>
              <a:avLst/>
              <a:gdLst>
                <a:gd name="T0" fmla="*/ 112 w 21600"/>
                <a:gd name="T1" fmla="*/ 0 h 21600"/>
                <a:gd name="T2" fmla="*/ 28 w 21600"/>
                <a:gd name="T3" fmla="*/ 10 h 21600"/>
                <a:gd name="T4" fmla="*/ 112 w 21600"/>
                <a:gd name="T5" fmla="*/ 5 h 21600"/>
                <a:gd name="T6" fmla="*/ 252 w 21600"/>
                <a:gd name="T7" fmla="*/ 10 h 21600"/>
                <a:gd name="T8" fmla="*/ 196 w 21600"/>
                <a:gd name="T9" fmla="*/ 16 h 21600"/>
                <a:gd name="T10" fmla="*/ 140 w 21600"/>
                <a:gd name="T11" fmla="*/ 10 h 21600"/>
                <a:gd name="T12" fmla="*/ 0 60000 65536"/>
                <a:gd name="T13" fmla="*/ 0 60000 65536"/>
                <a:gd name="T14" fmla="*/ 0 60000 65536"/>
                <a:gd name="T15" fmla="*/ 0 60000 65536"/>
                <a:gd name="T16" fmla="*/ 0 60000 65536"/>
                <a:gd name="T17" fmla="*/ 0 60000 65536"/>
                <a:gd name="T18" fmla="*/ 3154 w 21600"/>
                <a:gd name="T19" fmla="*/ 3161 h 21600"/>
                <a:gd name="T20" fmla="*/ 18446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C0C0C0"/>
            </a:solidFill>
            <a:ln w="9360" cap="sq">
              <a:solidFill>
                <a:srgbClr val="000000"/>
              </a:solidFill>
              <a:miter lim="800000"/>
              <a:headEnd/>
              <a:tailEnd/>
            </a:ln>
          </p:spPr>
          <p:txBody>
            <a:bodyPr wrap="none" anchor="ctr"/>
            <a:lstStyle/>
            <a:p>
              <a:endParaRPr lang="it-IT"/>
            </a:p>
          </p:txBody>
        </p:sp>
      </p:grpSp>
      <p:sp>
        <p:nvSpPr>
          <p:cNvPr id="3095" name="Rectangle 134"/>
          <p:cNvSpPr>
            <a:spLocks noChangeArrowheads="1"/>
          </p:cNvSpPr>
          <p:nvPr/>
        </p:nvSpPr>
        <p:spPr bwMode="auto">
          <a:xfrm>
            <a:off x="3779838" y="4492625"/>
            <a:ext cx="1422400" cy="520700"/>
          </a:xfrm>
          <a:prstGeom prst="rect">
            <a:avLst/>
          </a:prstGeom>
          <a:noFill/>
          <a:ln w="9525">
            <a:noFill/>
            <a:round/>
            <a:headEnd/>
            <a:tailEnd/>
          </a:ln>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a:solidFill>
                  <a:srgbClr val="000000"/>
                </a:solidFill>
              </a:rPr>
              <a:t>Rotate TIRFM</a:t>
            </a: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a:solidFill>
                  <a:srgbClr val="000000"/>
                </a:solidFill>
              </a:rPr>
              <a:t>Slider Screw</a:t>
            </a:r>
          </a:p>
        </p:txBody>
      </p:sp>
      <p:sp>
        <p:nvSpPr>
          <p:cNvPr id="3096" name="Line 135"/>
          <p:cNvSpPr>
            <a:spLocks noChangeShapeType="1"/>
          </p:cNvSpPr>
          <p:nvPr/>
        </p:nvSpPr>
        <p:spPr bwMode="auto">
          <a:xfrm>
            <a:off x="3851275" y="5084763"/>
            <a:ext cx="1152525" cy="1587"/>
          </a:xfrm>
          <a:prstGeom prst="line">
            <a:avLst/>
          </a:prstGeom>
          <a:noFill/>
          <a:ln w="9360" cap="sq">
            <a:solidFill>
              <a:srgbClr val="000000"/>
            </a:solidFill>
            <a:miter lim="800000"/>
            <a:headEnd/>
            <a:tailEnd type="triangle" w="med" len="med"/>
          </a:ln>
        </p:spPr>
        <p:txBody>
          <a:bodyPr/>
          <a:lstStyle/>
          <a:p>
            <a:endParaRPr lang="it-IT"/>
          </a:p>
        </p:txBody>
      </p:sp>
      <p:grpSp>
        <p:nvGrpSpPr>
          <p:cNvPr id="3097" name="Group 137"/>
          <p:cNvGrpSpPr>
            <a:grpSpLocks/>
          </p:cNvGrpSpPr>
          <p:nvPr/>
        </p:nvGrpSpPr>
        <p:grpSpPr bwMode="auto">
          <a:xfrm>
            <a:off x="4538663" y="5156200"/>
            <a:ext cx="390525" cy="574675"/>
            <a:chOff x="3744" y="1542"/>
            <a:chExt cx="246" cy="362"/>
          </a:xfrm>
        </p:grpSpPr>
        <p:sp>
          <p:nvSpPr>
            <p:cNvPr id="3124" name="AutoShape 138"/>
            <p:cNvSpPr>
              <a:spLocks noChangeArrowheads="1"/>
            </p:cNvSpPr>
            <p:nvPr/>
          </p:nvSpPr>
          <p:spPr bwMode="auto">
            <a:xfrm rot="5400000">
              <a:off x="3778" y="1610"/>
              <a:ext cx="181" cy="246"/>
            </a:xfrm>
            <a:prstGeom prst="can">
              <a:avLst>
                <a:gd name="adj" fmla="val 33978"/>
              </a:avLst>
            </a:prstGeom>
            <a:blipFill dpi="0" rotWithShape="0">
              <a:blip r:embed="rId6" cstate="print"/>
              <a:srcRect/>
              <a:tile tx="0" ty="0" sx="100000" sy="100000" flip="none" algn="tl"/>
            </a:blipFill>
            <a:ln w="9360" cap="sq">
              <a:solidFill>
                <a:srgbClr val="000000"/>
              </a:solidFill>
              <a:miter lim="800000"/>
              <a:headEnd/>
              <a:tailEnd/>
            </a:ln>
          </p:spPr>
          <p:txBody>
            <a:bodyPr wrap="none" anchor="ctr"/>
            <a:lstStyle/>
            <a:p>
              <a:endParaRPr lang="it-IT"/>
            </a:p>
          </p:txBody>
        </p:sp>
        <p:sp>
          <p:nvSpPr>
            <p:cNvPr id="3125" name="Line 139"/>
            <p:cNvSpPr>
              <a:spLocks noChangeShapeType="1"/>
            </p:cNvSpPr>
            <p:nvPr/>
          </p:nvSpPr>
          <p:spPr bwMode="auto">
            <a:xfrm>
              <a:off x="3876" y="1674"/>
              <a:ext cx="64" cy="0"/>
            </a:xfrm>
            <a:prstGeom prst="line">
              <a:avLst/>
            </a:prstGeom>
            <a:noFill/>
            <a:ln w="57240" cap="sq">
              <a:solidFill>
                <a:srgbClr val="FF0000"/>
              </a:solidFill>
              <a:miter lim="800000"/>
              <a:headEnd/>
              <a:tailEnd/>
            </a:ln>
          </p:spPr>
          <p:txBody>
            <a:bodyPr/>
            <a:lstStyle/>
            <a:p>
              <a:endParaRPr lang="it-IT"/>
            </a:p>
          </p:txBody>
        </p:sp>
        <p:sp>
          <p:nvSpPr>
            <p:cNvPr id="3126" name="Freeform 140"/>
            <p:cNvSpPr>
              <a:spLocks noChangeArrowheads="1"/>
            </p:cNvSpPr>
            <p:nvPr/>
          </p:nvSpPr>
          <p:spPr bwMode="auto">
            <a:xfrm rot="-5400000">
              <a:off x="3711" y="1642"/>
              <a:ext cx="362" cy="164"/>
            </a:xfrm>
            <a:custGeom>
              <a:avLst/>
              <a:gdLst>
                <a:gd name="T0" fmla="*/ 111 w 21600"/>
                <a:gd name="T1" fmla="*/ 0 h 21600"/>
                <a:gd name="T2" fmla="*/ 28 w 21600"/>
                <a:gd name="T3" fmla="*/ 10 h 21600"/>
                <a:gd name="T4" fmla="*/ 111 w 21600"/>
                <a:gd name="T5" fmla="*/ 5 h 21600"/>
                <a:gd name="T6" fmla="*/ 250 w 21600"/>
                <a:gd name="T7" fmla="*/ 10 h 21600"/>
                <a:gd name="T8" fmla="*/ 195 w 21600"/>
                <a:gd name="T9" fmla="*/ 16 h 21600"/>
                <a:gd name="T10" fmla="*/ 139 w 21600"/>
                <a:gd name="T11" fmla="*/ 10 h 21600"/>
                <a:gd name="T12" fmla="*/ 0 60000 65536"/>
                <a:gd name="T13" fmla="*/ 0 60000 65536"/>
                <a:gd name="T14" fmla="*/ 0 60000 65536"/>
                <a:gd name="T15" fmla="*/ 0 60000 65536"/>
                <a:gd name="T16" fmla="*/ 0 60000 65536"/>
                <a:gd name="T17" fmla="*/ 0 60000 65536"/>
                <a:gd name="T18" fmla="*/ 3162 w 21600"/>
                <a:gd name="T19" fmla="*/ 3161 h 21600"/>
                <a:gd name="T20" fmla="*/ 18438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B2B2B2">
                <a:alpha val="27843"/>
              </a:srgbClr>
            </a:solidFill>
            <a:ln w="9360" cap="sq">
              <a:solidFill>
                <a:srgbClr val="000000"/>
              </a:solidFill>
              <a:prstDash val="dash"/>
              <a:miter lim="800000"/>
              <a:headEnd/>
              <a:tailEnd/>
            </a:ln>
          </p:spPr>
          <p:txBody>
            <a:bodyPr wrap="none" anchor="ctr"/>
            <a:lstStyle/>
            <a:p>
              <a:endParaRPr lang="it-IT"/>
            </a:p>
          </p:txBody>
        </p:sp>
      </p:grpSp>
      <p:sp>
        <p:nvSpPr>
          <p:cNvPr id="3098" name="Oval 142"/>
          <p:cNvSpPr>
            <a:spLocks noChangeArrowheads="1"/>
          </p:cNvSpPr>
          <p:nvPr/>
        </p:nvSpPr>
        <p:spPr bwMode="auto">
          <a:xfrm>
            <a:off x="5910263" y="4325938"/>
            <a:ext cx="171450" cy="69850"/>
          </a:xfrm>
          <a:prstGeom prst="ellipse">
            <a:avLst/>
          </a:prstGeom>
          <a:solidFill>
            <a:srgbClr val="953735"/>
          </a:solidFill>
          <a:ln w="25560" cap="sq">
            <a:solidFill>
              <a:srgbClr val="984807"/>
            </a:solidFill>
            <a:miter lim="800000"/>
            <a:headEnd/>
            <a:tailEnd/>
          </a:ln>
        </p:spPr>
        <p:txBody>
          <a:bodyPr wrap="none" anchor="ctr"/>
          <a:lstStyle/>
          <a:p>
            <a:endParaRPr lang="it-IT"/>
          </a:p>
        </p:txBody>
      </p:sp>
      <p:sp>
        <p:nvSpPr>
          <p:cNvPr id="3099" name="Rectangle 143"/>
          <p:cNvSpPr>
            <a:spLocks noChangeArrowheads="1"/>
          </p:cNvSpPr>
          <p:nvPr/>
        </p:nvSpPr>
        <p:spPr bwMode="auto">
          <a:xfrm>
            <a:off x="5243513" y="4502150"/>
            <a:ext cx="1417637" cy="69850"/>
          </a:xfrm>
          <a:prstGeom prst="rect">
            <a:avLst/>
          </a:prstGeom>
          <a:solidFill>
            <a:srgbClr val="4F81BD"/>
          </a:solidFill>
          <a:ln w="25560" cap="sq">
            <a:solidFill>
              <a:srgbClr val="385D8A"/>
            </a:solidFill>
            <a:miter lim="800000"/>
            <a:headEnd/>
            <a:tailEnd/>
          </a:ln>
        </p:spPr>
        <p:txBody>
          <a:bodyPr wrap="none" anchor="ctr"/>
          <a:lstStyle/>
          <a:p>
            <a:endParaRPr lang="it-IT"/>
          </a:p>
        </p:txBody>
      </p:sp>
      <p:sp>
        <p:nvSpPr>
          <p:cNvPr id="3100" name="Freeform 144"/>
          <p:cNvSpPr>
            <a:spLocks noChangeArrowheads="1"/>
          </p:cNvSpPr>
          <p:nvPr/>
        </p:nvSpPr>
        <p:spPr bwMode="auto">
          <a:xfrm>
            <a:off x="5654675" y="4597400"/>
            <a:ext cx="715963" cy="738188"/>
          </a:xfrm>
          <a:custGeom>
            <a:avLst/>
            <a:gdLst>
              <a:gd name="T0" fmla="*/ 361994 w 1416050"/>
              <a:gd name="T1" fmla="*/ 193931 h 1404938"/>
              <a:gd name="T2" fmla="*/ 180997 w 1416050"/>
              <a:gd name="T3" fmla="*/ 387862 h 1404938"/>
              <a:gd name="T4" fmla="*/ 0 w 1416050"/>
              <a:gd name="T5" fmla="*/ 193931 h 1404938"/>
              <a:gd name="T6" fmla="*/ 180997 w 1416050"/>
              <a:gd name="T7" fmla="*/ 0 h 1404938"/>
              <a:gd name="T8" fmla="*/ 0 60000 65536"/>
              <a:gd name="T9" fmla="*/ 0 60000 65536"/>
              <a:gd name="T10" fmla="*/ 0 60000 65536"/>
              <a:gd name="T11" fmla="*/ 0 60000 65536"/>
              <a:gd name="T12" fmla="*/ 193319 w 1416050"/>
              <a:gd name="T13" fmla="*/ 193318 h 1404938"/>
              <a:gd name="T14" fmla="*/ 1222731 w 1416050"/>
              <a:gd name="T15" fmla="*/ 1404936 h 1404938"/>
            </a:gdLst>
            <a:ahLst/>
            <a:cxnLst>
              <a:cxn ang="T8">
                <a:pos x="T0" y="T1"/>
              </a:cxn>
              <a:cxn ang="T9">
                <a:pos x="T2" y="T3"/>
              </a:cxn>
              <a:cxn ang="T10">
                <a:pos x="T4" y="T5"/>
              </a:cxn>
              <a:cxn ang="T11">
                <a:pos x="T6" y="T7"/>
              </a:cxn>
            </a:cxnLst>
            <a:rect l="T12" t="T13" r="T14" b="T15"/>
            <a:pathLst>
              <a:path w="1416050" h="1404938">
                <a:moveTo>
                  <a:pt x="386639" y="0"/>
                </a:moveTo>
                <a:lnTo>
                  <a:pt x="1029411" y="0"/>
                </a:lnTo>
                <a:lnTo>
                  <a:pt x="1416050" y="386639"/>
                </a:lnTo>
                <a:lnTo>
                  <a:pt x="1416050" y="1404938"/>
                </a:lnTo>
                <a:lnTo>
                  <a:pt x="0" y="1404938"/>
                </a:lnTo>
                <a:lnTo>
                  <a:pt x="0" y="386639"/>
                </a:lnTo>
                <a:close/>
              </a:path>
            </a:pathLst>
          </a:custGeom>
          <a:solidFill>
            <a:srgbClr val="A6A6A6"/>
          </a:solidFill>
          <a:ln w="9525" cap="flat">
            <a:noFill/>
            <a:round/>
            <a:headEnd/>
            <a:tailEnd/>
          </a:ln>
        </p:spPr>
        <p:txBody>
          <a:bodyPr wrap="none" anchor="ctr"/>
          <a:lstStyle/>
          <a:p>
            <a:endParaRPr lang="it-IT"/>
          </a:p>
        </p:txBody>
      </p:sp>
      <p:sp>
        <p:nvSpPr>
          <p:cNvPr id="3101" name="Text Box 145"/>
          <p:cNvSpPr txBox="1">
            <a:spLocks noChangeArrowheads="1"/>
          </p:cNvSpPr>
          <p:nvPr/>
        </p:nvSpPr>
        <p:spPr bwMode="auto">
          <a:xfrm>
            <a:off x="5470525" y="5316538"/>
            <a:ext cx="1287463" cy="306387"/>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FF3333"/>
                </a:solidFill>
                <a:latin typeface="Calibri" pitchFamily="34" charset="0"/>
              </a:rPr>
              <a:t>&gt; Critical Angle</a:t>
            </a:r>
          </a:p>
        </p:txBody>
      </p:sp>
      <p:cxnSp>
        <p:nvCxnSpPr>
          <p:cNvPr id="3102" name="AutoShape 146"/>
          <p:cNvCxnSpPr>
            <a:cxnSpLocks noChangeShapeType="1"/>
          </p:cNvCxnSpPr>
          <p:nvPr/>
        </p:nvCxnSpPr>
        <p:spPr bwMode="auto">
          <a:xfrm>
            <a:off x="6731000" y="4292600"/>
            <a:ext cx="1588" cy="338138"/>
          </a:xfrm>
          <a:prstGeom prst="straightConnector1">
            <a:avLst/>
          </a:prstGeom>
          <a:noFill/>
          <a:ln w="9360" cap="sq">
            <a:solidFill>
              <a:srgbClr val="000000"/>
            </a:solidFill>
            <a:miter lim="800000"/>
            <a:headEnd type="arrow" w="med" len="med"/>
            <a:tailEnd type="arrow" w="med" len="med"/>
          </a:ln>
        </p:spPr>
      </p:cxnSp>
      <p:sp>
        <p:nvSpPr>
          <p:cNvPr id="3103" name="Line 147"/>
          <p:cNvSpPr>
            <a:spLocks noChangeShapeType="1"/>
          </p:cNvSpPr>
          <p:nvPr/>
        </p:nvSpPr>
        <p:spPr bwMode="auto">
          <a:xfrm>
            <a:off x="7253288" y="2746375"/>
            <a:ext cx="144462" cy="1588"/>
          </a:xfrm>
          <a:prstGeom prst="line">
            <a:avLst/>
          </a:prstGeom>
          <a:noFill/>
          <a:ln w="9525">
            <a:solidFill>
              <a:srgbClr val="FFFFFF"/>
            </a:solidFill>
            <a:round/>
            <a:headEnd/>
            <a:tailEnd/>
          </a:ln>
        </p:spPr>
        <p:txBody>
          <a:bodyPr/>
          <a:lstStyle/>
          <a:p>
            <a:endParaRPr lang="it-IT"/>
          </a:p>
        </p:txBody>
      </p:sp>
      <p:sp>
        <p:nvSpPr>
          <p:cNvPr id="3104" name="Rectangle 148"/>
          <p:cNvSpPr>
            <a:spLocks noChangeArrowheads="1"/>
          </p:cNvSpPr>
          <p:nvPr/>
        </p:nvSpPr>
        <p:spPr bwMode="auto">
          <a:xfrm>
            <a:off x="5622925" y="3140075"/>
            <a:ext cx="820738" cy="577850"/>
          </a:xfrm>
          <a:prstGeom prst="rect">
            <a:avLst/>
          </a:prstGeom>
          <a:solidFill>
            <a:srgbClr val="F2F2F2"/>
          </a:solidFill>
          <a:ln w="25560" cap="sq">
            <a:solidFill>
              <a:srgbClr val="BFBFBF"/>
            </a:solidFill>
            <a:miter lim="800000"/>
            <a:headEnd/>
            <a:tailEnd/>
          </a:ln>
        </p:spPr>
        <p:txBody>
          <a:bodyPr wrap="none" anchor="ctr"/>
          <a:lstStyle/>
          <a:p>
            <a:endParaRPr lang="it-IT"/>
          </a:p>
        </p:txBody>
      </p:sp>
      <p:grpSp>
        <p:nvGrpSpPr>
          <p:cNvPr id="3105" name="Group 149"/>
          <p:cNvGrpSpPr>
            <a:grpSpLocks/>
          </p:cNvGrpSpPr>
          <p:nvPr/>
        </p:nvGrpSpPr>
        <p:grpSpPr bwMode="auto">
          <a:xfrm>
            <a:off x="5243513" y="4352925"/>
            <a:ext cx="1412875" cy="149225"/>
            <a:chOff x="4188" y="1036"/>
            <a:chExt cx="890" cy="94"/>
          </a:xfrm>
        </p:grpSpPr>
        <p:pic>
          <p:nvPicPr>
            <p:cNvPr id="3122" name="Picture 150"/>
            <p:cNvPicPr>
              <a:picLocks noChangeAspect="1" noChangeArrowheads="1"/>
            </p:cNvPicPr>
            <p:nvPr/>
          </p:nvPicPr>
          <p:blipFill>
            <a:blip r:embed="rId7" cstate="print"/>
            <a:srcRect/>
            <a:stretch>
              <a:fillRect/>
            </a:stretch>
          </p:blipFill>
          <p:spPr bwMode="auto">
            <a:xfrm>
              <a:off x="4188" y="1036"/>
              <a:ext cx="890" cy="94"/>
            </a:xfrm>
            <a:prstGeom prst="rect">
              <a:avLst/>
            </a:prstGeom>
            <a:noFill/>
            <a:ln w="9525">
              <a:noFill/>
              <a:round/>
              <a:headEnd/>
              <a:tailEnd/>
            </a:ln>
          </p:spPr>
        </p:pic>
        <p:sp>
          <p:nvSpPr>
            <p:cNvPr id="3123" name="Text Box 151"/>
            <p:cNvSpPr txBox="1">
              <a:spLocks noChangeArrowheads="1"/>
            </p:cNvSpPr>
            <p:nvPr/>
          </p:nvSpPr>
          <p:spPr bwMode="auto">
            <a:xfrm>
              <a:off x="4190" y="1037"/>
              <a:ext cx="887" cy="90"/>
            </a:xfrm>
            <a:prstGeom prst="rect">
              <a:avLst/>
            </a:prstGeom>
            <a:gradFill rotWithShape="0">
              <a:gsLst>
                <a:gs pos="0">
                  <a:srgbClr val="767600">
                    <a:alpha val="6000"/>
                  </a:srgbClr>
                </a:gs>
                <a:gs pos="100000">
                  <a:srgbClr val="FFFF00"/>
                </a:gs>
              </a:gsLst>
              <a:lin ang="5400000" scaled="1"/>
            </a:gradFill>
            <a:ln w="9525">
              <a:noFill/>
              <a:round/>
              <a:headEnd/>
              <a:tailEnd/>
            </a:ln>
          </p:spPr>
          <p:txBody>
            <a:bodyPr wrap="none" anchor="ctr"/>
            <a:lstStyle/>
            <a:p>
              <a:endParaRPr lang="it-IT"/>
            </a:p>
          </p:txBody>
        </p:sp>
      </p:grpSp>
      <p:pic>
        <p:nvPicPr>
          <p:cNvPr id="3106" name="Picture 153"/>
          <p:cNvPicPr>
            <a:picLocks noChangeAspect="1" noChangeArrowheads="1"/>
          </p:cNvPicPr>
          <p:nvPr/>
        </p:nvPicPr>
        <p:blipFill>
          <a:blip r:embed="rId8" cstate="print"/>
          <a:srcRect/>
          <a:stretch>
            <a:fillRect/>
          </a:stretch>
        </p:blipFill>
        <p:spPr bwMode="auto">
          <a:xfrm>
            <a:off x="6011863" y="3136900"/>
            <a:ext cx="53975" cy="620713"/>
          </a:xfrm>
          <a:prstGeom prst="rect">
            <a:avLst/>
          </a:prstGeom>
          <a:noFill/>
          <a:ln w="9525">
            <a:noFill/>
            <a:round/>
            <a:headEnd/>
            <a:tailEnd/>
          </a:ln>
        </p:spPr>
      </p:pic>
      <p:grpSp>
        <p:nvGrpSpPr>
          <p:cNvPr id="3107" name="Group 155"/>
          <p:cNvGrpSpPr>
            <a:grpSpLocks/>
          </p:cNvGrpSpPr>
          <p:nvPr/>
        </p:nvGrpSpPr>
        <p:grpSpPr bwMode="auto">
          <a:xfrm>
            <a:off x="5722938" y="4597400"/>
            <a:ext cx="587375" cy="684213"/>
            <a:chOff x="4490" y="1190"/>
            <a:chExt cx="370" cy="431"/>
          </a:xfrm>
        </p:grpSpPr>
        <p:sp>
          <p:nvSpPr>
            <p:cNvPr id="3114" name="Line 156"/>
            <p:cNvSpPr>
              <a:spLocks noChangeShapeType="1"/>
            </p:cNvSpPr>
            <p:nvPr/>
          </p:nvSpPr>
          <p:spPr bwMode="auto">
            <a:xfrm flipV="1">
              <a:off x="4490" y="1368"/>
              <a:ext cx="0" cy="255"/>
            </a:xfrm>
            <a:prstGeom prst="line">
              <a:avLst/>
            </a:prstGeom>
            <a:noFill/>
            <a:ln w="57240" cap="sq">
              <a:solidFill>
                <a:srgbClr val="1F497D"/>
              </a:solidFill>
              <a:miter lim="800000"/>
              <a:headEnd/>
              <a:tailEnd/>
            </a:ln>
          </p:spPr>
          <p:txBody>
            <a:bodyPr/>
            <a:lstStyle/>
            <a:p>
              <a:endParaRPr lang="it-IT"/>
            </a:p>
          </p:txBody>
        </p:sp>
        <p:sp>
          <p:nvSpPr>
            <p:cNvPr id="3115" name="Line 157"/>
            <p:cNvSpPr>
              <a:spLocks noChangeShapeType="1"/>
            </p:cNvSpPr>
            <p:nvPr/>
          </p:nvSpPr>
          <p:spPr bwMode="auto">
            <a:xfrm flipV="1">
              <a:off x="4490" y="1300"/>
              <a:ext cx="40" cy="69"/>
            </a:xfrm>
            <a:prstGeom prst="line">
              <a:avLst/>
            </a:prstGeom>
            <a:noFill/>
            <a:ln w="57240" cap="sq">
              <a:solidFill>
                <a:srgbClr val="1F497D"/>
              </a:solidFill>
              <a:miter lim="800000"/>
              <a:headEnd/>
              <a:tailEnd/>
            </a:ln>
          </p:spPr>
          <p:txBody>
            <a:bodyPr/>
            <a:lstStyle/>
            <a:p>
              <a:endParaRPr lang="it-IT"/>
            </a:p>
          </p:txBody>
        </p:sp>
        <p:sp>
          <p:nvSpPr>
            <p:cNvPr id="3116" name="Line 158"/>
            <p:cNvSpPr>
              <a:spLocks noChangeShapeType="1"/>
            </p:cNvSpPr>
            <p:nvPr/>
          </p:nvSpPr>
          <p:spPr bwMode="auto">
            <a:xfrm flipV="1">
              <a:off x="4862" y="1368"/>
              <a:ext cx="0" cy="255"/>
            </a:xfrm>
            <a:prstGeom prst="line">
              <a:avLst/>
            </a:prstGeom>
            <a:noFill/>
            <a:ln w="57240" cap="sq">
              <a:solidFill>
                <a:srgbClr val="1F497D"/>
              </a:solidFill>
              <a:miter lim="800000"/>
              <a:headEnd type="triangle" w="med" len="med"/>
              <a:tailEnd/>
            </a:ln>
          </p:spPr>
          <p:txBody>
            <a:bodyPr/>
            <a:lstStyle/>
            <a:p>
              <a:endParaRPr lang="it-IT"/>
            </a:p>
          </p:txBody>
        </p:sp>
        <p:sp>
          <p:nvSpPr>
            <p:cNvPr id="3117" name="Line 159"/>
            <p:cNvSpPr>
              <a:spLocks noChangeShapeType="1"/>
            </p:cNvSpPr>
            <p:nvPr/>
          </p:nvSpPr>
          <p:spPr bwMode="auto">
            <a:xfrm flipH="1" flipV="1">
              <a:off x="4820" y="1300"/>
              <a:ext cx="42" cy="69"/>
            </a:xfrm>
            <a:prstGeom prst="line">
              <a:avLst/>
            </a:prstGeom>
            <a:noFill/>
            <a:ln w="57240" cap="sq">
              <a:solidFill>
                <a:srgbClr val="1F497D"/>
              </a:solidFill>
              <a:miter lim="800000"/>
              <a:headEnd/>
              <a:tailEnd/>
            </a:ln>
          </p:spPr>
          <p:txBody>
            <a:bodyPr/>
            <a:lstStyle/>
            <a:p>
              <a:endParaRPr lang="it-IT"/>
            </a:p>
          </p:txBody>
        </p:sp>
        <p:sp>
          <p:nvSpPr>
            <p:cNvPr id="3118" name="Line 160"/>
            <p:cNvSpPr>
              <a:spLocks noChangeShapeType="1"/>
            </p:cNvSpPr>
            <p:nvPr/>
          </p:nvSpPr>
          <p:spPr bwMode="auto">
            <a:xfrm flipH="1" flipV="1">
              <a:off x="4664" y="1215"/>
              <a:ext cx="156" cy="86"/>
            </a:xfrm>
            <a:prstGeom prst="line">
              <a:avLst/>
            </a:prstGeom>
            <a:noFill/>
            <a:ln w="57240" cap="sq">
              <a:solidFill>
                <a:srgbClr val="1F497D"/>
              </a:solidFill>
              <a:miter lim="800000"/>
              <a:headEnd/>
              <a:tailEnd/>
            </a:ln>
          </p:spPr>
          <p:txBody>
            <a:bodyPr/>
            <a:lstStyle/>
            <a:p>
              <a:endParaRPr lang="it-IT"/>
            </a:p>
          </p:txBody>
        </p:sp>
        <p:sp>
          <p:nvSpPr>
            <p:cNvPr id="3119" name="Line 161"/>
            <p:cNvSpPr>
              <a:spLocks noChangeShapeType="1"/>
            </p:cNvSpPr>
            <p:nvPr/>
          </p:nvSpPr>
          <p:spPr bwMode="auto">
            <a:xfrm flipV="1">
              <a:off x="4531" y="1215"/>
              <a:ext cx="133" cy="86"/>
            </a:xfrm>
            <a:prstGeom prst="line">
              <a:avLst/>
            </a:prstGeom>
            <a:noFill/>
            <a:ln w="57240" cap="sq">
              <a:solidFill>
                <a:srgbClr val="1F497D"/>
              </a:solidFill>
              <a:miter lim="800000"/>
              <a:headEnd/>
              <a:tailEnd/>
            </a:ln>
          </p:spPr>
          <p:txBody>
            <a:bodyPr/>
            <a:lstStyle/>
            <a:p>
              <a:endParaRPr lang="it-IT"/>
            </a:p>
          </p:txBody>
        </p:sp>
        <p:sp>
          <p:nvSpPr>
            <p:cNvPr id="3120" name="Line 162"/>
            <p:cNvSpPr>
              <a:spLocks noChangeShapeType="1"/>
            </p:cNvSpPr>
            <p:nvPr/>
          </p:nvSpPr>
          <p:spPr bwMode="auto">
            <a:xfrm flipH="1">
              <a:off x="4663" y="1217"/>
              <a:ext cx="3" cy="108"/>
            </a:xfrm>
            <a:prstGeom prst="line">
              <a:avLst/>
            </a:prstGeom>
            <a:noFill/>
            <a:ln w="28440" cap="sq">
              <a:solidFill>
                <a:srgbClr val="FF0000"/>
              </a:solidFill>
              <a:prstDash val="sysDot"/>
              <a:miter lim="800000"/>
              <a:headEnd/>
              <a:tailEnd/>
            </a:ln>
          </p:spPr>
          <p:txBody>
            <a:bodyPr/>
            <a:lstStyle/>
            <a:p>
              <a:endParaRPr lang="it-IT"/>
            </a:p>
          </p:txBody>
        </p:sp>
        <p:sp>
          <p:nvSpPr>
            <p:cNvPr id="3121" name="Freeform 163"/>
            <p:cNvSpPr>
              <a:spLocks/>
            </p:cNvSpPr>
            <p:nvPr/>
          </p:nvSpPr>
          <p:spPr bwMode="auto">
            <a:xfrm rot="9600000">
              <a:off x="4589" y="1208"/>
              <a:ext cx="109" cy="88"/>
            </a:xfrm>
            <a:custGeom>
              <a:avLst/>
              <a:gdLst>
                <a:gd name="T0" fmla="*/ 0 w 315913"/>
                <a:gd name="T1" fmla="*/ 0 h 254000"/>
                <a:gd name="T2" fmla="*/ 0 w 315913"/>
                <a:gd name="T3" fmla="*/ 0 h 254000"/>
                <a:gd name="T4" fmla="*/ 0 w 315913"/>
                <a:gd name="T5" fmla="*/ 0 h 254000"/>
                <a:gd name="T6" fmla="*/ 0 60000 65536"/>
                <a:gd name="T7" fmla="*/ 0 60000 65536"/>
                <a:gd name="T8" fmla="*/ 0 60000 65536"/>
                <a:gd name="T9" fmla="*/ 159406 w 315913"/>
                <a:gd name="T10" fmla="*/ 0 h 254000"/>
                <a:gd name="T11" fmla="*/ 315913 w 315913"/>
                <a:gd name="T12" fmla="*/ 127000 h 254000"/>
              </a:gdLst>
              <a:ahLst/>
              <a:cxnLst>
                <a:cxn ang="T6">
                  <a:pos x="T0" y="T1"/>
                </a:cxn>
                <a:cxn ang="T7">
                  <a:pos x="T2" y="T3"/>
                </a:cxn>
                <a:cxn ang="T8">
                  <a:pos x="T4" y="T5"/>
                </a:cxn>
              </a:cxnLst>
              <a:rect l="T9" t="T10" r="T11" b="T12"/>
              <a:pathLst>
                <a:path w="315913" h="254000" stroke="0">
                  <a:moveTo>
                    <a:pt x="157957" y="0"/>
                  </a:moveTo>
                  <a:lnTo>
                    <a:pt x="157956" y="0"/>
                  </a:lnTo>
                  <a:cubicBezTo>
                    <a:pt x="245194" y="0"/>
                    <a:pt x="315914" y="56859"/>
                    <a:pt x="315914" y="127000"/>
                  </a:cubicBezTo>
                  <a:lnTo>
                    <a:pt x="157957" y="127000"/>
                  </a:lnTo>
                  <a:close/>
                </a:path>
                <a:path w="315913" h="254000" fill="none">
                  <a:moveTo>
                    <a:pt x="157957" y="0"/>
                  </a:moveTo>
                  <a:lnTo>
                    <a:pt x="157956" y="0"/>
                  </a:lnTo>
                  <a:cubicBezTo>
                    <a:pt x="245194" y="0"/>
                    <a:pt x="315914" y="56859"/>
                    <a:pt x="315914" y="127000"/>
                  </a:cubicBezTo>
                </a:path>
              </a:pathLst>
            </a:custGeom>
            <a:noFill/>
            <a:ln w="9360" cap="flat">
              <a:solidFill>
                <a:srgbClr val="FF0000"/>
              </a:solidFill>
              <a:round/>
              <a:headEnd type="triangle" w="sm" len="sm"/>
              <a:tailEnd type="triangle" w="sm" len="sm"/>
            </a:ln>
          </p:spPr>
          <p:txBody>
            <a:bodyPr wrap="none" anchor="ctr"/>
            <a:lstStyle/>
            <a:p>
              <a:endParaRPr lang="it-IT"/>
            </a:p>
          </p:txBody>
        </p:sp>
      </p:grpSp>
      <p:sp>
        <p:nvSpPr>
          <p:cNvPr id="3108" name="Text Box 164"/>
          <p:cNvSpPr txBox="1">
            <a:spLocks noChangeArrowheads="1"/>
          </p:cNvSpPr>
          <p:nvPr/>
        </p:nvSpPr>
        <p:spPr bwMode="auto">
          <a:xfrm>
            <a:off x="6731000" y="4076700"/>
            <a:ext cx="1060450" cy="733425"/>
          </a:xfrm>
          <a:prstGeom prst="rect">
            <a:avLst/>
          </a:prstGeom>
          <a:noFill/>
          <a:ln w="9525">
            <a:noFill/>
            <a:round/>
            <a:headEnd/>
            <a:tailEnd/>
          </a:ln>
        </p:spPr>
        <p:txBody>
          <a:bodyPr wrap="non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&lt;100 nm</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Evanescent </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field</a:t>
            </a:r>
          </a:p>
        </p:txBody>
      </p:sp>
      <p:pic>
        <p:nvPicPr>
          <p:cNvPr id="3109" name="Picture 165"/>
          <p:cNvPicPr>
            <a:picLocks noChangeAspect="1" noChangeArrowheads="1"/>
          </p:cNvPicPr>
          <p:nvPr/>
        </p:nvPicPr>
        <p:blipFill>
          <a:blip r:embed="rId5" cstate="print">
            <a:lum bright="18000" contrast="40000"/>
          </a:blip>
          <a:srcRect l="51958" t="14299" r="10258" b="53497"/>
          <a:stretch>
            <a:fillRect/>
          </a:stretch>
        </p:blipFill>
        <p:spPr bwMode="auto">
          <a:xfrm>
            <a:off x="5564188" y="2001838"/>
            <a:ext cx="898525" cy="922337"/>
          </a:xfrm>
          <a:prstGeom prst="rect">
            <a:avLst/>
          </a:prstGeom>
          <a:noFill/>
          <a:ln w="9525">
            <a:noFill/>
            <a:round/>
            <a:headEnd/>
            <a:tailEnd/>
          </a:ln>
        </p:spPr>
      </p:pic>
      <p:sp>
        <p:nvSpPr>
          <p:cNvPr id="3110" name="Rectangle 166"/>
          <p:cNvSpPr>
            <a:spLocks noChangeArrowheads="1"/>
          </p:cNvSpPr>
          <p:nvPr/>
        </p:nvSpPr>
        <p:spPr bwMode="auto">
          <a:xfrm>
            <a:off x="6457950" y="1947863"/>
            <a:ext cx="133350" cy="130175"/>
          </a:xfrm>
          <a:prstGeom prst="rect">
            <a:avLst/>
          </a:prstGeom>
          <a:solidFill>
            <a:srgbClr val="000000"/>
          </a:solidFill>
          <a:ln w="9525">
            <a:noFill/>
            <a:round/>
            <a:headEnd/>
            <a:tailEnd/>
          </a:ln>
        </p:spPr>
        <p:txBody>
          <a:bodyPr wrap="none" anchor="ctr"/>
          <a:lstStyle/>
          <a:p>
            <a:endParaRPr lang="it-IT"/>
          </a:p>
        </p:txBody>
      </p:sp>
      <p:sp>
        <p:nvSpPr>
          <p:cNvPr id="3111" name="Text Box 168"/>
          <p:cNvSpPr txBox="1">
            <a:spLocks noChangeArrowheads="1"/>
          </p:cNvSpPr>
          <p:nvPr/>
        </p:nvSpPr>
        <p:spPr bwMode="auto">
          <a:xfrm>
            <a:off x="5148263" y="1484313"/>
            <a:ext cx="1944687" cy="520700"/>
          </a:xfrm>
          <a:prstGeom prst="rect">
            <a:avLst/>
          </a:prstGeom>
          <a:noFill/>
          <a:ln w="9525">
            <a:noFill/>
            <a:round/>
            <a:headEnd/>
            <a:tailEnd/>
          </a:ln>
        </p:spPr>
        <p:txBody>
          <a:bodyPr wrap="none"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Total Internal</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latin typeface="Calibri" pitchFamily="34" charset="0"/>
              </a:rPr>
              <a:t>Reflection Fluorescence</a:t>
            </a:r>
          </a:p>
        </p:txBody>
      </p:sp>
      <p:sp>
        <p:nvSpPr>
          <p:cNvPr id="3112" name="Rectangle 169"/>
          <p:cNvSpPr>
            <a:spLocks noChangeArrowheads="1"/>
          </p:cNvSpPr>
          <p:nvPr/>
        </p:nvSpPr>
        <p:spPr bwMode="auto">
          <a:xfrm>
            <a:off x="1403350" y="1125538"/>
            <a:ext cx="6337300" cy="4606925"/>
          </a:xfrm>
          <a:prstGeom prst="rect">
            <a:avLst/>
          </a:prstGeom>
          <a:noFill/>
          <a:ln w="6480" cap="sq">
            <a:solidFill>
              <a:srgbClr val="000000"/>
            </a:solidFill>
            <a:miter lim="800000"/>
            <a:headEnd/>
            <a:tailEnd/>
          </a:ln>
        </p:spPr>
        <p:txBody>
          <a:bodyPr wrap="none" anchor="ctr"/>
          <a:lstStyle/>
          <a:p>
            <a:endParaRPr lang="it-IT"/>
          </a:p>
        </p:txBody>
      </p:sp>
      <p:sp>
        <p:nvSpPr>
          <p:cNvPr id="3113" name="Text Box 172"/>
          <p:cNvSpPr txBox="1">
            <a:spLocks noChangeArrowheads="1"/>
          </p:cNvSpPr>
          <p:nvPr/>
        </p:nvSpPr>
        <p:spPr bwMode="auto">
          <a:xfrm>
            <a:off x="1403350" y="1125538"/>
            <a:ext cx="460375" cy="333375"/>
          </a:xfrm>
          <a:prstGeom prst="rect">
            <a:avLst/>
          </a:prstGeom>
          <a:noFill/>
          <a:ln w="9525">
            <a:noFill/>
            <a:round/>
            <a:headEnd/>
            <a:tailEnd/>
          </a:ln>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600" b="1">
                <a:solidFill>
                  <a:srgbClr val="000000"/>
                </a:solidFill>
              </a:rPr>
              <a:t>P2</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Cloud 198"/>
          <p:cNvSpPr/>
          <p:nvPr/>
        </p:nvSpPr>
        <p:spPr bwMode="auto">
          <a:xfrm>
            <a:off x="6176963" y="2341563"/>
            <a:ext cx="1296987" cy="215900"/>
          </a:xfrm>
          <a:prstGeom prst="cloud">
            <a:avLst/>
          </a:prstGeom>
          <a:solidFill>
            <a:srgbClr val="CC66FF"/>
          </a:solidFill>
          <a:ln w="9525" cap="flat" cmpd="sng" algn="ctr">
            <a:solidFill>
              <a:schemeClr val="tx1"/>
            </a:solidFill>
            <a:prstDash val="solid"/>
            <a:round/>
            <a:headEnd type="none" w="med" len="med"/>
            <a:tailEnd type="none" w="med" len="med"/>
          </a:ln>
          <a:effectLst/>
        </p:spPr>
        <p:txBody>
          <a:bodyPr/>
          <a:lstStyle/>
          <a:p>
            <a:pPr>
              <a:buFont typeface="Times New Roman" pitchFamily="16" charset="0"/>
              <a:buNone/>
              <a:defRPr/>
            </a:pPr>
            <a:endParaRPr lang="it-IT">
              <a:ea typeface="+mn-ea"/>
              <a:cs typeface="Arial" charset="0"/>
            </a:endParaRPr>
          </a:p>
        </p:txBody>
      </p:sp>
      <p:sp>
        <p:nvSpPr>
          <p:cNvPr id="198" name="Cloud 197"/>
          <p:cNvSpPr/>
          <p:nvPr/>
        </p:nvSpPr>
        <p:spPr bwMode="auto">
          <a:xfrm>
            <a:off x="3081338" y="2341563"/>
            <a:ext cx="1295400" cy="215900"/>
          </a:xfrm>
          <a:prstGeom prst="cloud">
            <a:avLst/>
          </a:prstGeom>
          <a:solidFill>
            <a:srgbClr val="CC66FF"/>
          </a:solidFill>
          <a:ln w="9525" cap="flat" cmpd="sng" algn="ctr">
            <a:solidFill>
              <a:schemeClr val="tx1"/>
            </a:solidFill>
            <a:prstDash val="solid"/>
            <a:round/>
            <a:headEnd type="none" w="med" len="med"/>
            <a:tailEnd type="none" w="med" len="med"/>
          </a:ln>
          <a:effectLst/>
        </p:spPr>
        <p:txBody>
          <a:bodyPr/>
          <a:lstStyle/>
          <a:p>
            <a:pPr>
              <a:buFont typeface="Times New Roman" pitchFamily="16" charset="0"/>
              <a:buNone/>
              <a:defRPr/>
            </a:pPr>
            <a:endParaRPr lang="it-IT">
              <a:ea typeface="+mn-ea"/>
              <a:cs typeface="Arial" charset="0"/>
            </a:endParaRPr>
          </a:p>
        </p:txBody>
      </p:sp>
      <p:sp>
        <p:nvSpPr>
          <p:cNvPr id="4100" name="Text Box 63"/>
          <p:cNvSpPr txBox="1">
            <a:spLocks noChangeArrowheads="1"/>
          </p:cNvSpPr>
          <p:nvPr/>
        </p:nvSpPr>
        <p:spPr bwMode="auto">
          <a:xfrm>
            <a:off x="1619250" y="1846263"/>
            <a:ext cx="460375" cy="333375"/>
          </a:xfrm>
          <a:prstGeom prst="rect">
            <a:avLst/>
          </a:prstGeom>
          <a:noFill/>
          <a:ln w="9525">
            <a:noFill/>
            <a:round/>
            <a:headEnd/>
            <a:tailEnd/>
          </a:ln>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600" b="1">
                <a:solidFill>
                  <a:srgbClr val="000000"/>
                </a:solidFill>
              </a:rPr>
              <a:t>P3</a:t>
            </a:r>
          </a:p>
        </p:txBody>
      </p:sp>
      <p:sp>
        <p:nvSpPr>
          <p:cNvPr id="4101" name="Rectangle 170"/>
          <p:cNvSpPr>
            <a:spLocks noChangeArrowheads="1"/>
          </p:cNvSpPr>
          <p:nvPr/>
        </p:nvSpPr>
        <p:spPr bwMode="auto">
          <a:xfrm>
            <a:off x="1619250" y="1846263"/>
            <a:ext cx="6105525" cy="2303462"/>
          </a:xfrm>
          <a:prstGeom prst="rect">
            <a:avLst/>
          </a:prstGeom>
          <a:noFill/>
          <a:ln w="6480" cap="sq">
            <a:solidFill>
              <a:srgbClr val="000000"/>
            </a:solidFill>
            <a:miter lim="800000"/>
            <a:headEnd/>
            <a:tailEnd/>
          </a:ln>
        </p:spPr>
        <p:txBody>
          <a:bodyPr wrap="none" anchor="ctr"/>
          <a:lstStyle/>
          <a:p>
            <a:endParaRPr lang="it-IT"/>
          </a:p>
        </p:txBody>
      </p:sp>
      <p:sp>
        <p:nvSpPr>
          <p:cNvPr id="4102" name="Text Box 171"/>
          <p:cNvSpPr txBox="1">
            <a:spLocks noChangeArrowheads="1"/>
          </p:cNvSpPr>
          <p:nvPr/>
        </p:nvSpPr>
        <p:spPr bwMode="auto">
          <a:xfrm>
            <a:off x="2936875" y="1838325"/>
            <a:ext cx="3336925" cy="368300"/>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solidFill>
                  <a:srgbClr val="000000"/>
                </a:solidFill>
              </a:rPr>
              <a:t> </a:t>
            </a:r>
            <a:r>
              <a:rPr lang="en-US" sz="1600" b="1">
                <a:solidFill>
                  <a:srgbClr val="000000"/>
                </a:solidFill>
              </a:rPr>
              <a:t>Recording in TIRF configuration</a:t>
            </a:r>
          </a:p>
        </p:txBody>
      </p:sp>
      <p:sp>
        <p:nvSpPr>
          <p:cNvPr id="4103" name="Text Box 173"/>
          <p:cNvSpPr txBox="1">
            <a:spLocks noChangeArrowheads="1"/>
          </p:cNvSpPr>
          <p:nvPr/>
        </p:nvSpPr>
        <p:spPr bwMode="auto">
          <a:xfrm>
            <a:off x="1712913" y="2349500"/>
            <a:ext cx="1252537" cy="276225"/>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Basal Condition</a:t>
            </a:r>
          </a:p>
        </p:txBody>
      </p:sp>
      <p:pic>
        <p:nvPicPr>
          <p:cNvPr id="4104" name="Picture 174"/>
          <p:cNvPicPr>
            <a:picLocks noChangeAspect="1" noChangeArrowheads="1"/>
          </p:cNvPicPr>
          <p:nvPr/>
        </p:nvPicPr>
        <p:blipFill>
          <a:blip r:embed="rId3" cstate="print">
            <a:lum bright="18000" contrast="40000"/>
          </a:blip>
          <a:srcRect l="51958" t="14299" r="10258" b="53497"/>
          <a:stretch>
            <a:fillRect/>
          </a:stretch>
        </p:blipFill>
        <p:spPr bwMode="auto">
          <a:xfrm>
            <a:off x="1644650" y="2674938"/>
            <a:ext cx="1635125" cy="1401762"/>
          </a:xfrm>
          <a:prstGeom prst="rect">
            <a:avLst/>
          </a:prstGeom>
          <a:noFill/>
          <a:ln w="9525">
            <a:noFill/>
            <a:round/>
            <a:headEnd/>
            <a:tailEnd/>
          </a:ln>
        </p:spPr>
      </p:pic>
      <p:sp>
        <p:nvSpPr>
          <p:cNvPr id="4105" name="Rectangle 175"/>
          <p:cNvSpPr>
            <a:spLocks noChangeArrowheads="1"/>
          </p:cNvSpPr>
          <p:nvPr/>
        </p:nvSpPr>
        <p:spPr bwMode="auto">
          <a:xfrm>
            <a:off x="2974975" y="2674938"/>
            <a:ext cx="241300" cy="198437"/>
          </a:xfrm>
          <a:prstGeom prst="rect">
            <a:avLst/>
          </a:prstGeom>
          <a:solidFill>
            <a:srgbClr val="000000"/>
          </a:solidFill>
          <a:ln w="9525">
            <a:noFill/>
            <a:round/>
            <a:headEnd/>
            <a:tailEnd/>
          </a:ln>
        </p:spPr>
        <p:txBody>
          <a:bodyPr wrap="none" anchor="ctr"/>
          <a:lstStyle/>
          <a:p>
            <a:endParaRPr lang="it-IT"/>
          </a:p>
        </p:txBody>
      </p:sp>
      <p:sp>
        <p:nvSpPr>
          <p:cNvPr id="4106" name="Line 176"/>
          <p:cNvSpPr>
            <a:spLocks noChangeShapeType="1"/>
          </p:cNvSpPr>
          <p:nvPr/>
        </p:nvSpPr>
        <p:spPr bwMode="auto">
          <a:xfrm>
            <a:off x="1641475" y="4006850"/>
            <a:ext cx="303213" cy="1588"/>
          </a:xfrm>
          <a:prstGeom prst="line">
            <a:avLst/>
          </a:prstGeom>
          <a:noFill/>
          <a:ln w="19080" cap="sq">
            <a:solidFill>
              <a:srgbClr val="FFFFFF"/>
            </a:solidFill>
            <a:miter lim="800000"/>
            <a:headEnd/>
            <a:tailEnd/>
          </a:ln>
        </p:spPr>
        <p:txBody>
          <a:bodyPr/>
          <a:lstStyle/>
          <a:p>
            <a:endParaRPr lang="it-IT"/>
          </a:p>
        </p:txBody>
      </p:sp>
      <p:pic>
        <p:nvPicPr>
          <p:cNvPr id="4107" name="Picture 177"/>
          <p:cNvPicPr>
            <a:picLocks noChangeAspect="1" noChangeArrowheads="1"/>
          </p:cNvPicPr>
          <p:nvPr/>
        </p:nvPicPr>
        <p:blipFill>
          <a:blip r:embed="rId3" cstate="print">
            <a:lum bright="18000" contrast="40000"/>
          </a:blip>
          <a:srcRect l="51958" t="14299" r="10258" b="53497"/>
          <a:stretch>
            <a:fillRect/>
          </a:stretch>
        </p:blipFill>
        <p:spPr bwMode="auto">
          <a:xfrm>
            <a:off x="2455863" y="2684463"/>
            <a:ext cx="1636712" cy="1401762"/>
          </a:xfrm>
          <a:prstGeom prst="rect">
            <a:avLst/>
          </a:prstGeom>
          <a:noFill/>
          <a:ln w="9525">
            <a:noFill/>
            <a:round/>
            <a:headEnd/>
            <a:tailEnd/>
          </a:ln>
        </p:spPr>
      </p:pic>
      <p:pic>
        <p:nvPicPr>
          <p:cNvPr id="4108" name="Picture 178"/>
          <p:cNvPicPr>
            <a:picLocks noChangeAspect="1" noChangeArrowheads="1"/>
          </p:cNvPicPr>
          <p:nvPr/>
        </p:nvPicPr>
        <p:blipFill>
          <a:blip r:embed="rId3" cstate="print">
            <a:lum bright="18000" contrast="40000"/>
          </a:blip>
          <a:srcRect l="51958" t="14299" r="16887" b="53497"/>
          <a:stretch>
            <a:fillRect/>
          </a:stretch>
        </p:blipFill>
        <p:spPr bwMode="auto">
          <a:xfrm>
            <a:off x="3243263" y="2684463"/>
            <a:ext cx="1349375" cy="1397000"/>
          </a:xfrm>
          <a:prstGeom prst="rect">
            <a:avLst/>
          </a:prstGeom>
          <a:noFill/>
          <a:ln w="9525">
            <a:noFill/>
            <a:round/>
            <a:headEnd/>
            <a:tailEnd/>
          </a:ln>
        </p:spPr>
      </p:pic>
      <p:sp>
        <p:nvSpPr>
          <p:cNvPr id="4109" name="Text Box 179"/>
          <p:cNvSpPr txBox="1">
            <a:spLocks noChangeArrowheads="1"/>
          </p:cNvSpPr>
          <p:nvPr/>
        </p:nvSpPr>
        <p:spPr bwMode="auto">
          <a:xfrm>
            <a:off x="4594225" y="2341563"/>
            <a:ext cx="1593850" cy="276225"/>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Stimulated Condition</a:t>
            </a:r>
          </a:p>
        </p:txBody>
      </p:sp>
      <p:grpSp>
        <p:nvGrpSpPr>
          <p:cNvPr id="4110" name="Group 180"/>
          <p:cNvGrpSpPr>
            <a:grpSpLocks/>
          </p:cNvGrpSpPr>
          <p:nvPr/>
        </p:nvGrpSpPr>
        <p:grpSpPr bwMode="auto">
          <a:xfrm>
            <a:off x="3175000" y="2349500"/>
            <a:ext cx="1128713" cy="230188"/>
            <a:chOff x="2871" y="3129"/>
            <a:chExt cx="711" cy="145"/>
          </a:xfrm>
        </p:grpSpPr>
        <p:sp>
          <p:nvSpPr>
            <p:cNvPr id="4124" name="Oval 182"/>
            <p:cNvSpPr>
              <a:spLocks noChangeArrowheads="1"/>
            </p:cNvSpPr>
            <p:nvPr/>
          </p:nvSpPr>
          <p:spPr bwMode="auto">
            <a:xfrm>
              <a:off x="3221" y="3168"/>
              <a:ext cx="85" cy="29"/>
            </a:xfrm>
            <a:prstGeom prst="ellipse">
              <a:avLst/>
            </a:prstGeom>
            <a:solidFill>
              <a:srgbClr val="953735"/>
            </a:solidFill>
            <a:ln w="25560" cap="sq">
              <a:solidFill>
                <a:srgbClr val="984807"/>
              </a:solidFill>
              <a:miter lim="800000"/>
              <a:headEnd/>
              <a:tailEnd/>
            </a:ln>
          </p:spPr>
          <p:txBody>
            <a:bodyPr wrap="none" anchor="ctr"/>
            <a:lstStyle/>
            <a:p>
              <a:endParaRPr lang="it-IT"/>
            </a:p>
          </p:txBody>
        </p:sp>
        <p:grpSp>
          <p:nvGrpSpPr>
            <p:cNvPr id="4125" name="Group 183"/>
            <p:cNvGrpSpPr>
              <a:grpSpLocks/>
            </p:cNvGrpSpPr>
            <p:nvPr/>
          </p:nvGrpSpPr>
          <p:grpSpPr bwMode="auto">
            <a:xfrm>
              <a:off x="2880" y="3182"/>
              <a:ext cx="693" cy="62"/>
              <a:chOff x="2880" y="3182"/>
              <a:chExt cx="693" cy="62"/>
            </a:xfrm>
          </p:grpSpPr>
          <p:pic>
            <p:nvPicPr>
              <p:cNvPr id="4127" name="Picture 184"/>
              <p:cNvPicPr>
                <a:picLocks noChangeAspect="1" noChangeArrowheads="1"/>
              </p:cNvPicPr>
              <p:nvPr/>
            </p:nvPicPr>
            <p:blipFill>
              <a:blip r:embed="rId4" cstate="print"/>
              <a:srcRect/>
              <a:stretch>
                <a:fillRect/>
              </a:stretch>
            </p:blipFill>
            <p:spPr bwMode="auto">
              <a:xfrm>
                <a:off x="2880" y="3182"/>
                <a:ext cx="693" cy="62"/>
              </a:xfrm>
              <a:prstGeom prst="rect">
                <a:avLst/>
              </a:prstGeom>
              <a:noFill/>
              <a:ln w="9525">
                <a:noFill/>
                <a:round/>
                <a:headEnd/>
                <a:tailEnd/>
              </a:ln>
            </p:spPr>
          </p:pic>
          <p:sp>
            <p:nvSpPr>
              <p:cNvPr id="4128" name="Text Box 185"/>
              <p:cNvSpPr txBox="1">
                <a:spLocks noChangeArrowheads="1"/>
              </p:cNvSpPr>
              <p:nvPr/>
            </p:nvSpPr>
            <p:spPr bwMode="auto">
              <a:xfrm>
                <a:off x="2881" y="3183"/>
                <a:ext cx="690" cy="60"/>
              </a:xfrm>
              <a:prstGeom prst="rect">
                <a:avLst/>
              </a:prstGeom>
              <a:gradFill rotWithShape="0">
                <a:gsLst>
                  <a:gs pos="0">
                    <a:srgbClr val="767600">
                      <a:alpha val="6000"/>
                    </a:srgbClr>
                  </a:gs>
                  <a:gs pos="100000">
                    <a:srgbClr val="FFFF00"/>
                  </a:gs>
                </a:gsLst>
                <a:lin ang="5400000" scaled="1"/>
              </a:gradFill>
              <a:ln w="9525">
                <a:noFill/>
                <a:round/>
                <a:headEnd/>
                <a:tailEnd/>
              </a:ln>
            </p:spPr>
            <p:txBody>
              <a:bodyPr wrap="none" anchor="ctr"/>
              <a:lstStyle/>
              <a:p>
                <a:endParaRPr lang="it-IT"/>
              </a:p>
            </p:txBody>
          </p:sp>
        </p:grpSp>
        <p:sp>
          <p:nvSpPr>
            <p:cNvPr id="4126" name="Rectangle 186"/>
            <p:cNvSpPr>
              <a:spLocks noChangeArrowheads="1"/>
            </p:cNvSpPr>
            <p:nvPr/>
          </p:nvSpPr>
          <p:spPr bwMode="auto">
            <a:xfrm>
              <a:off x="2871" y="3245"/>
              <a:ext cx="711" cy="29"/>
            </a:xfrm>
            <a:prstGeom prst="rect">
              <a:avLst/>
            </a:prstGeom>
            <a:solidFill>
              <a:srgbClr val="4F81BD"/>
            </a:solidFill>
            <a:ln w="25560" cap="sq">
              <a:solidFill>
                <a:srgbClr val="385D8A"/>
              </a:solidFill>
              <a:miter lim="800000"/>
              <a:headEnd/>
              <a:tailEnd/>
            </a:ln>
          </p:spPr>
          <p:txBody>
            <a:bodyPr wrap="none" anchor="ctr"/>
            <a:lstStyle/>
            <a:p>
              <a:endParaRPr lang="it-IT"/>
            </a:p>
          </p:txBody>
        </p:sp>
      </p:grpSp>
      <p:sp>
        <p:nvSpPr>
          <p:cNvPr id="4111" name="Text Box 187"/>
          <p:cNvSpPr txBox="1">
            <a:spLocks noChangeArrowheads="1"/>
          </p:cNvSpPr>
          <p:nvPr/>
        </p:nvSpPr>
        <p:spPr bwMode="auto">
          <a:xfrm>
            <a:off x="7102475" y="1965325"/>
            <a:ext cx="531813" cy="276225"/>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a:solidFill>
                  <a:srgbClr val="000000"/>
                </a:solidFill>
              </a:rPr>
              <a:t>+KCl</a:t>
            </a:r>
          </a:p>
        </p:txBody>
      </p:sp>
      <p:grpSp>
        <p:nvGrpSpPr>
          <p:cNvPr id="4112" name="Group 188"/>
          <p:cNvGrpSpPr>
            <a:grpSpLocks/>
          </p:cNvGrpSpPr>
          <p:nvPr/>
        </p:nvGrpSpPr>
        <p:grpSpPr bwMode="auto">
          <a:xfrm>
            <a:off x="6270625" y="2362200"/>
            <a:ext cx="1128713" cy="230188"/>
            <a:chOff x="4821" y="3137"/>
            <a:chExt cx="711" cy="145"/>
          </a:xfrm>
        </p:grpSpPr>
        <p:sp>
          <p:nvSpPr>
            <p:cNvPr id="4119" name="Oval 190"/>
            <p:cNvSpPr>
              <a:spLocks noChangeArrowheads="1"/>
            </p:cNvSpPr>
            <p:nvPr/>
          </p:nvSpPr>
          <p:spPr bwMode="auto">
            <a:xfrm>
              <a:off x="5171" y="3176"/>
              <a:ext cx="85" cy="29"/>
            </a:xfrm>
            <a:prstGeom prst="ellipse">
              <a:avLst/>
            </a:prstGeom>
            <a:solidFill>
              <a:srgbClr val="953735"/>
            </a:solidFill>
            <a:ln w="25560" cap="sq">
              <a:solidFill>
                <a:srgbClr val="984807"/>
              </a:solidFill>
              <a:miter lim="800000"/>
              <a:headEnd/>
              <a:tailEnd/>
            </a:ln>
          </p:spPr>
          <p:txBody>
            <a:bodyPr wrap="none" anchor="ctr"/>
            <a:lstStyle/>
            <a:p>
              <a:endParaRPr lang="it-IT"/>
            </a:p>
          </p:txBody>
        </p:sp>
        <p:grpSp>
          <p:nvGrpSpPr>
            <p:cNvPr id="4120" name="Group 191"/>
            <p:cNvGrpSpPr>
              <a:grpSpLocks/>
            </p:cNvGrpSpPr>
            <p:nvPr/>
          </p:nvGrpSpPr>
          <p:grpSpPr bwMode="auto">
            <a:xfrm>
              <a:off x="4830" y="3189"/>
              <a:ext cx="693" cy="62"/>
              <a:chOff x="4830" y="3189"/>
              <a:chExt cx="693" cy="62"/>
            </a:xfrm>
          </p:grpSpPr>
          <p:pic>
            <p:nvPicPr>
              <p:cNvPr id="4122" name="Picture 192"/>
              <p:cNvPicPr>
                <a:picLocks noChangeAspect="1" noChangeArrowheads="1"/>
              </p:cNvPicPr>
              <p:nvPr/>
            </p:nvPicPr>
            <p:blipFill>
              <a:blip r:embed="rId4" cstate="print"/>
              <a:srcRect/>
              <a:stretch>
                <a:fillRect/>
              </a:stretch>
            </p:blipFill>
            <p:spPr bwMode="auto">
              <a:xfrm>
                <a:off x="4830" y="3189"/>
                <a:ext cx="693" cy="62"/>
              </a:xfrm>
              <a:prstGeom prst="rect">
                <a:avLst/>
              </a:prstGeom>
              <a:noFill/>
              <a:ln w="9525">
                <a:noFill/>
                <a:round/>
                <a:headEnd/>
                <a:tailEnd/>
              </a:ln>
            </p:spPr>
          </p:pic>
          <p:sp>
            <p:nvSpPr>
              <p:cNvPr id="4123" name="Text Box 193"/>
              <p:cNvSpPr txBox="1">
                <a:spLocks noChangeArrowheads="1"/>
              </p:cNvSpPr>
              <p:nvPr/>
            </p:nvSpPr>
            <p:spPr bwMode="auto">
              <a:xfrm>
                <a:off x="4831" y="3190"/>
                <a:ext cx="690" cy="60"/>
              </a:xfrm>
              <a:prstGeom prst="rect">
                <a:avLst/>
              </a:prstGeom>
              <a:gradFill rotWithShape="0">
                <a:gsLst>
                  <a:gs pos="0">
                    <a:srgbClr val="767600">
                      <a:alpha val="6000"/>
                    </a:srgbClr>
                  </a:gs>
                  <a:gs pos="100000">
                    <a:srgbClr val="FFFF00"/>
                  </a:gs>
                </a:gsLst>
                <a:lin ang="5400000" scaled="1"/>
              </a:gradFill>
              <a:ln w="9525">
                <a:noFill/>
                <a:round/>
                <a:headEnd/>
                <a:tailEnd/>
              </a:ln>
            </p:spPr>
            <p:txBody>
              <a:bodyPr wrap="none" anchor="ctr"/>
              <a:lstStyle/>
              <a:p>
                <a:endParaRPr lang="it-IT"/>
              </a:p>
            </p:txBody>
          </p:sp>
        </p:grpSp>
        <p:sp>
          <p:nvSpPr>
            <p:cNvPr id="4121" name="Rectangle 194"/>
            <p:cNvSpPr>
              <a:spLocks noChangeArrowheads="1"/>
            </p:cNvSpPr>
            <p:nvPr/>
          </p:nvSpPr>
          <p:spPr bwMode="auto">
            <a:xfrm>
              <a:off x="4821" y="3252"/>
              <a:ext cx="711" cy="29"/>
            </a:xfrm>
            <a:prstGeom prst="rect">
              <a:avLst/>
            </a:prstGeom>
            <a:solidFill>
              <a:srgbClr val="4F81BD"/>
            </a:solidFill>
            <a:ln w="25560" cap="sq">
              <a:solidFill>
                <a:srgbClr val="385D8A"/>
              </a:solidFill>
              <a:miter lim="800000"/>
              <a:headEnd/>
              <a:tailEnd/>
            </a:ln>
          </p:spPr>
          <p:txBody>
            <a:bodyPr wrap="none" anchor="ctr"/>
            <a:lstStyle/>
            <a:p>
              <a:endParaRPr lang="it-IT"/>
            </a:p>
          </p:txBody>
        </p:sp>
      </p:grpSp>
      <p:pic>
        <p:nvPicPr>
          <p:cNvPr id="4113" name="Picture 195"/>
          <p:cNvPicPr>
            <a:picLocks noChangeAspect="1" noChangeArrowheads="1"/>
          </p:cNvPicPr>
          <p:nvPr/>
        </p:nvPicPr>
        <p:blipFill>
          <a:blip r:embed="rId5" cstate="print"/>
          <a:srcRect/>
          <a:stretch>
            <a:fillRect/>
          </a:stretch>
        </p:blipFill>
        <p:spPr bwMode="auto">
          <a:xfrm>
            <a:off x="7329488" y="2181225"/>
            <a:ext cx="144462" cy="276225"/>
          </a:xfrm>
          <a:prstGeom prst="rect">
            <a:avLst/>
          </a:prstGeom>
          <a:noFill/>
          <a:ln w="9525">
            <a:noFill/>
            <a:round/>
            <a:headEnd/>
            <a:tailEnd/>
          </a:ln>
        </p:spPr>
      </p:pic>
      <p:pic>
        <p:nvPicPr>
          <p:cNvPr id="4114" name="Picture 196"/>
          <p:cNvPicPr>
            <a:picLocks noChangeAspect="1" noChangeArrowheads="1"/>
          </p:cNvPicPr>
          <p:nvPr/>
        </p:nvPicPr>
        <p:blipFill>
          <a:blip r:embed="rId3" cstate="print">
            <a:lum bright="18000" contrast="40000"/>
          </a:blip>
          <a:srcRect l="51958" t="14299" r="10258" b="53497"/>
          <a:stretch>
            <a:fillRect/>
          </a:stretch>
        </p:blipFill>
        <p:spPr bwMode="auto">
          <a:xfrm>
            <a:off x="4668838" y="2713038"/>
            <a:ext cx="1708150" cy="1393825"/>
          </a:xfrm>
          <a:prstGeom prst="rect">
            <a:avLst/>
          </a:prstGeom>
          <a:noFill/>
          <a:ln w="9525">
            <a:noFill/>
            <a:round/>
            <a:headEnd/>
            <a:tailEnd/>
          </a:ln>
        </p:spPr>
      </p:pic>
      <p:sp>
        <p:nvSpPr>
          <p:cNvPr id="4115" name="Rectangle 197"/>
          <p:cNvSpPr>
            <a:spLocks noChangeArrowheads="1"/>
          </p:cNvSpPr>
          <p:nvPr/>
        </p:nvSpPr>
        <p:spPr bwMode="auto">
          <a:xfrm>
            <a:off x="6057900" y="2713038"/>
            <a:ext cx="252413" cy="196850"/>
          </a:xfrm>
          <a:prstGeom prst="rect">
            <a:avLst/>
          </a:prstGeom>
          <a:solidFill>
            <a:srgbClr val="000000"/>
          </a:solidFill>
          <a:ln w="9525">
            <a:noFill/>
            <a:round/>
            <a:headEnd/>
            <a:tailEnd/>
          </a:ln>
        </p:spPr>
        <p:txBody>
          <a:bodyPr wrap="none" anchor="ctr"/>
          <a:lstStyle/>
          <a:p>
            <a:endParaRPr lang="it-IT"/>
          </a:p>
        </p:txBody>
      </p:sp>
      <p:sp>
        <p:nvSpPr>
          <p:cNvPr id="4116" name="Line 198"/>
          <p:cNvSpPr>
            <a:spLocks noChangeShapeType="1"/>
          </p:cNvSpPr>
          <p:nvPr/>
        </p:nvSpPr>
        <p:spPr bwMode="auto">
          <a:xfrm>
            <a:off x="4665663" y="4038600"/>
            <a:ext cx="317500" cy="1588"/>
          </a:xfrm>
          <a:prstGeom prst="line">
            <a:avLst/>
          </a:prstGeom>
          <a:noFill/>
          <a:ln w="19080" cap="sq">
            <a:solidFill>
              <a:srgbClr val="FFFFFF"/>
            </a:solidFill>
            <a:miter lim="800000"/>
            <a:headEnd/>
            <a:tailEnd/>
          </a:ln>
        </p:spPr>
        <p:txBody>
          <a:bodyPr/>
          <a:lstStyle/>
          <a:p>
            <a:endParaRPr lang="it-IT"/>
          </a:p>
        </p:txBody>
      </p:sp>
      <p:pic>
        <p:nvPicPr>
          <p:cNvPr id="4117" name="Picture 199"/>
          <p:cNvPicPr>
            <a:picLocks noChangeAspect="1" noChangeArrowheads="1"/>
          </p:cNvPicPr>
          <p:nvPr/>
        </p:nvPicPr>
        <p:blipFill>
          <a:blip r:embed="rId3" cstate="print">
            <a:lum bright="18000" contrast="40000"/>
          </a:blip>
          <a:srcRect l="51958" t="14299" r="10258" b="53497"/>
          <a:stretch>
            <a:fillRect/>
          </a:stretch>
        </p:blipFill>
        <p:spPr bwMode="auto">
          <a:xfrm>
            <a:off x="5514975" y="2724150"/>
            <a:ext cx="1708150" cy="1393825"/>
          </a:xfrm>
          <a:prstGeom prst="rect">
            <a:avLst/>
          </a:prstGeom>
          <a:noFill/>
          <a:ln w="9525">
            <a:noFill/>
            <a:round/>
            <a:headEnd/>
            <a:tailEnd/>
          </a:ln>
        </p:spPr>
      </p:pic>
      <p:pic>
        <p:nvPicPr>
          <p:cNvPr id="4118" name="Picture 200"/>
          <p:cNvPicPr>
            <a:picLocks noChangeAspect="1" noChangeArrowheads="1"/>
          </p:cNvPicPr>
          <p:nvPr/>
        </p:nvPicPr>
        <p:blipFill>
          <a:blip r:embed="rId3" cstate="print">
            <a:lum bright="18000" contrast="40000"/>
          </a:blip>
          <a:srcRect l="51958" t="14299" r="18188" b="53497"/>
          <a:stretch>
            <a:fillRect/>
          </a:stretch>
        </p:blipFill>
        <p:spPr bwMode="auto">
          <a:xfrm>
            <a:off x="6338888" y="2724150"/>
            <a:ext cx="1349375" cy="1387475"/>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5"/>
          <p:cNvPicPr>
            <a:picLocks noChangeAspect="1" noChangeArrowheads="1"/>
          </p:cNvPicPr>
          <p:nvPr/>
        </p:nvPicPr>
        <p:blipFill>
          <a:blip r:embed="rId3" cstate="print"/>
          <a:srcRect b="3883"/>
          <a:stretch>
            <a:fillRect/>
          </a:stretch>
        </p:blipFill>
        <p:spPr bwMode="auto">
          <a:xfrm>
            <a:off x="5389563" y="1844675"/>
            <a:ext cx="1027112" cy="2185988"/>
          </a:xfrm>
          <a:prstGeom prst="rect">
            <a:avLst/>
          </a:prstGeom>
          <a:noFill/>
          <a:ln w="9525">
            <a:noFill/>
            <a:round/>
            <a:headEnd/>
            <a:tailEnd/>
          </a:ln>
        </p:spPr>
      </p:pic>
      <p:pic>
        <p:nvPicPr>
          <p:cNvPr id="5123" name="Picture 26"/>
          <p:cNvPicPr>
            <a:picLocks noChangeAspect="1" noChangeArrowheads="1"/>
          </p:cNvPicPr>
          <p:nvPr/>
        </p:nvPicPr>
        <p:blipFill>
          <a:blip r:embed="rId4" cstate="print"/>
          <a:srcRect/>
          <a:stretch>
            <a:fillRect/>
          </a:stretch>
        </p:blipFill>
        <p:spPr bwMode="auto">
          <a:xfrm>
            <a:off x="6415088" y="1844675"/>
            <a:ext cx="1009650" cy="2241550"/>
          </a:xfrm>
          <a:prstGeom prst="rect">
            <a:avLst/>
          </a:prstGeom>
          <a:noFill/>
          <a:ln w="9525">
            <a:noFill/>
            <a:round/>
            <a:headEnd/>
            <a:tailEnd/>
          </a:ln>
        </p:spPr>
      </p:pic>
      <p:pic>
        <p:nvPicPr>
          <p:cNvPr id="5124" name="Picture 27"/>
          <p:cNvPicPr>
            <a:picLocks noChangeAspect="1" noChangeArrowheads="1"/>
          </p:cNvPicPr>
          <p:nvPr/>
        </p:nvPicPr>
        <p:blipFill>
          <a:blip r:embed="rId5" cstate="print"/>
          <a:srcRect/>
          <a:stretch>
            <a:fillRect/>
          </a:stretch>
        </p:blipFill>
        <p:spPr bwMode="auto">
          <a:xfrm>
            <a:off x="4489450" y="4011613"/>
            <a:ext cx="631825" cy="725487"/>
          </a:xfrm>
          <a:prstGeom prst="rect">
            <a:avLst/>
          </a:prstGeom>
          <a:noFill/>
          <a:ln w="9525">
            <a:noFill/>
            <a:round/>
            <a:headEnd/>
            <a:tailEnd/>
          </a:ln>
        </p:spPr>
      </p:pic>
      <p:pic>
        <p:nvPicPr>
          <p:cNvPr id="5125" name="Picture 28"/>
          <p:cNvPicPr>
            <a:picLocks noChangeAspect="1" noChangeArrowheads="1"/>
          </p:cNvPicPr>
          <p:nvPr/>
        </p:nvPicPr>
        <p:blipFill>
          <a:blip r:embed="rId6" cstate="print"/>
          <a:srcRect/>
          <a:stretch>
            <a:fillRect/>
          </a:stretch>
        </p:blipFill>
        <p:spPr bwMode="auto">
          <a:xfrm>
            <a:off x="3560763" y="4027488"/>
            <a:ext cx="625475" cy="708025"/>
          </a:xfrm>
          <a:prstGeom prst="rect">
            <a:avLst/>
          </a:prstGeom>
          <a:noFill/>
          <a:ln w="9525">
            <a:noFill/>
            <a:round/>
            <a:headEnd/>
            <a:tailEnd/>
          </a:ln>
        </p:spPr>
      </p:pic>
      <p:pic>
        <p:nvPicPr>
          <p:cNvPr id="5126" name="Picture 29"/>
          <p:cNvPicPr>
            <a:picLocks noChangeAspect="1" noChangeArrowheads="1"/>
          </p:cNvPicPr>
          <p:nvPr/>
        </p:nvPicPr>
        <p:blipFill>
          <a:blip r:embed="rId6" cstate="print"/>
          <a:srcRect/>
          <a:stretch>
            <a:fillRect/>
          </a:stretch>
        </p:blipFill>
        <p:spPr bwMode="auto">
          <a:xfrm>
            <a:off x="6548438" y="4035425"/>
            <a:ext cx="625475" cy="708025"/>
          </a:xfrm>
          <a:prstGeom prst="rect">
            <a:avLst/>
          </a:prstGeom>
          <a:noFill/>
          <a:ln w="9525">
            <a:noFill/>
            <a:round/>
            <a:headEnd/>
            <a:tailEnd/>
          </a:ln>
        </p:spPr>
      </p:pic>
      <p:pic>
        <p:nvPicPr>
          <p:cNvPr id="5127" name="Picture 30"/>
          <p:cNvPicPr>
            <a:picLocks noChangeAspect="1" noChangeArrowheads="1"/>
          </p:cNvPicPr>
          <p:nvPr/>
        </p:nvPicPr>
        <p:blipFill>
          <a:blip r:embed="rId6" cstate="print"/>
          <a:srcRect/>
          <a:stretch>
            <a:fillRect/>
          </a:stretch>
        </p:blipFill>
        <p:spPr bwMode="auto">
          <a:xfrm>
            <a:off x="7648575" y="4027488"/>
            <a:ext cx="625475" cy="708025"/>
          </a:xfrm>
          <a:prstGeom prst="rect">
            <a:avLst/>
          </a:prstGeom>
          <a:noFill/>
          <a:ln w="9525">
            <a:noFill/>
            <a:round/>
            <a:headEnd/>
            <a:tailEnd/>
          </a:ln>
        </p:spPr>
      </p:pic>
      <p:sp>
        <p:nvSpPr>
          <p:cNvPr id="5128" name="Text Box 31"/>
          <p:cNvSpPr txBox="1">
            <a:spLocks noChangeArrowheads="1"/>
          </p:cNvSpPr>
          <p:nvPr/>
        </p:nvSpPr>
        <p:spPr bwMode="auto">
          <a:xfrm>
            <a:off x="3294063" y="1547813"/>
            <a:ext cx="1419225" cy="322262"/>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500" b="1">
                <a:solidFill>
                  <a:srgbClr val="000000"/>
                </a:solidFill>
              </a:rPr>
              <a:t>Data Analysis</a:t>
            </a:r>
          </a:p>
        </p:txBody>
      </p:sp>
      <p:sp>
        <p:nvSpPr>
          <p:cNvPr id="5129" name="Oval 32"/>
          <p:cNvSpPr>
            <a:spLocks noChangeArrowheads="1"/>
          </p:cNvSpPr>
          <p:nvPr/>
        </p:nvSpPr>
        <p:spPr bwMode="auto">
          <a:xfrm>
            <a:off x="3627438" y="4206875"/>
            <a:ext cx="331787" cy="295275"/>
          </a:xfrm>
          <a:prstGeom prst="ellipse">
            <a:avLst/>
          </a:prstGeom>
          <a:noFill/>
          <a:ln w="25560" cap="sq">
            <a:solidFill>
              <a:srgbClr val="FF0000"/>
            </a:solidFill>
            <a:miter lim="800000"/>
            <a:headEnd/>
            <a:tailEnd/>
          </a:ln>
        </p:spPr>
        <p:txBody>
          <a:bodyPr wrap="none" anchor="ctr"/>
          <a:lstStyle/>
          <a:p>
            <a:endParaRPr lang="it-IT"/>
          </a:p>
        </p:txBody>
      </p:sp>
      <p:sp>
        <p:nvSpPr>
          <p:cNvPr id="5130" name="Oval 33"/>
          <p:cNvSpPr>
            <a:spLocks noChangeArrowheads="1"/>
          </p:cNvSpPr>
          <p:nvPr/>
        </p:nvSpPr>
        <p:spPr bwMode="auto">
          <a:xfrm>
            <a:off x="4556125" y="4206875"/>
            <a:ext cx="331788" cy="295275"/>
          </a:xfrm>
          <a:prstGeom prst="ellipse">
            <a:avLst/>
          </a:prstGeom>
          <a:noFill/>
          <a:ln w="25560" cap="sq">
            <a:solidFill>
              <a:srgbClr val="FF0000"/>
            </a:solidFill>
            <a:miter lim="800000"/>
            <a:headEnd/>
            <a:tailEnd/>
          </a:ln>
        </p:spPr>
        <p:txBody>
          <a:bodyPr wrap="none" anchor="ctr"/>
          <a:lstStyle/>
          <a:p>
            <a:endParaRPr lang="it-IT"/>
          </a:p>
        </p:txBody>
      </p:sp>
      <p:sp>
        <p:nvSpPr>
          <p:cNvPr id="5131" name="Oval 34"/>
          <p:cNvSpPr>
            <a:spLocks noChangeArrowheads="1"/>
          </p:cNvSpPr>
          <p:nvPr/>
        </p:nvSpPr>
        <p:spPr bwMode="auto">
          <a:xfrm>
            <a:off x="6613525" y="4214813"/>
            <a:ext cx="331788" cy="295275"/>
          </a:xfrm>
          <a:prstGeom prst="ellipse">
            <a:avLst/>
          </a:prstGeom>
          <a:noFill/>
          <a:ln w="25560" cap="sq">
            <a:solidFill>
              <a:srgbClr val="FF0000"/>
            </a:solidFill>
            <a:miter lim="800000"/>
            <a:headEnd/>
            <a:tailEnd/>
          </a:ln>
        </p:spPr>
        <p:txBody>
          <a:bodyPr wrap="none" anchor="ctr"/>
          <a:lstStyle/>
          <a:p>
            <a:endParaRPr lang="it-IT"/>
          </a:p>
        </p:txBody>
      </p:sp>
      <p:sp>
        <p:nvSpPr>
          <p:cNvPr id="5132" name="Oval 35"/>
          <p:cNvSpPr>
            <a:spLocks noChangeArrowheads="1"/>
          </p:cNvSpPr>
          <p:nvPr/>
        </p:nvSpPr>
        <p:spPr bwMode="auto">
          <a:xfrm>
            <a:off x="7716838" y="4206875"/>
            <a:ext cx="331787" cy="295275"/>
          </a:xfrm>
          <a:prstGeom prst="ellipse">
            <a:avLst/>
          </a:prstGeom>
          <a:noFill/>
          <a:ln w="25560" cap="sq">
            <a:solidFill>
              <a:srgbClr val="FF0000"/>
            </a:solidFill>
            <a:miter lim="800000"/>
            <a:headEnd/>
            <a:tailEnd/>
          </a:ln>
        </p:spPr>
        <p:txBody>
          <a:bodyPr wrap="none" anchor="ctr"/>
          <a:lstStyle/>
          <a:p>
            <a:endParaRPr lang="it-IT"/>
          </a:p>
        </p:txBody>
      </p:sp>
      <p:pic>
        <p:nvPicPr>
          <p:cNvPr id="5133" name="Picture 36"/>
          <p:cNvPicPr>
            <a:picLocks noChangeAspect="1" noChangeArrowheads="1"/>
          </p:cNvPicPr>
          <p:nvPr/>
        </p:nvPicPr>
        <p:blipFill>
          <a:blip r:embed="rId7" cstate="print"/>
          <a:srcRect l="10498"/>
          <a:stretch>
            <a:fillRect/>
          </a:stretch>
        </p:blipFill>
        <p:spPr bwMode="auto">
          <a:xfrm>
            <a:off x="3295650" y="1844675"/>
            <a:ext cx="1131888" cy="2185988"/>
          </a:xfrm>
          <a:prstGeom prst="rect">
            <a:avLst/>
          </a:prstGeom>
          <a:noFill/>
          <a:ln w="9525">
            <a:noFill/>
            <a:round/>
            <a:headEnd/>
            <a:tailEnd/>
          </a:ln>
        </p:spPr>
      </p:pic>
      <p:pic>
        <p:nvPicPr>
          <p:cNvPr id="5134" name="Picture 37"/>
          <p:cNvPicPr>
            <a:picLocks noChangeAspect="1" noChangeArrowheads="1"/>
          </p:cNvPicPr>
          <p:nvPr/>
        </p:nvPicPr>
        <p:blipFill>
          <a:blip r:embed="rId8" cstate="print"/>
          <a:srcRect r="35539" b="-4356"/>
          <a:stretch>
            <a:fillRect/>
          </a:stretch>
        </p:blipFill>
        <p:spPr bwMode="auto">
          <a:xfrm>
            <a:off x="7412038" y="1844675"/>
            <a:ext cx="930275" cy="2185988"/>
          </a:xfrm>
          <a:prstGeom prst="rect">
            <a:avLst/>
          </a:prstGeom>
          <a:noFill/>
          <a:ln w="9525">
            <a:noFill/>
            <a:round/>
            <a:headEnd/>
            <a:tailEnd/>
          </a:ln>
        </p:spPr>
      </p:pic>
      <p:pic>
        <p:nvPicPr>
          <p:cNvPr id="5135" name="Picture 38"/>
          <p:cNvPicPr>
            <a:picLocks noChangeAspect="1" noChangeArrowheads="1"/>
          </p:cNvPicPr>
          <p:nvPr/>
        </p:nvPicPr>
        <p:blipFill>
          <a:blip r:embed="rId9" cstate="print"/>
          <a:srcRect/>
          <a:stretch>
            <a:fillRect/>
          </a:stretch>
        </p:blipFill>
        <p:spPr bwMode="auto">
          <a:xfrm>
            <a:off x="4356100" y="1844675"/>
            <a:ext cx="1089025" cy="2193925"/>
          </a:xfrm>
          <a:prstGeom prst="rect">
            <a:avLst/>
          </a:prstGeom>
          <a:noFill/>
          <a:ln w="9525">
            <a:noFill/>
            <a:round/>
            <a:headEnd/>
            <a:tailEnd/>
          </a:ln>
        </p:spPr>
      </p:pic>
      <p:pic>
        <p:nvPicPr>
          <p:cNvPr id="5136" name="Picture 39"/>
          <p:cNvPicPr>
            <a:picLocks noChangeAspect="1" noChangeArrowheads="1"/>
          </p:cNvPicPr>
          <p:nvPr/>
        </p:nvPicPr>
        <p:blipFill>
          <a:blip r:embed="rId10" cstate="print"/>
          <a:srcRect l="19357"/>
          <a:stretch>
            <a:fillRect/>
          </a:stretch>
        </p:blipFill>
        <p:spPr bwMode="auto">
          <a:xfrm>
            <a:off x="5553075" y="4029075"/>
            <a:ext cx="596900" cy="708025"/>
          </a:xfrm>
          <a:prstGeom prst="rect">
            <a:avLst/>
          </a:prstGeom>
          <a:noFill/>
          <a:ln w="9525">
            <a:noFill/>
            <a:round/>
            <a:headEnd/>
            <a:tailEnd/>
          </a:ln>
        </p:spPr>
      </p:pic>
      <p:sp>
        <p:nvSpPr>
          <p:cNvPr id="5137" name="Oval 40"/>
          <p:cNvSpPr>
            <a:spLocks noChangeArrowheads="1"/>
          </p:cNvSpPr>
          <p:nvPr/>
        </p:nvSpPr>
        <p:spPr bwMode="auto">
          <a:xfrm>
            <a:off x="5618163" y="4206875"/>
            <a:ext cx="331787" cy="295275"/>
          </a:xfrm>
          <a:prstGeom prst="ellipse">
            <a:avLst/>
          </a:prstGeom>
          <a:noFill/>
          <a:ln w="25560" cap="sq">
            <a:solidFill>
              <a:srgbClr val="FF0000"/>
            </a:solidFill>
            <a:miter lim="800000"/>
            <a:headEnd/>
            <a:tailEnd/>
          </a:ln>
        </p:spPr>
        <p:txBody>
          <a:bodyPr wrap="none" anchor="ctr"/>
          <a:lstStyle/>
          <a:p>
            <a:endParaRPr lang="it-IT"/>
          </a:p>
        </p:txBody>
      </p:sp>
      <p:sp>
        <p:nvSpPr>
          <p:cNvPr id="5138" name="Rectangle 41"/>
          <p:cNvSpPr>
            <a:spLocks noChangeArrowheads="1"/>
          </p:cNvSpPr>
          <p:nvPr/>
        </p:nvSpPr>
        <p:spPr bwMode="auto">
          <a:xfrm>
            <a:off x="684213" y="1547813"/>
            <a:ext cx="7686675" cy="3311525"/>
          </a:xfrm>
          <a:prstGeom prst="rect">
            <a:avLst/>
          </a:prstGeom>
          <a:noFill/>
          <a:ln w="9360" cap="sq">
            <a:solidFill>
              <a:srgbClr val="000000"/>
            </a:solidFill>
            <a:miter lim="800000"/>
            <a:headEnd/>
            <a:tailEnd/>
          </a:ln>
        </p:spPr>
        <p:txBody>
          <a:bodyPr wrap="none" anchor="ctr"/>
          <a:lstStyle/>
          <a:p>
            <a:endParaRPr lang="it-IT"/>
          </a:p>
        </p:txBody>
      </p:sp>
      <p:sp>
        <p:nvSpPr>
          <p:cNvPr id="5139" name="Text Box 42"/>
          <p:cNvSpPr txBox="1">
            <a:spLocks noChangeArrowheads="1"/>
          </p:cNvSpPr>
          <p:nvPr/>
        </p:nvSpPr>
        <p:spPr bwMode="auto">
          <a:xfrm>
            <a:off x="611188" y="1557338"/>
            <a:ext cx="503237" cy="360362"/>
          </a:xfrm>
          <a:prstGeom prst="rect">
            <a:avLst/>
          </a:prstGeom>
          <a:noFill/>
          <a:ln w="9525">
            <a:noFill/>
            <a:round/>
            <a:headEnd/>
            <a:tailEnd/>
          </a:ln>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600" b="1">
                <a:solidFill>
                  <a:srgbClr val="000000"/>
                </a:solidFill>
              </a:rPr>
              <a:t>P4</a:t>
            </a:r>
          </a:p>
        </p:txBody>
      </p:sp>
      <p:cxnSp>
        <p:nvCxnSpPr>
          <p:cNvPr id="5140" name="Straight Arrow Connector 79"/>
          <p:cNvCxnSpPr>
            <a:cxnSpLocks noChangeShapeType="1"/>
          </p:cNvCxnSpPr>
          <p:nvPr/>
        </p:nvCxnSpPr>
        <p:spPr bwMode="auto">
          <a:xfrm flipH="1" flipV="1">
            <a:off x="5886450" y="2195513"/>
            <a:ext cx="17463" cy="1835150"/>
          </a:xfrm>
          <a:prstGeom prst="straightConnector1">
            <a:avLst/>
          </a:prstGeom>
          <a:noFill/>
          <a:ln w="9525" algn="ctr">
            <a:solidFill>
              <a:schemeClr val="tx1"/>
            </a:solidFill>
            <a:prstDash val="dash"/>
            <a:round/>
            <a:headEnd/>
            <a:tailEnd type="arrow" w="med" len="med"/>
          </a:ln>
        </p:spPr>
      </p:cxnSp>
      <p:cxnSp>
        <p:nvCxnSpPr>
          <p:cNvPr id="5141" name="Straight Arrow Connector 80"/>
          <p:cNvCxnSpPr>
            <a:cxnSpLocks noChangeShapeType="1"/>
          </p:cNvCxnSpPr>
          <p:nvPr/>
        </p:nvCxnSpPr>
        <p:spPr bwMode="auto">
          <a:xfrm flipV="1">
            <a:off x="6861175" y="3059113"/>
            <a:ext cx="33338" cy="976312"/>
          </a:xfrm>
          <a:prstGeom prst="straightConnector1">
            <a:avLst/>
          </a:prstGeom>
          <a:noFill/>
          <a:ln w="9525" algn="ctr">
            <a:solidFill>
              <a:schemeClr val="tx1"/>
            </a:solidFill>
            <a:prstDash val="dash"/>
            <a:round/>
            <a:headEnd/>
            <a:tailEnd type="arrow" w="med" len="med"/>
          </a:ln>
        </p:spPr>
      </p:cxnSp>
      <p:cxnSp>
        <p:nvCxnSpPr>
          <p:cNvPr id="5142" name="Straight Arrow Connector 84"/>
          <p:cNvCxnSpPr>
            <a:cxnSpLocks noChangeShapeType="1"/>
          </p:cNvCxnSpPr>
          <p:nvPr/>
        </p:nvCxnSpPr>
        <p:spPr bwMode="auto">
          <a:xfrm flipV="1">
            <a:off x="7877175" y="3275013"/>
            <a:ext cx="25400" cy="755650"/>
          </a:xfrm>
          <a:prstGeom prst="straightConnector1">
            <a:avLst/>
          </a:prstGeom>
          <a:noFill/>
          <a:ln w="9525" algn="ctr">
            <a:solidFill>
              <a:schemeClr val="tx1"/>
            </a:solidFill>
            <a:prstDash val="dash"/>
            <a:round/>
            <a:headEnd/>
            <a:tailEnd type="arrow" w="med" len="med"/>
          </a:ln>
        </p:spPr>
      </p:cxnSp>
      <p:cxnSp>
        <p:nvCxnSpPr>
          <p:cNvPr id="5143" name="Straight Arrow Connector 88"/>
          <p:cNvCxnSpPr>
            <a:cxnSpLocks noChangeShapeType="1"/>
          </p:cNvCxnSpPr>
          <p:nvPr/>
        </p:nvCxnSpPr>
        <p:spPr bwMode="auto">
          <a:xfrm flipV="1">
            <a:off x="4733925" y="2698750"/>
            <a:ext cx="0" cy="1265238"/>
          </a:xfrm>
          <a:prstGeom prst="straightConnector1">
            <a:avLst/>
          </a:prstGeom>
          <a:noFill/>
          <a:ln w="9525" algn="ctr">
            <a:solidFill>
              <a:schemeClr val="tx1"/>
            </a:solidFill>
            <a:prstDash val="dash"/>
            <a:round/>
            <a:headEnd/>
            <a:tailEnd type="arrow" w="med" len="med"/>
          </a:ln>
        </p:spPr>
      </p:cxnSp>
      <p:cxnSp>
        <p:nvCxnSpPr>
          <p:cNvPr id="5144" name="Straight Arrow Connector 90"/>
          <p:cNvCxnSpPr>
            <a:cxnSpLocks noChangeShapeType="1"/>
          </p:cNvCxnSpPr>
          <p:nvPr/>
        </p:nvCxnSpPr>
        <p:spPr bwMode="auto">
          <a:xfrm flipV="1">
            <a:off x="3870325" y="3132138"/>
            <a:ext cx="0" cy="976312"/>
          </a:xfrm>
          <a:prstGeom prst="straightConnector1">
            <a:avLst/>
          </a:prstGeom>
          <a:noFill/>
          <a:ln w="9525" algn="ctr">
            <a:solidFill>
              <a:schemeClr val="tx1"/>
            </a:solidFill>
            <a:prstDash val="dash"/>
            <a:round/>
            <a:headEnd/>
            <a:tailEnd type="arrow" w="med" len="med"/>
          </a:ln>
        </p:spPr>
      </p:cxnSp>
      <p:sp>
        <p:nvSpPr>
          <p:cNvPr id="98" name="Oval 97"/>
          <p:cNvSpPr/>
          <p:nvPr/>
        </p:nvSpPr>
        <p:spPr bwMode="auto">
          <a:xfrm>
            <a:off x="3798888" y="2987675"/>
            <a:ext cx="142875" cy="144463"/>
          </a:xfrm>
          <a:prstGeom prst="ellipse">
            <a:avLst/>
          </a:prstGeom>
          <a:solidFill>
            <a:schemeClr val="accent2">
              <a:lumMod val="60000"/>
              <a:lumOff val="40000"/>
            </a:schemeClr>
          </a:solidFill>
          <a:ln w="9525" cap="flat" cmpd="sng" algn="ctr">
            <a:noFill/>
            <a:prstDash val="solid"/>
            <a:round/>
            <a:headEnd type="none" w="med" len="med"/>
            <a:tailEnd type="none" w="med" len="med"/>
          </a:ln>
          <a:effectLst/>
        </p:spPr>
        <p:txBody>
          <a:bodyPr/>
          <a:lstStyle/>
          <a:p>
            <a:pPr>
              <a:buFont typeface="Times New Roman" pitchFamily="16" charset="0"/>
              <a:buNone/>
              <a:defRPr/>
            </a:pPr>
            <a:endParaRPr lang="it-IT">
              <a:ea typeface="+mn-ea"/>
              <a:cs typeface="Arial" charset="0"/>
            </a:endParaRPr>
          </a:p>
        </p:txBody>
      </p:sp>
      <p:sp>
        <p:nvSpPr>
          <p:cNvPr id="99" name="Oval 98"/>
          <p:cNvSpPr/>
          <p:nvPr/>
        </p:nvSpPr>
        <p:spPr bwMode="auto">
          <a:xfrm>
            <a:off x="4662488" y="2555875"/>
            <a:ext cx="144462" cy="142875"/>
          </a:xfrm>
          <a:prstGeom prst="ellipse">
            <a:avLst/>
          </a:prstGeom>
          <a:solidFill>
            <a:schemeClr val="accent2">
              <a:lumMod val="60000"/>
              <a:lumOff val="40000"/>
            </a:schemeClr>
          </a:solidFill>
          <a:ln w="9525" cap="flat" cmpd="sng" algn="ctr">
            <a:noFill/>
            <a:prstDash val="solid"/>
            <a:round/>
            <a:headEnd type="none" w="med" len="med"/>
            <a:tailEnd type="none" w="med" len="med"/>
          </a:ln>
          <a:effectLst/>
        </p:spPr>
        <p:txBody>
          <a:bodyPr/>
          <a:lstStyle/>
          <a:p>
            <a:pPr>
              <a:buFont typeface="Times New Roman" pitchFamily="16" charset="0"/>
              <a:buNone/>
              <a:defRPr/>
            </a:pPr>
            <a:endParaRPr lang="it-IT">
              <a:ea typeface="+mn-ea"/>
              <a:cs typeface="Arial" charset="0"/>
            </a:endParaRPr>
          </a:p>
        </p:txBody>
      </p:sp>
      <p:sp>
        <p:nvSpPr>
          <p:cNvPr id="100" name="Oval 99"/>
          <p:cNvSpPr/>
          <p:nvPr/>
        </p:nvSpPr>
        <p:spPr bwMode="auto">
          <a:xfrm>
            <a:off x="5815013" y="2051050"/>
            <a:ext cx="142875" cy="144463"/>
          </a:xfrm>
          <a:prstGeom prst="ellipse">
            <a:avLst/>
          </a:prstGeom>
          <a:solidFill>
            <a:schemeClr val="accent2">
              <a:lumMod val="60000"/>
              <a:lumOff val="40000"/>
            </a:schemeClr>
          </a:solidFill>
          <a:ln w="9525" cap="flat" cmpd="sng" algn="ctr">
            <a:noFill/>
            <a:prstDash val="solid"/>
            <a:round/>
            <a:headEnd type="none" w="med" len="med"/>
            <a:tailEnd type="none" w="med" len="med"/>
          </a:ln>
          <a:effectLst/>
        </p:spPr>
        <p:txBody>
          <a:bodyPr/>
          <a:lstStyle/>
          <a:p>
            <a:pPr>
              <a:buFont typeface="Times New Roman" pitchFamily="16" charset="0"/>
              <a:buNone/>
              <a:defRPr/>
            </a:pPr>
            <a:endParaRPr lang="it-IT">
              <a:ea typeface="+mn-ea"/>
              <a:cs typeface="Arial" charset="0"/>
            </a:endParaRPr>
          </a:p>
        </p:txBody>
      </p:sp>
      <p:sp>
        <p:nvSpPr>
          <p:cNvPr id="101" name="Oval 100"/>
          <p:cNvSpPr/>
          <p:nvPr/>
        </p:nvSpPr>
        <p:spPr bwMode="auto">
          <a:xfrm>
            <a:off x="6823075" y="2843213"/>
            <a:ext cx="142875" cy="144462"/>
          </a:xfrm>
          <a:prstGeom prst="ellipse">
            <a:avLst/>
          </a:prstGeom>
          <a:solidFill>
            <a:schemeClr val="accent2">
              <a:lumMod val="60000"/>
              <a:lumOff val="40000"/>
            </a:schemeClr>
          </a:solidFill>
          <a:ln w="9525" cap="flat" cmpd="sng" algn="ctr">
            <a:noFill/>
            <a:prstDash val="solid"/>
            <a:round/>
            <a:headEnd type="none" w="med" len="med"/>
            <a:tailEnd type="none" w="med" len="med"/>
          </a:ln>
          <a:effectLst/>
        </p:spPr>
        <p:txBody>
          <a:bodyPr/>
          <a:lstStyle/>
          <a:p>
            <a:pPr>
              <a:buFont typeface="Times New Roman" pitchFamily="16" charset="0"/>
              <a:buNone/>
              <a:defRPr/>
            </a:pPr>
            <a:endParaRPr lang="it-IT">
              <a:ea typeface="+mn-ea"/>
              <a:cs typeface="Arial" charset="0"/>
            </a:endParaRPr>
          </a:p>
        </p:txBody>
      </p:sp>
      <p:sp>
        <p:nvSpPr>
          <p:cNvPr id="102" name="Oval 101"/>
          <p:cNvSpPr/>
          <p:nvPr/>
        </p:nvSpPr>
        <p:spPr bwMode="auto">
          <a:xfrm>
            <a:off x="7831138" y="3059113"/>
            <a:ext cx="142875" cy="144462"/>
          </a:xfrm>
          <a:prstGeom prst="ellipse">
            <a:avLst/>
          </a:prstGeom>
          <a:solidFill>
            <a:schemeClr val="accent2">
              <a:lumMod val="60000"/>
              <a:lumOff val="40000"/>
            </a:schemeClr>
          </a:solidFill>
          <a:ln w="9525" cap="flat" cmpd="sng" algn="ctr">
            <a:noFill/>
            <a:prstDash val="solid"/>
            <a:round/>
            <a:headEnd type="none" w="med" len="med"/>
            <a:tailEnd type="none" w="med" len="med"/>
          </a:ln>
          <a:effectLst/>
        </p:spPr>
        <p:txBody>
          <a:bodyPr/>
          <a:lstStyle/>
          <a:p>
            <a:pPr>
              <a:buFont typeface="Times New Roman" pitchFamily="16" charset="0"/>
              <a:buNone/>
              <a:defRPr/>
            </a:pPr>
            <a:endParaRPr lang="it-IT">
              <a:ea typeface="+mn-ea"/>
              <a:cs typeface="Arial" charset="0"/>
            </a:endParaRPr>
          </a:p>
        </p:txBody>
      </p:sp>
      <p:pic>
        <p:nvPicPr>
          <p:cNvPr id="5150" name="Picture 10"/>
          <p:cNvPicPr>
            <a:picLocks noChangeAspect="1" noChangeArrowheads="1"/>
          </p:cNvPicPr>
          <p:nvPr/>
        </p:nvPicPr>
        <p:blipFill>
          <a:blip r:embed="rId11" cstate="print"/>
          <a:srcRect b="7881"/>
          <a:stretch>
            <a:fillRect/>
          </a:stretch>
        </p:blipFill>
        <p:spPr bwMode="auto">
          <a:xfrm>
            <a:off x="1042988" y="1773238"/>
            <a:ext cx="2016125" cy="2976562"/>
          </a:xfrm>
          <a:prstGeom prst="rect">
            <a:avLst/>
          </a:prstGeom>
          <a:noFill/>
          <a:ln w="9525">
            <a:solidFill>
              <a:schemeClr val="bg1"/>
            </a:solid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3706813" y="938213"/>
            <a:ext cx="5148262" cy="2967037"/>
          </a:xfrm>
          <a:prstGeom prst="rect">
            <a:avLst/>
          </a:prstGeom>
          <a:noFill/>
          <a:ln w="9360" cap="sq">
            <a:solidFill>
              <a:srgbClr val="000000"/>
            </a:solidFill>
            <a:prstDash val="sysDot"/>
            <a:miter lim="800000"/>
            <a:headEnd/>
            <a:tailEnd/>
          </a:ln>
        </p:spPr>
        <p:txBody>
          <a:bodyPr wrap="none" anchor="ctr"/>
          <a:lstStyle/>
          <a:p>
            <a:endParaRPr lang="it-IT"/>
          </a:p>
        </p:txBody>
      </p:sp>
      <p:pic>
        <p:nvPicPr>
          <p:cNvPr id="6147" name="Picture 3"/>
          <p:cNvPicPr>
            <a:picLocks noChangeAspect="1" noChangeArrowheads="1"/>
          </p:cNvPicPr>
          <p:nvPr/>
        </p:nvPicPr>
        <p:blipFill>
          <a:blip r:embed="rId3" cstate="print"/>
          <a:srcRect/>
          <a:stretch>
            <a:fillRect/>
          </a:stretch>
        </p:blipFill>
        <p:spPr bwMode="auto">
          <a:xfrm>
            <a:off x="3829050" y="1482725"/>
            <a:ext cx="936625" cy="2320925"/>
          </a:xfrm>
          <a:prstGeom prst="rect">
            <a:avLst/>
          </a:prstGeom>
          <a:noFill/>
          <a:ln w="9525">
            <a:noFill/>
            <a:round/>
            <a:headEnd/>
            <a:tailEnd/>
          </a:ln>
        </p:spPr>
      </p:pic>
      <p:pic>
        <p:nvPicPr>
          <p:cNvPr id="6148" name="Picture 4"/>
          <p:cNvPicPr>
            <a:picLocks noChangeAspect="1" noChangeArrowheads="1"/>
          </p:cNvPicPr>
          <p:nvPr/>
        </p:nvPicPr>
        <p:blipFill>
          <a:blip r:embed="rId4" cstate="print"/>
          <a:srcRect/>
          <a:stretch>
            <a:fillRect/>
          </a:stretch>
        </p:blipFill>
        <p:spPr bwMode="auto">
          <a:xfrm>
            <a:off x="4737100" y="1495425"/>
            <a:ext cx="831850" cy="2301875"/>
          </a:xfrm>
          <a:prstGeom prst="rect">
            <a:avLst/>
          </a:prstGeom>
          <a:noFill/>
          <a:ln w="9525">
            <a:noFill/>
            <a:round/>
            <a:headEnd/>
            <a:tailEnd/>
          </a:ln>
        </p:spPr>
      </p:pic>
      <p:sp>
        <p:nvSpPr>
          <p:cNvPr id="6149" name="Text Box 5"/>
          <p:cNvSpPr txBox="1">
            <a:spLocks noChangeArrowheads="1"/>
          </p:cNvSpPr>
          <p:nvPr/>
        </p:nvSpPr>
        <p:spPr bwMode="auto">
          <a:xfrm>
            <a:off x="6227763" y="1030288"/>
            <a:ext cx="492125" cy="309562"/>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a:solidFill>
                  <a:srgbClr val="000000"/>
                </a:solidFill>
              </a:rPr>
              <a:t>KCl</a:t>
            </a:r>
          </a:p>
        </p:txBody>
      </p:sp>
      <p:pic>
        <p:nvPicPr>
          <p:cNvPr id="6150" name="Picture 6"/>
          <p:cNvPicPr>
            <a:picLocks noChangeAspect="1" noChangeArrowheads="1"/>
          </p:cNvPicPr>
          <p:nvPr/>
        </p:nvPicPr>
        <p:blipFill>
          <a:blip r:embed="rId5" cstate="print"/>
          <a:srcRect/>
          <a:stretch>
            <a:fillRect/>
          </a:stretch>
        </p:blipFill>
        <p:spPr bwMode="auto">
          <a:xfrm>
            <a:off x="5464175" y="1482725"/>
            <a:ext cx="1358900" cy="2314575"/>
          </a:xfrm>
          <a:prstGeom prst="rect">
            <a:avLst/>
          </a:prstGeom>
          <a:noFill/>
          <a:ln w="9525">
            <a:noFill/>
            <a:round/>
            <a:headEnd/>
            <a:tailEnd/>
          </a:ln>
        </p:spPr>
      </p:pic>
      <p:pic>
        <p:nvPicPr>
          <p:cNvPr id="6151" name="Picture 7"/>
          <p:cNvPicPr>
            <a:picLocks noChangeAspect="1" noChangeArrowheads="1"/>
          </p:cNvPicPr>
          <p:nvPr/>
        </p:nvPicPr>
        <p:blipFill>
          <a:blip r:embed="rId6" cstate="print"/>
          <a:srcRect/>
          <a:stretch>
            <a:fillRect/>
          </a:stretch>
        </p:blipFill>
        <p:spPr bwMode="auto">
          <a:xfrm>
            <a:off x="6794500" y="1474788"/>
            <a:ext cx="917575" cy="2322512"/>
          </a:xfrm>
          <a:prstGeom prst="rect">
            <a:avLst/>
          </a:prstGeom>
          <a:noFill/>
          <a:ln w="9525">
            <a:noFill/>
            <a:round/>
            <a:headEnd/>
            <a:tailEnd/>
          </a:ln>
        </p:spPr>
      </p:pic>
      <p:sp>
        <p:nvSpPr>
          <p:cNvPr id="6152" name="Line 10"/>
          <p:cNvSpPr>
            <a:spLocks noChangeShapeType="1"/>
          </p:cNvSpPr>
          <p:nvPr/>
        </p:nvSpPr>
        <p:spPr bwMode="auto">
          <a:xfrm>
            <a:off x="4787900" y="1317625"/>
            <a:ext cx="3814763" cy="0"/>
          </a:xfrm>
          <a:prstGeom prst="line">
            <a:avLst/>
          </a:prstGeom>
          <a:noFill/>
          <a:ln w="38100" cap="sq">
            <a:solidFill>
              <a:srgbClr val="000000"/>
            </a:solidFill>
            <a:miter lim="800000"/>
            <a:headEnd/>
            <a:tailEnd type="triangle" w="med" len="med"/>
          </a:ln>
        </p:spPr>
        <p:txBody>
          <a:bodyPr/>
          <a:lstStyle/>
          <a:p>
            <a:endParaRPr lang="it-IT"/>
          </a:p>
        </p:txBody>
      </p:sp>
      <p:pic>
        <p:nvPicPr>
          <p:cNvPr id="6153" name="Picture 11"/>
          <p:cNvPicPr>
            <a:picLocks noChangeAspect="1" noChangeArrowheads="1"/>
          </p:cNvPicPr>
          <p:nvPr/>
        </p:nvPicPr>
        <p:blipFill>
          <a:blip r:embed="rId7" cstate="print"/>
          <a:srcRect/>
          <a:stretch>
            <a:fillRect/>
          </a:stretch>
        </p:blipFill>
        <p:spPr bwMode="auto">
          <a:xfrm>
            <a:off x="4918075" y="1543050"/>
            <a:ext cx="577850" cy="744538"/>
          </a:xfrm>
          <a:prstGeom prst="rect">
            <a:avLst/>
          </a:prstGeom>
          <a:noFill/>
          <a:ln w="9525">
            <a:noFill/>
            <a:round/>
            <a:headEnd/>
            <a:tailEnd/>
          </a:ln>
        </p:spPr>
      </p:pic>
      <p:pic>
        <p:nvPicPr>
          <p:cNvPr id="6154" name="Picture 12"/>
          <p:cNvPicPr>
            <a:picLocks noChangeAspect="1" noChangeArrowheads="1"/>
          </p:cNvPicPr>
          <p:nvPr/>
        </p:nvPicPr>
        <p:blipFill>
          <a:blip r:embed="rId8" cstate="print"/>
          <a:srcRect/>
          <a:stretch>
            <a:fillRect/>
          </a:stretch>
        </p:blipFill>
        <p:spPr bwMode="auto">
          <a:xfrm>
            <a:off x="7704138" y="2271713"/>
            <a:ext cx="787400" cy="887412"/>
          </a:xfrm>
          <a:prstGeom prst="rect">
            <a:avLst/>
          </a:prstGeom>
          <a:noFill/>
          <a:ln w="9525">
            <a:noFill/>
            <a:round/>
            <a:headEnd/>
            <a:tailEnd/>
          </a:ln>
        </p:spPr>
      </p:pic>
      <p:pic>
        <p:nvPicPr>
          <p:cNvPr id="6155" name="Picture 13"/>
          <p:cNvPicPr>
            <a:picLocks noChangeAspect="1" noChangeArrowheads="1"/>
          </p:cNvPicPr>
          <p:nvPr/>
        </p:nvPicPr>
        <p:blipFill>
          <a:blip r:embed="rId9" cstate="print"/>
          <a:srcRect/>
          <a:stretch>
            <a:fillRect/>
          </a:stretch>
        </p:blipFill>
        <p:spPr bwMode="auto">
          <a:xfrm>
            <a:off x="7762875" y="3541713"/>
            <a:ext cx="1030288" cy="241300"/>
          </a:xfrm>
          <a:prstGeom prst="rect">
            <a:avLst/>
          </a:prstGeom>
          <a:noFill/>
          <a:ln w="9525">
            <a:noFill/>
            <a:round/>
            <a:headEnd/>
            <a:tailEnd/>
          </a:ln>
        </p:spPr>
      </p:pic>
      <p:pic>
        <p:nvPicPr>
          <p:cNvPr id="6156" name="Picture 14"/>
          <p:cNvPicPr>
            <a:picLocks noChangeAspect="1" noChangeArrowheads="1"/>
          </p:cNvPicPr>
          <p:nvPr/>
        </p:nvPicPr>
        <p:blipFill>
          <a:blip r:embed="rId10" cstate="print"/>
          <a:srcRect/>
          <a:stretch>
            <a:fillRect/>
          </a:stretch>
        </p:blipFill>
        <p:spPr bwMode="auto">
          <a:xfrm>
            <a:off x="4070350" y="1543050"/>
            <a:ext cx="569913" cy="727075"/>
          </a:xfrm>
          <a:prstGeom prst="rect">
            <a:avLst/>
          </a:prstGeom>
          <a:noFill/>
          <a:ln w="9525">
            <a:noFill/>
            <a:round/>
            <a:headEnd/>
            <a:tailEnd/>
          </a:ln>
        </p:spPr>
      </p:pic>
      <p:pic>
        <p:nvPicPr>
          <p:cNvPr id="6157" name="Picture 15"/>
          <p:cNvPicPr>
            <a:picLocks noChangeAspect="1" noChangeArrowheads="1"/>
          </p:cNvPicPr>
          <p:nvPr/>
        </p:nvPicPr>
        <p:blipFill>
          <a:blip r:embed="rId10" cstate="print"/>
          <a:srcRect/>
          <a:stretch>
            <a:fillRect/>
          </a:stretch>
        </p:blipFill>
        <p:spPr bwMode="auto">
          <a:xfrm>
            <a:off x="6856413" y="1543050"/>
            <a:ext cx="569912" cy="727075"/>
          </a:xfrm>
          <a:prstGeom prst="rect">
            <a:avLst/>
          </a:prstGeom>
          <a:noFill/>
          <a:ln w="9525">
            <a:noFill/>
            <a:round/>
            <a:headEnd/>
            <a:tailEnd/>
          </a:ln>
        </p:spPr>
      </p:pic>
      <p:pic>
        <p:nvPicPr>
          <p:cNvPr id="6158" name="Picture 16"/>
          <p:cNvPicPr>
            <a:picLocks noChangeAspect="1" noChangeArrowheads="1"/>
          </p:cNvPicPr>
          <p:nvPr/>
        </p:nvPicPr>
        <p:blipFill>
          <a:blip r:embed="rId10" cstate="print"/>
          <a:srcRect/>
          <a:stretch>
            <a:fillRect/>
          </a:stretch>
        </p:blipFill>
        <p:spPr bwMode="auto">
          <a:xfrm>
            <a:off x="7764463" y="1543050"/>
            <a:ext cx="569912" cy="727075"/>
          </a:xfrm>
          <a:prstGeom prst="rect">
            <a:avLst/>
          </a:prstGeom>
          <a:noFill/>
          <a:ln w="9525">
            <a:noFill/>
            <a:round/>
            <a:headEnd/>
            <a:tailEnd/>
          </a:ln>
        </p:spPr>
      </p:pic>
      <p:pic>
        <p:nvPicPr>
          <p:cNvPr id="6159" name="Picture 17"/>
          <p:cNvPicPr>
            <a:picLocks noChangeAspect="1" noChangeArrowheads="1"/>
          </p:cNvPicPr>
          <p:nvPr/>
        </p:nvPicPr>
        <p:blipFill>
          <a:blip r:embed="rId11" cstate="print"/>
          <a:srcRect/>
          <a:stretch>
            <a:fillRect/>
          </a:stretch>
        </p:blipFill>
        <p:spPr bwMode="auto">
          <a:xfrm>
            <a:off x="5859463" y="1543050"/>
            <a:ext cx="584200" cy="727075"/>
          </a:xfrm>
          <a:prstGeom prst="rect">
            <a:avLst/>
          </a:prstGeom>
          <a:noFill/>
          <a:ln w="9525">
            <a:noFill/>
            <a:round/>
            <a:headEnd/>
            <a:tailEnd/>
          </a:ln>
        </p:spPr>
      </p:pic>
      <p:sp>
        <p:nvSpPr>
          <p:cNvPr id="6160" name="Text Box 45"/>
          <p:cNvSpPr txBox="1">
            <a:spLocks noChangeArrowheads="1"/>
          </p:cNvSpPr>
          <p:nvPr/>
        </p:nvSpPr>
        <p:spPr bwMode="auto">
          <a:xfrm>
            <a:off x="4643438" y="665163"/>
            <a:ext cx="3527425" cy="360362"/>
          </a:xfrm>
          <a:prstGeom prst="rect">
            <a:avLst/>
          </a:prstGeom>
          <a:noFill/>
          <a:ln w="9525">
            <a:noFill/>
            <a:round/>
            <a:headEnd/>
            <a:tailEnd/>
          </a:ln>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600">
                <a:solidFill>
                  <a:srgbClr val="000000"/>
                </a:solidFill>
              </a:rPr>
              <a:t>             </a:t>
            </a:r>
            <a:r>
              <a:rPr lang="it-IT" sz="1500" b="1">
                <a:solidFill>
                  <a:srgbClr val="000000"/>
                </a:solidFill>
              </a:rPr>
              <a:t>Data Interpretation</a:t>
            </a:r>
          </a:p>
        </p:txBody>
      </p:sp>
      <p:grpSp>
        <p:nvGrpSpPr>
          <p:cNvPr id="6161" name="Group 65"/>
          <p:cNvGrpSpPr>
            <a:grpSpLocks/>
          </p:cNvGrpSpPr>
          <p:nvPr/>
        </p:nvGrpSpPr>
        <p:grpSpPr bwMode="auto">
          <a:xfrm>
            <a:off x="1116013" y="1457325"/>
            <a:ext cx="2014537" cy="889000"/>
            <a:chOff x="154" y="437"/>
            <a:chExt cx="1269" cy="560"/>
          </a:xfrm>
        </p:grpSpPr>
        <p:sp>
          <p:nvSpPr>
            <p:cNvPr id="6169" name="Freeform 66"/>
            <p:cNvSpPr>
              <a:spLocks noChangeArrowheads="1"/>
            </p:cNvSpPr>
            <p:nvPr/>
          </p:nvSpPr>
          <p:spPr bwMode="auto">
            <a:xfrm rot="-3240000">
              <a:off x="800" y="521"/>
              <a:ext cx="404" cy="394"/>
            </a:xfrm>
            <a:custGeom>
              <a:avLst/>
              <a:gdLst>
                <a:gd name="T0" fmla="*/ 214 w 382"/>
                <a:gd name="T1" fmla="*/ 0 h 396"/>
                <a:gd name="T2" fmla="*/ 0 w 382"/>
                <a:gd name="T3" fmla="*/ 149 h 396"/>
                <a:gd name="T4" fmla="*/ 81 w 382"/>
                <a:gd name="T5" fmla="*/ 392 h 396"/>
                <a:gd name="T6" fmla="*/ 346 w 382"/>
                <a:gd name="T7" fmla="*/ 392 h 396"/>
                <a:gd name="T8" fmla="*/ 427 w 382"/>
                <a:gd name="T9" fmla="*/ 149 h 396"/>
                <a:gd name="T10" fmla="*/ 0 60000 65536"/>
                <a:gd name="T11" fmla="*/ 0 60000 65536"/>
                <a:gd name="T12" fmla="*/ 0 60000 65536"/>
                <a:gd name="T13" fmla="*/ 0 60000 65536"/>
                <a:gd name="T14" fmla="*/ 0 60000 65536"/>
                <a:gd name="T15" fmla="*/ 64 w 382"/>
                <a:gd name="T16" fmla="*/ 101 h 396"/>
                <a:gd name="T17" fmla="*/ 318 w 382"/>
                <a:gd name="T18" fmla="*/ 364 h 396"/>
              </a:gdLst>
              <a:ahLst/>
              <a:cxnLst>
                <a:cxn ang="T10">
                  <a:pos x="T0" y="T1"/>
                </a:cxn>
                <a:cxn ang="T11">
                  <a:pos x="T2" y="T3"/>
                </a:cxn>
                <a:cxn ang="T12">
                  <a:pos x="T4" y="T5"/>
                </a:cxn>
                <a:cxn ang="T13">
                  <a:pos x="T6" y="T7"/>
                </a:cxn>
                <a:cxn ang="T14">
                  <a:pos x="T8" y="T9"/>
                </a:cxn>
              </a:cxnLst>
              <a:rect l="T15" t="T16" r="T17" b="T18"/>
              <a:pathLst>
                <a:path w="382" h="396">
                  <a:moveTo>
                    <a:pt x="0" y="151"/>
                  </a:moveTo>
                  <a:lnTo>
                    <a:pt x="113" y="101"/>
                  </a:lnTo>
                  <a:lnTo>
                    <a:pt x="191" y="0"/>
                  </a:lnTo>
                  <a:lnTo>
                    <a:pt x="269" y="101"/>
                  </a:lnTo>
                  <a:lnTo>
                    <a:pt x="382" y="151"/>
                  </a:lnTo>
                  <a:lnTo>
                    <a:pt x="318" y="264"/>
                  </a:lnTo>
                  <a:lnTo>
                    <a:pt x="309" y="396"/>
                  </a:lnTo>
                  <a:lnTo>
                    <a:pt x="191" y="364"/>
                  </a:lnTo>
                  <a:lnTo>
                    <a:pt x="73" y="396"/>
                  </a:lnTo>
                  <a:lnTo>
                    <a:pt x="64" y="264"/>
                  </a:lnTo>
                  <a:close/>
                </a:path>
              </a:pathLst>
            </a:custGeom>
            <a:solidFill>
              <a:srgbClr val="09F51F"/>
            </a:solidFill>
            <a:ln w="25560" cap="flat">
              <a:solidFill>
                <a:srgbClr val="09F51F"/>
              </a:solidFill>
              <a:round/>
              <a:headEnd/>
              <a:tailEnd/>
            </a:ln>
          </p:spPr>
          <p:txBody>
            <a:bodyPr wrap="none" anchor="ctr"/>
            <a:lstStyle/>
            <a:p>
              <a:endParaRPr lang="it-IT"/>
            </a:p>
          </p:txBody>
        </p:sp>
        <p:sp>
          <p:nvSpPr>
            <p:cNvPr id="6170" name="AutoShape 67"/>
            <p:cNvSpPr>
              <a:spLocks noChangeArrowheads="1"/>
            </p:cNvSpPr>
            <p:nvPr/>
          </p:nvSpPr>
          <p:spPr bwMode="auto">
            <a:xfrm>
              <a:off x="156" y="595"/>
              <a:ext cx="632" cy="174"/>
            </a:xfrm>
            <a:prstGeom prst="roundRect">
              <a:avLst>
                <a:gd name="adj" fmla="val 16667"/>
              </a:avLst>
            </a:prstGeom>
            <a:solidFill>
              <a:srgbClr val="BFBFBF"/>
            </a:solidFill>
            <a:ln w="25560" cap="sq">
              <a:solidFill>
                <a:srgbClr val="385D8A"/>
              </a:solidFill>
              <a:miter lim="800000"/>
              <a:headEnd/>
              <a:tailEnd/>
            </a:ln>
          </p:spPr>
          <p:txBody>
            <a:bodyPr lIns="90000" tIns="46800" rIns="9000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a:solidFill>
                    <a:srgbClr val="000000"/>
                  </a:solidFill>
                  <a:latin typeface="Calibri" pitchFamily="34" charset="0"/>
                </a:rPr>
                <a:t> </a:t>
              </a:r>
            </a:p>
          </p:txBody>
        </p:sp>
        <p:sp>
          <p:nvSpPr>
            <p:cNvPr id="6171" name="Text Box 68"/>
            <p:cNvSpPr txBox="1">
              <a:spLocks noChangeArrowheads="1"/>
            </p:cNvSpPr>
            <p:nvPr/>
          </p:nvSpPr>
          <p:spPr bwMode="auto">
            <a:xfrm>
              <a:off x="815" y="629"/>
              <a:ext cx="607" cy="173"/>
            </a:xfrm>
            <a:prstGeom prst="rect">
              <a:avLst/>
            </a:prstGeom>
            <a:noFill/>
            <a:ln w="9525">
              <a:noFill/>
              <a:round/>
              <a:headEnd/>
              <a:tailEnd/>
            </a:ln>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200" b="1">
                  <a:solidFill>
                    <a:srgbClr val="000000"/>
                  </a:solidFill>
                  <a:latin typeface="Calibri" pitchFamily="34" charset="0"/>
                </a:rPr>
                <a:t>pHluorin</a:t>
              </a:r>
            </a:p>
          </p:txBody>
        </p:sp>
        <p:sp>
          <p:nvSpPr>
            <p:cNvPr id="6172" name="Freeform 69"/>
            <p:cNvSpPr>
              <a:spLocks noChangeArrowheads="1"/>
            </p:cNvSpPr>
            <p:nvPr/>
          </p:nvSpPr>
          <p:spPr bwMode="auto">
            <a:xfrm>
              <a:off x="794" y="677"/>
              <a:ext cx="83" cy="40"/>
            </a:xfrm>
            <a:custGeom>
              <a:avLst/>
              <a:gdLst>
                <a:gd name="T0" fmla="*/ 0 w 174172"/>
                <a:gd name="T1" fmla="*/ 0 h 76913"/>
                <a:gd name="T2" fmla="*/ 0 w 174172"/>
                <a:gd name="T3" fmla="*/ 0 h 76913"/>
                <a:gd name="T4" fmla="*/ 0 w 174172"/>
                <a:gd name="T5" fmla="*/ 0 h 76913"/>
                <a:gd name="T6" fmla="*/ 0 60000 65536"/>
                <a:gd name="T7" fmla="*/ 0 60000 65536"/>
                <a:gd name="T8" fmla="*/ 0 60000 65536"/>
                <a:gd name="T9" fmla="*/ 0 w 174172"/>
                <a:gd name="T10" fmla="*/ 0 h 76913"/>
                <a:gd name="T11" fmla="*/ 174172 w 174172"/>
                <a:gd name="T12" fmla="*/ 76913 h 76913"/>
              </a:gdLst>
              <a:ahLst/>
              <a:cxnLst>
                <a:cxn ang="T6">
                  <a:pos x="T0" y="T1"/>
                </a:cxn>
                <a:cxn ang="T7">
                  <a:pos x="T2" y="T3"/>
                </a:cxn>
                <a:cxn ang="T8">
                  <a:pos x="T4" y="T5"/>
                </a:cxn>
              </a:cxnLst>
              <a:rect l="T9" t="T10" r="T11" b="T12"/>
              <a:pathLst>
                <a:path w="174172" h="76913">
                  <a:moveTo>
                    <a:pt x="0" y="38705"/>
                  </a:moveTo>
                  <a:cubicBezTo>
                    <a:pt x="101600" y="4838"/>
                    <a:pt x="58057" y="0"/>
                    <a:pt x="130629" y="24190"/>
                  </a:cubicBezTo>
                  <a:cubicBezTo>
                    <a:pt x="148203" y="76913"/>
                    <a:pt x="129844" y="67733"/>
                    <a:pt x="174172" y="67733"/>
                  </a:cubicBezTo>
                </a:path>
              </a:pathLst>
            </a:custGeom>
            <a:noFill/>
            <a:ln w="18000" cap="flat">
              <a:solidFill>
                <a:srgbClr val="4A7EBB"/>
              </a:solidFill>
              <a:round/>
              <a:headEnd/>
              <a:tailEnd/>
            </a:ln>
          </p:spPr>
          <p:txBody>
            <a:bodyPr wrap="none" anchor="ctr"/>
            <a:lstStyle/>
            <a:p>
              <a:endParaRPr lang="it-IT"/>
            </a:p>
          </p:txBody>
        </p:sp>
        <p:sp>
          <p:nvSpPr>
            <p:cNvPr id="6173" name="Text Box 70"/>
            <p:cNvSpPr txBox="1">
              <a:spLocks noChangeArrowheads="1"/>
            </p:cNvSpPr>
            <p:nvPr/>
          </p:nvSpPr>
          <p:spPr bwMode="auto">
            <a:xfrm>
              <a:off x="154" y="617"/>
              <a:ext cx="680" cy="154"/>
            </a:xfrm>
            <a:prstGeom prst="rect">
              <a:avLst/>
            </a:prstGeom>
            <a:noFill/>
            <a:ln w="9525">
              <a:noFill/>
              <a:round/>
              <a:headEnd/>
              <a:tailEnd/>
            </a:ln>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000" b="1">
                  <a:solidFill>
                    <a:srgbClr val="000000"/>
                  </a:solidFill>
                </a:rPr>
                <a:t>Synaptobrevin</a:t>
              </a:r>
            </a:p>
          </p:txBody>
        </p:sp>
      </p:grpSp>
      <p:sp>
        <p:nvSpPr>
          <p:cNvPr id="6162" name="Text Box 72"/>
          <p:cNvSpPr txBox="1">
            <a:spLocks noChangeArrowheads="1"/>
          </p:cNvSpPr>
          <p:nvPr/>
        </p:nvSpPr>
        <p:spPr bwMode="auto">
          <a:xfrm>
            <a:off x="1042988" y="1312863"/>
            <a:ext cx="2087562" cy="368300"/>
          </a:xfrm>
          <a:prstGeom prst="rect">
            <a:avLst/>
          </a:prstGeom>
          <a:noFill/>
          <a:ln w="9525">
            <a:noFill/>
            <a:round/>
            <a:headEnd/>
            <a:tailEnd/>
          </a:ln>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a:solidFill>
                  <a:srgbClr val="000000"/>
                </a:solidFill>
              </a:rPr>
              <a:t> </a:t>
            </a:r>
            <a:r>
              <a:rPr lang="it-IT" sz="1200">
                <a:solidFill>
                  <a:srgbClr val="000000"/>
                </a:solidFill>
              </a:rPr>
              <a:t>Synapto-pHluorin construct</a:t>
            </a:r>
          </a:p>
        </p:txBody>
      </p:sp>
      <p:sp>
        <p:nvSpPr>
          <p:cNvPr id="6163" name="Text Box 73"/>
          <p:cNvSpPr txBox="1">
            <a:spLocks noChangeArrowheads="1"/>
          </p:cNvSpPr>
          <p:nvPr/>
        </p:nvSpPr>
        <p:spPr bwMode="auto">
          <a:xfrm>
            <a:off x="1547813" y="695325"/>
            <a:ext cx="1295400" cy="287338"/>
          </a:xfrm>
          <a:prstGeom prst="rect">
            <a:avLst/>
          </a:prstGeom>
          <a:noFill/>
          <a:ln w="9525">
            <a:noFill/>
            <a:round/>
            <a:headEnd/>
            <a:tailEnd/>
          </a:ln>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400" b="1">
                <a:solidFill>
                  <a:srgbClr val="000000"/>
                </a:solidFill>
              </a:rPr>
              <a:t> </a:t>
            </a:r>
            <a:r>
              <a:rPr lang="it-IT" sz="1500" b="1">
                <a:solidFill>
                  <a:srgbClr val="000000"/>
                </a:solidFill>
              </a:rPr>
              <a:t>Principle</a:t>
            </a:r>
          </a:p>
        </p:txBody>
      </p:sp>
      <p:sp>
        <p:nvSpPr>
          <p:cNvPr id="6164" name="Rectangle 74"/>
          <p:cNvSpPr>
            <a:spLocks noChangeArrowheads="1"/>
          </p:cNvSpPr>
          <p:nvPr/>
        </p:nvSpPr>
        <p:spPr bwMode="auto">
          <a:xfrm>
            <a:off x="179388" y="620713"/>
            <a:ext cx="8785225" cy="3455987"/>
          </a:xfrm>
          <a:prstGeom prst="rect">
            <a:avLst/>
          </a:prstGeom>
          <a:noFill/>
          <a:ln w="9360" cap="sq">
            <a:solidFill>
              <a:srgbClr val="000000"/>
            </a:solidFill>
            <a:miter lim="800000"/>
            <a:headEnd/>
            <a:tailEnd/>
          </a:ln>
        </p:spPr>
        <p:txBody>
          <a:bodyPr wrap="none" anchor="ctr"/>
          <a:lstStyle/>
          <a:p>
            <a:endParaRPr lang="it-IT"/>
          </a:p>
        </p:txBody>
      </p:sp>
      <p:sp>
        <p:nvSpPr>
          <p:cNvPr id="6165" name="Text Box 75"/>
          <p:cNvSpPr txBox="1">
            <a:spLocks noChangeArrowheads="1"/>
          </p:cNvSpPr>
          <p:nvPr/>
        </p:nvSpPr>
        <p:spPr bwMode="auto">
          <a:xfrm>
            <a:off x="179388" y="620713"/>
            <a:ext cx="541337" cy="333375"/>
          </a:xfrm>
          <a:prstGeom prst="rect">
            <a:avLst/>
          </a:prstGeom>
          <a:noFill/>
          <a:ln w="9525">
            <a:noFill/>
            <a:round/>
            <a:headEnd/>
            <a:tailEnd/>
          </a:ln>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1600" b="1">
                <a:solidFill>
                  <a:srgbClr val="000000"/>
                </a:solidFill>
              </a:rPr>
              <a:t>P5 </a:t>
            </a:r>
          </a:p>
        </p:txBody>
      </p:sp>
      <p:pic>
        <p:nvPicPr>
          <p:cNvPr id="6166" name="Picture 76"/>
          <p:cNvPicPr>
            <a:picLocks noChangeAspect="1" noChangeArrowheads="1"/>
          </p:cNvPicPr>
          <p:nvPr/>
        </p:nvPicPr>
        <p:blipFill>
          <a:blip r:embed="rId12" cstate="print"/>
          <a:srcRect/>
          <a:stretch>
            <a:fillRect/>
          </a:stretch>
        </p:blipFill>
        <p:spPr bwMode="auto">
          <a:xfrm>
            <a:off x="1116013" y="2465388"/>
            <a:ext cx="1828800" cy="1114425"/>
          </a:xfrm>
          <a:prstGeom prst="rect">
            <a:avLst/>
          </a:prstGeom>
          <a:noFill/>
          <a:ln w="9525">
            <a:noFill/>
            <a:round/>
            <a:headEnd/>
            <a:tailEnd/>
          </a:ln>
        </p:spPr>
      </p:pic>
      <p:sp>
        <p:nvSpPr>
          <p:cNvPr id="6167" name="Rectangle 2"/>
          <p:cNvSpPr>
            <a:spLocks noChangeArrowheads="1"/>
          </p:cNvSpPr>
          <p:nvPr/>
        </p:nvSpPr>
        <p:spPr bwMode="auto">
          <a:xfrm>
            <a:off x="323850" y="938213"/>
            <a:ext cx="3303588" cy="2967037"/>
          </a:xfrm>
          <a:prstGeom prst="rect">
            <a:avLst/>
          </a:prstGeom>
          <a:noFill/>
          <a:ln w="9360" cap="sq">
            <a:solidFill>
              <a:srgbClr val="000000"/>
            </a:solidFill>
            <a:prstDash val="sysDot"/>
            <a:miter lim="800000"/>
            <a:headEnd/>
            <a:tailEnd/>
          </a:ln>
        </p:spPr>
        <p:txBody>
          <a:bodyPr wrap="none" anchor="ctr"/>
          <a:lstStyle/>
          <a:p>
            <a:endParaRPr lang="it-IT"/>
          </a:p>
        </p:txBody>
      </p:sp>
      <p:sp>
        <p:nvSpPr>
          <p:cNvPr id="6168" name="TextBox 77"/>
          <p:cNvSpPr txBox="1">
            <a:spLocks noChangeArrowheads="1"/>
          </p:cNvSpPr>
          <p:nvPr/>
        </p:nvSpPr>
        <p:spPr bwMode="auto">
          <a:xfrm>
            <a:off x="2700338" y="2825750"/>
            <a:ext cx="915987" cy="276225"/>
          </a:xfrm>
          <a:prstGeom prst="rect">
            <a:avLst/>
          </a:prstGeom>
          <a:noFill/>
          <a:ln w="9525">
            <a:noFill/>
            <a:miter lim="800000"/>
            <a:headEnd/>
            <a:tailEnd/>
          </a:ln>
        </p:spPr>
        <p:txBody>
          <a:bodyPr wrap="none">
            <a:spAutoFit/>
          </a:bodyPr>
          <a:lstStyle/>
          <a:p>
            <a:r>
              <a:rPr lang="it-IT" sz="1200">
                <a:solidFill>
                  <a:schemeClr val="tx1"/>
                </a:solidFill>
              </a:rPr>
              <a:t>Neutral pH</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170" name="Straight Connector 2"/>
          <p:cNvCxnSpPr>
            <a:cxnSpLocks noChangeShapeType="1"/>
          </p:cNvCxnSpPr>
          <p:nvPr/>
        </p:nvCxnSpPr>
        <p:spPr bwMode="auto">
          <a:xfrm>
            <a:off x="1476375" y="1773238"/>
            <a:ext cx="4608513" cy="0"/>
          </a:xfrm>
          <a:prstGeom prst="line">
            <a:avLst/>
          </a:prstGeom>
          <a:noFill/>
          <a:ln w="28575" algn="ctr">
            <a:solidFill>
              <a:schemeClr val="tx1"/>
            </a:solidFill>
            <a:round/>
            <a:headEnd/>
            <a:tailEnd type="triangle" w="med" len="med"/>
          </a:ln>
        </p:spPr>
      </p:cxnSp>
      <p:sp>
        <p:nvSpPr>
          <p:cNvPr id="7171" name="TextBox 3"/>
          <p:cNvSpPr txBox="1">
            <a:spLocks noChangeArrowheads="1"/>
          </p:cNvSpPr>
          <p:nvPr/>
        </p:nvSpPr>
        <p:spPr bwMode="auto">
          <a:xfrm>
            <a:off x="1258888" y="836613"/>
            <a:ext cx="1081087" cy="646112"/>
          </a:xfrm>
          <a:prstGeom prst="rect">
            <a:avLst/>
          </a:prstGeom>
          <a:noFill/>
          <a:ln w="9525">
            <a:noFill/>
            <a:miter lim="800000"/>
            <a:headEnd/>
            <a:tailEnd/>
          </a:ln>
        </p:spPr>
        <p:txBody>
          <a:bodyPr>
            <a:spAutoFit/>
          </a:bodyPr>
          <a:lstStyle/>
          <a:p>
            <a:pPr algn="ctr"/>
            <a:r>
              <a:rPr lang="it-IT">
                <a:solidFill>
                  <a:schemeClr val="tx1"/>
                </a:solidFill>
              </a:rPr>
              <a:t>Cell Plating</a:t>
            </a:r>
          </a:p>
        </p:txBody>
      </p:sp>
      <p:sp>
        <p:nvSpPr>
          <p:cNvPr id="7172" name="Rectangle 4"/>
          <p:cNvSpPr>
            <a:spLocks noChangeArrowheads="1"/>
          </p:cNvSpPr>
          <p:nvPr/>
        </p:nvSpPr>
        <p:spPr bwMode="auto">
          <a:xfrm>
            <a:off x="1692275" y="1557338"/>
            <a:ext cx="287338" cy="503237"/>
          </a:xfrm>
          <a:prstGeom prst="rect">
            <a:avLst/>
          </a:prstGeom>
          <a:solidFill>
            <a:srgbClr val="00B8FF"/>
          </a:solidFill>
          <a:ln w="9525" algn="ctr">
            <a:solidFill>
              <a:schemeClr val="tx1"/>
            </a:solidFill>
            <a:round/>
            <a:headEnd/>
            <a:tailEnd/>
          </a:ln>
        </p:spPr>
        <p:txBody>
          <a:bodyPr/>
          <a:lstStyle/>
          <a:p>
            <a:endParaRPr lang="it-IT">
              <a:cs typeface="Arial" charset="0"/>
            </a:endParaRPr>
          </a:p>
        </p:txBody>
      </p:sp>
      <p:sp>
        <p:nvSpPr>
          <p:cNvPr id="7173" name="TextBox 5"/>
          <p:cNvSpPr txBox="1">
            <a:spLocks noChangeArrowheads="1"/>
          </p:cNvSpPr>
          <p:nvPr/>
        </p:nvSpPr>
        <p:spPr bwMode="auto">
          <a:xfrm>
            <a:off x="1476375" y="2205038"/>
            <a:ext cx="935038" cy="369887"/>
          </a:xfrm>
          <a:prstGeom prst="rect">
            <a:avLst/>
          </a:prstGeom>
          <a:noFill/>
          <a:ln w="9525">
            <a:noFill/>
            <a:miter lim="800000"/>
            <a:headEnd/>
            <a:tailEnd/>
          </a:ln>
        </p:spPr>
        <p:txBody>
          <a:bodyPr>
            <a:spAutoFit/>
          </a:bodyPr>
          <a:lstStyle/>
          <a:p>
            <a:r>
              <a:rPr lang="it-IT">
                <a:solidFill>
                  <a:schemeClr val="tx1"/>
                </a:solidFill>
              </a:rPr>
              <a:t>Day 1</a:t>
            </a:r>
          </a:p>
        </p:txBody>
      </p:sp>
      <p:sp>
        <p:nvSpPr>
          <p:cNvPr id="7174" name="TextBox 6"/>
          <p:cNvSpPr txBox="1">
            <a:spLocks noChangeArrowheads="1"/>
          </p:cNvSpPr>
          <p:nvPr/>
        </p:nvSpPr>
        <p:spPr bwMode="auto">
          <a:xfrm>
            <a:off x="2484438" y="836613"/>
            <a:ext cx="1582737" cy="646112"/>
          </a:xfrm>
          <a:prstGeom prst="rect">
            <a:avLst/>
          </a:prstGeom>
          <a:noFill/>
          <a:ln w="9525">
            <a:noFill/>
            <a:miter lim="800000"/>
            <a:headEnd/>
            <a:tailEnd/>
          </a:ln>
        </p:spPr>
        <p:txBody>
          <a:bodyPr>
            <a:spAutoFit/>
          </a:bodyPr>
          <a:lstStyle/>
          <a:p>
            <a:pPr algn="ctr"/>
            <a:r>
              <a:rPr lang="it-IT">
                <a:solidFill>
                  <a:schemeClr val="tx1"/>
                </a:solidFill>
              </a:rPr>
              <a:t>Cell Transfection</a:t>
            </a:r>
          </a:p>
        </p:txBody>
      </p:sp>
      <p:sp>
        <p:nvSpPr>
          <p:cNvPr id="7175" name="Rectangle 7"/>
          <p:cNvSpPr>
            <a:spLocks noChangeArrowheads="1"/>
          </p:cNvSpPr>
          <p:nvPr/>
        </p:nvSpPr>
        <p:spPr bwMode="auto">
          <a:xfrm>
            <a:off x="3059113" y="1557338"/>
            <a:ext cx="288925" cy="503237"/>
          </a:xfrm>
          <a:prstGeom prst="rect">
            <a:avLst/>
          </a:prstGeom>
          <a:solidFill>
            <a:srgbClr val="00B8FF"/>
          </a:solidFill>
          <a:ln w="9525" algn="ctr">
            <a:solidFill>
              <a:schemeClr val="tx1"/>
            </a:solidFill>
            <a:round/>
            <a:headEnd/>
            <a:tailEnd/>
          </a:ln>
        </p:spPr>
        <p:txBody>
          <a:bodyPr/>
          <a:lstStyle/>
          <a:p>
            <a:endParaRPr lang="it-IT">
              <a:cs typeface="Arial" charset="0"/>
            </a:endParaRPr>
          </a:p>
        </p:txBody>
      </p:sp>
      <p:sp>
        <p:nvSpPr>
          <p:cNvPr id="7176" name="TextBox 8"/>
          <p:cNvSpPr txBox="1">
            <a:spLocks noChangeArrowheads="1"/>
          </p:cNvSpPr>
          <p:nvPr/>
        </p:nvSpPr>
        <p:spPr bwMode="auto">
          <a:xfrm>
            <a:off x="2843213" y="2205038"/>
            <a:ext cx="936625" cy="369887"/>
          </a:xfrm>
          <a:prstGeom prst="rect">
            <a:avLst/>
          </a:prstGeom>
          <a:noFill/>
          <a:ln w="9525">
            <a:noFill/>
            <a:miter lim="800000"/>
            <a:headEnd/>
            <a:tailEnd/>
          </a:ln>
        </p:spPr>
        <p:txBody>
          <a:bodyPr>
            <a:spAutoFit/>
          </a:bodyPr>
          <a:lstStyle/>
          <a:p>
            <a:r>
              <a:rPr lang="it-IT">
                <a:solidFill>
                  <a:schemeClr val="tx1"/>
                </a:solidFill>
              </a:rPr>
              <a:t>Day 2</a:t>
            </a:r>
          </a:p>
        </p:txBody>
      </p:sp>
      <p:sp>
        <p:nvSpPr>
          <p:cNvPr id="7177" name="TextBox 9"/>
          <p:cNvSpPr txBox="1">
            <a:spLocks noChangeArrowheads="1"/>
          </p:cNvSpPr>
          <p:nvPr/>
        </p:nvSpPr>
        <p:spPr bwMode="auto">
          <a:xfrm>
            <a:off x="4067175" y="476250"/>
            <a:ext cx="1584325" cy="923925"/>
          </a:xfrm>
          <a:prstGeom prst="rect">
            <a:avLst/>
          </a:prstGeom>
          <a:noFill/>
          <a:ln w="9525">
            <a:noFill/>
            <a:miter lim="800000"/>
            <a:headEnd/>
            <a:tailEnd/>
          </a:ln>
        </p:spPr>
        <p:txBody>
          <a:bodyPr>
            <a:spAutoFit/>
          </a:bodyPr>
          <a:lstStyle/>
          <a:p>
            <a:pPr algn="ctr"/>
            <a:r>
              <a:rPr lang="it-IT">
                <a:solidFill>
                  <a:schemeClr val="tx1"/>
                </a:solidFill>
              </a:rPr>
              <a:t>Cell Imaging and data analysis</a:t>
            </a:r>
          </a:p>
        </p:txBody>
      </p:sp>
      <p:sp>
        <p:nvSpPr>
          <p:cNvPr id="7178" name="Rectangle 10"/>
          <p:cNvSpPr>
            <a:spLocks noChangeArrowheads="1"/>
          </p:cNvSpPr>
          <p:nvPr/>
        </p:nvSpPr>
        <p:spPr bwMode="auto">
          <a:xfrm>
            <a:off x="4643438" y="1557338"/>
            <a:ext cx="288925" cy="503237"/>
          </a:xfrm>
          <a:prstGeom prst="rect">
            <a:avLst/>
          </a:prstGeom>
          <a:solidFill>
            <a:srgbClr val="00B8FF"/>
          </a:solidFill>
          <a:ln w="9525" algn="ctr">
            <a:solidFill>
              <a:schemeClr val="tx1"/>
            </a:solidFill>
            <a:round/>
            <a:headEnd/>
            <a:tailEnd/>
          </a:ln>
        </p:spPr>
        <p:txBody>
          <a:bodyPr/>
          <a:lstStyle/>
          <a:p>
            <a:endParaRPr lang="it-IT">
              <a:cs typeface="Arial" charset="0"/>
            </a:endParaRPr>
          </a:p>
        </p:txBody>
      </p:sp>
      <p:sp>
        <p:nvSpPr>
          <p:cNvPr id="7179" name="TextBox 11"/>
          <p:cNvSpPr txBox="1">
            <a:spLocks noChangeArrowheads="1"/>
          </p:cNvSpPr>
          <p:nvPr/>
        </p:nvSpPr>
        <p:spPr bwMode="auto">
          <a:xfrm>
            <a:off x="4427538" y="2195513"/>
            <a:ext cx="1152525" cy="369887"/>
          </a:xfrm>
          <a:prstGeom prst="rect">
            <a:avLst/>
          </a:prstGeom>
          <a:noFill/>
          <a:ln w="9525">
            <a:noFill/>
            <a:miter lim="800000"/>
            <a:headEnd/>
            <a:tailEnd/>
          </a:ln>
        </p:spPr>
        <p:txBody>
          <a:bodyPr>
            <a:spAutoFit/>
          </a:bodyPr>
          <a:lstStyle/>
          <a:p>
            <a:r>
              <a:rPr lang="it-IT">
                <a:solidFill>
                  <a:schemeClr val="tx1"/>
                </a:solidFill>
              </a:rPr>
              <a:t>Day 3-4</a:t>
            </a:r>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alibri"/>
        <a:ea typeface="Microsoft YaHei"/>
        <a:cs typeface=""/>
      </a:majorFont>
      <a:minorFont>
        <a:latin typeface="Calibri"/>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800</TotalTime>
  <Words>284</Words>
  <Application>Microsoft Office PowerPoint</Application>
  <PresentationFormat>On-screen Show (4:3)</PresentationFormat>
  <Paragraphs>79</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carla</dc:creator>
  <cp:lastModifiedBy>Brigid</cp:lastModifiedBy>
  <cp:revision>29</cp:revision>
  <cp:lastPrinted>1601-01-01T00:00:00Z</cp:lastPrinted>
  <dcterms:created xsi:type="dcterms:W3CDTF">2014-07-15T15:00:30Z</dcterms:created>
  <dcterms:modified xsi:type="dcterms:W3CDTF">2014-10-06T16:32:39Z</dcterms:modified>
</cp:coreProperties>
</file>