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800000"/>
    <a:srgbClr val="408000"/>
    <a:srgbClr val="8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2" autoAdjust="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1176" y="-88"/>
      </p:cViewPr>
      <p:guideLst>
        <p:guide orient="horz" pos="320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28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9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30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21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93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1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8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0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44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8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AB413-B308-DC41-91D6-86EA45238D5B}" type="datetimeFigureOut">
              <a:rPr lang="en-US" smtClean="0"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2A7C5-7D5C-904C-9254-1945BC0FD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776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" name="Picture 320" descr="WigTrackImage_Schematic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934" y="7696200"/>
            <a:ext cx="5644506" cy="1045279"/>
          </a:xfrm>
          <a:prstGeom prst="rect">
            <a:avLst/>
          </a:prstGeom>
        </p:spPr>
      </p:pic>
      <p:sp>
        <p:nvSpPr>
          <p:cNvPr id="327" name="TextBox 326"/>
          <p:cNvSpPr txBox="1"/>
          <p:nvPr/>
        </p:nvSpPr>
        <p:spPr>
          <a:xfrm>
            <a:off x="-40361" y="7501869"/>
            <a:ext cx="1619393" cy="133882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latin typeface="Courier New"/>
                <a:cs typeface="Courier New"/>
              </a:rPr>
              <a:t>Chr1: Reference genomic sequence</a:t>
            </a:r>
          </a:p>
          <a:p>
            <a:endParaRPr lang="en-US" sz="900" b="1" dirty="0">
              <a:latin typeface="Courier New"/>
              <a:cs typeface="Courier New"/>
            </a:endParaRPr>
          </a:p>
          <a:p>
            <a:pPr algn="ctr"/>
            <a:r>
              <a:rPr lang="en-US" sz="600" b="1" dirty="0" smtClean="0">
                <a:solidFill>
                  <a:srgbClr val="800000"/>
                </a:solidFill>
                <a:latin typeface="Courier New"/>
                <a:cs typeface="Courier New"/>
              </a:rPr>
              <a:t>Forward strand</a:t>
            </a:r>
          </a:p>
          <a:p>
            <a:pPr algn="ctr"/>
            <a:r>
              <a:rPr lang="en-US" sz="600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CpG</a:t>
            </a:r>
            <a:r>
              <a:rPr lang="en-US" sz="600" b="1" dirty="0" smtClean="0">
                <a:solidFill>
                  <a:srgbClr val="800000"/>
                </a:solidFill>
                <a:latin typeface="Courier New"/>
                <a:cs typeface="Courier New"/>
              </a:rPr>
              <a:t> methylation (%)</a:t>
            </a:r>
          </a:p>
          <a:p>
            <a:pPr algn="ctr"/>
            <a:endParaRPr lang="en-US" sz="600" b="1" dirty="0">
              <a:latin typeface="Courier New"/>
              <a:cs typeface="Courier New"/>
            </a:endParaRPr>
          </a:p>
          <a:p>
            <a:pPr algn="ctr"/>
            <a:endParaRPr lang="en-US" sz="600" b="1" dirty="0" smtClean="0">
              <a:latin typeface="Courier New"/>
              <a:cs typeface="Courier New"/>
            </a:endParaRPr>
          </a:p>
          <a:p>
            <a:pPr algn="ctr"/>
            <a:endParaRPr lang="en-US" sz="600" b="1" dirty="0">
              <a:latin typeface="Courier New"/>
              <a:cs typeface="Courier New"/>
            </a:endParaRPr>
          </a:p>
          <a:p>
            <a:pPr algn="ctr"/>
            <a:r>
              <a:rPr lang="en-US" sz="600" b="1" dirty="0" smtClean="0">
                <a:solidFill>
                  <a:srgbClr val="800040"/>
                </a:solidFill>
                <a:latin typeface="Courier New"/>
                <a:cs typeface="Courier New"/>
              </a:rPr>
              <a:t>Reverse strand</a:t>
            </a:r>
          </a:p>
          <a:p>
            <a:pPr algn="ctr"/>
            <a:r>
              <a:rPr lang="en-US" sz="600" b="1" dirty="0" err="1" smtClean="0">
                <a:solidFill>
                  <a:srgbClr val="800040"/>
                </a:solidFill>
                <a:latin typeface="Courier New"/>
                <a:cs typeface="Courier New"/>
              </a:rPr>
              <a:t>CpG</a:t>
            </a:r>
            <a:r>
              <a:rPr lang="en-US" sz="600" b="1" dirty="0" smtClean="0">
                <a:solidFill>
                  <a:srgbClr val="800040"/>
                </a:solidFill>
                <a:latin typeface="Courier New"/>
                <a:cs typeface="Courier New"/>
              </a:rPr>
              <a:t> methylation (%)</a:t>
            </a:r>
          </a:p>
          <a:p>
            <a:pPr algn="ctr"/>
            <a:endParaRPr lang="en-US" sz="600" b="1" dirty="0">
              <a:solidFill>
                <a:srgbClr val="800040"/>
              </a:solidFill>
              <a:latin typeface="Courier New"/>
              <a:cs typeface="Courier New"/>
            </a:endParaRPr>
          </a:p>
          <a:p>
            <a:pPr algn="ctr"/>
            <a:endParaRPr lang="en-US" sz="600" b="1" dirty="0">
              <a:solidFill>
                <a:srgbClr val="800040"/>
              </a:solidFill>
              <a:latin typeface="Courier New"/>
              <a:cs typeface="Courier New"/>
            </a:endParaRPr>
          </a:p>
        </p:txBody>
      </p:sp>
      <p:sp>
        <p:nvSpPr>
          <p:cNvPr id="331" name="TextBox 330"/>
          <p:cNvSpPr txBox="1"/>
          <p:nvPr/>
        </p:nvSpPr>
        <p:spPr>
          <a:xfrm>
            <a:off x="1347767" y="8263436"/>
            <a:ext cx="300101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 smtClean="0">
                <a:solidFill>
                  <a:srgbClr val="800040"/>
                </a:solidFill>
                <a:latin typeface="Courier New"/>
                <a:cs typeface="Courier New"/>
              </a:rPr>
              <a:t>0 -</a:t>
            </a:r>
            <a:endParaRPr lang="en-US" sz="500" b="1" dirty="0">
              <a:solidFill>
                <a:srgbClr val="800040"/>
              </a:solidFill>
              <a:latin typeface="Courier New"/>
              <a:cs typeface="Courier New"/>
            </a:endParaRPr>
          </a:p>
        </p:txBody>
      </p:sp>
      <p:grpSp>
        <p:nvGrpSpPr>
          <p:cNvPr id="84" name="Group 83"/>
          <p:cNvGrpSpPr/>
          <p:nvPr/>
        </p:nvGrpSpPr>
        <p:grpSpPr>
          <a:xfrm>
            <a:off x="711200" y="-8162"/>
            <a:ext cx="5469467" cy="709679"/>
            <a:chOff x="711200" y="-8162"/>
            <a:chExt cx="5469467" cy="709679"/>
          </a:xfrm>
        </p:grpSpPr>
        <p:sp>
          <p:nvSpPr>
            <p:cNvPr id="57" name="Rectangle 56"/>
            <p:cNvSpPr/>
            <p:nvPr/>
          </p:nvSpPr>
          <p:spPr>
            <a:xfrm>
              <a:off x="711200" y="135187"/>
              <a:ext cx="5469467" cy="2770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...CAGGGCCGGGAGACCGAGTGGC........ATGGATGAGGGCCGGAAAC...</a:t>
              </a:r>
              <a:endParaRPr lang="en-US" sz="12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711200" y="256558"/>
              <a:ext cx="5469467" cy="2770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Courier New"/>
                  <a:cs typeface="Courier New"/>
                </a:rPr>
                <a:t>...GTCCCGGCCCTCTGGCTCACCG........TACCTACTCCCGGCCTTTG...</a:t>
              </a:r>
              <a:endParaRPr lang="en-US" sz="1200" dirty="0">
                <a:latin typeface="Courier New"/>
                <a:cs typeface="Courier New"/>
              </a:endParaRPr>
            </a:p>
          </p:txBody>
        </p:sp>
        <p:grpSp>
          <p:nvGrpSpPr>
            <p:cNvPr id="59" name="Group 7"/>
            <p:cNvGrpSpPr/>
            <p:nvPr/>
          </p:nvGrpSpPr>
          <p:grpSpPr>
            <a:xfrm>
              <a:off x="1511354" y="-1513"/>
              <a:ext cx="319291" cy="219719"/>
              <a:chOff x="2305043" y="1127546"/>
              <a:chExt cx="423332" cy="291314"/>
            </a:xfrm>
          </p:grpSpPr>
          <p:grpSp>
            <p:nvGrpSpPr>
              <p:cNvPr id="75" name="Group 6"/>
              <p:cNvGrpSpPr/>
              <p:nvPr/>
            </p:nvGrpSpPr>
            <p:grpSpPr>
              <a:xfrm>
                <a:off x="2305043" y="1127546"/>
                <a:ext cx="423332" cy="285647"/>
                <a:chOff x="2294469" y="632243"/>
                <a:chExt cx="423332" cy="285647"/>
              </a:xfrm>
            </p:grpSpPr>
            <p:sp>
              <p:nvSpPr>
                <p:cNvPr id="77" name="Oval 76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 dirty="0"/>
                </a:p>
              </p:txBody>
            </p:sp>
            <p:sp>
              <p:nvSpPr>
                <p:cNvPr id="78" name="TextBox 77"/>
                <p:cNvSpPr txBox="1"/>
                <p:nvPr/>
              </p:nvSpPr>
              <p:spPr>
                <a:xfrm>
                  <a:off x="2294469" y="632243"/>
                  <a:ext cx="423332" cy="28564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8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76" name="Straight Connector 75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7"/>
            <p:cNvGrpSpPr/>
            <p:nvPr/>
          </p:nvGrpSpPr>
          <p:grpSpPr>
            <a:xfrm rot="10800000">
              <a:off x="2336242" y="470362"/>
              <a:ext cx="319291" cy="231155"/>
              <a:chOff x="2305043" y="1112383"/>
              <a:chExt cx="423333" cy="306477"/>
            </a:xfrm>
          </p:grpSpPr>
          <p:grpSp>
            <p:nvGrpSpPr>
              <p:cNvPr id="71" name="Group 6"/>
              <p:cNvGrpSpPr/>
              <p:nvPr/>
            </p:nvGrpSpPr>
            <p:grpSpPr>
              <a:xfrm>
                <a:off x="2305043" y="1112383"/>
                <a:ext cx="423333" cy="285647"/>
                <a:chOff x="2294469" y="617080"/>
                <a:chExt cx="423333" cy="285647"/>
              </a:xfrm>
            </p:grpSpPr>
            <p:sp>
              <p:nvSpPr>
                <p:cNvPr id="73" name="Oval 72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 dirty="0"/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2294469" y="617080"/>
                  <a:ext cx="423333" cy="28564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8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72" name="Straight Connector 12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21"/>
            <p:cNvGrpSpPr/>
            <p:nvPr/>
          </p:nvGrpSpPr>
          <p:grpSpPr>
            <a:xfrm>
              <a:off x="2236463" y="-8162"/>
              <a:ext cx="319291" cy="219719"/>
              <a:chOff x="2305043" y="1127546"/>
              <a:chExt cx="423333" cy="291314"/>
            </a:xfrm>
          </p:grpSpPr>
          <p:grpSp>
            <p:nvGrpSpPr>
              <p:cNvPr id="67" name="Group 6"/>
              <p:cNvGrpSpPr/>
              <p:nvPr/>
            </p:nvGrpSpPr>
            <p:grpSpPr>
              <a:xfrm>
                <a:off x="2305043" y="1127546"/>
                <a:ext cx="423333" cy="285647"/>
                <a:chOff x="2294469" y="632243"/>
                <a:chExt cx="423333" cy="285647"/>
              </a:xfrm>
            </p:grpSpPr>
            <p:sp>
              <p:nvSpPr>
                <p:cNvPr id="69" name="Oval 68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 dirty="0"/>
                </a:p>
              </p:txBody>
            </p:sp>
            <p:sp>
              <p:nvSpPr>
                <p:cNvPr id="70" name="TextBox 69"/>
                <p:cNvSpPr txBox="1"/>
                <p:nvPr/>
              </p:nvSpPr>
              <p:spPr>
                <a:xfrm>
                  <a:off x="2294469" y="632243"/>
                  <a:ext cx="423333" cy="28564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8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68" name="Straight Connector 9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38"/>
            <p:cNvGrpSpPr/>
            <p:nvPr/>
          </p:nvGrpSpPr>
          <p:grpSpPr>
            <a:xfrm rot="10800000">
              <a:off x="4896307" y="470649"/>
              <a:ext cx="319291" cy="218455"/>
              <a:chOff x="2305043" y="1129222"/>
              <a:chExt cx="423333" cy="289638"/>
            </a:xfrm>
          </p:grpSpPr>
          <p:grpSp>
            <p:nvGrpSpPr>
              <p:cNvPr id="63" name="Group 6"/>
              <p:cNvGrpSpPr/>
              <p:nvPr/>
            </p:nvGrpSpPr>
            <p:grpSpPr>
              <a:xfrm>
                <a:off x="2305043" y="1129222"/>
                <a:ext cx="423333" cy="285646"/>
                <a:chOff x="2294469" y="633919"/>
                <a:chExt cx="423333" cy="285646"/>
              </a:xfrm>
            </p:grpSpPr>
            <p:sp>
              <p:nvSpPr>
                <p:cNvPr id="65" name="Oval 64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 dirty="0"/>
                </a:p>
              </p:txBody>
            </p:sp>
            <p:sp>
              <p:nvSpPr>
                <p:cNvPr id="66" name="TextBox 65"/>
                <p:cNvSpPr txBox="1"/>
                <p:nvPr/>
              </p:nvSpPr>
              <p:spPr>
                <a:xfrm>
                  <a:off x="2294469" y="633919"/>
                  <a:ext cx="423333" cy="2856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8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64" name="Straight Connector 63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5" name="Group 84"/>
          <p:cNvGrpSpPr/>
          <p:nvPr/>
        </p:nvGrpSpPr>
        <p:grpSpPr>
          <a:xfrm>
            <a:off x="694266" y="663417"/>
            <a:ext cx="5469467" cy="709679"/>
            <a:chOff x="711200" y="-8162"/>
            <a:chExt cx="5469467" cy="709679"/>
          </a:xfrm>
        </p:grpSpPr>
        <p:sp>
          <p:nvSpPr>
            <p:cNvPr id="86" name="Rectangle 85"/>
            <p:cNvSpPr/>
            <p:nvPr/>
          </p:nvSpPr>
          <p:spPr>
            <a:xfrm>
              <a:off x="711200" y="135187"/>
              <a:ext cx="5469467" cy="2770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...CAGGGCCGGGAGACCGAGTGGC........ATGGATGAGGGCCGGAAAC...</a:t>
              </a:r>
              <a:endParaRPr lang="en-US" sz="12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711200" y="256558"/>
              <a:ext cx="5469467" cy="2770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Courier New"/>
                  <a:cs typeface="Courier New"/>
                </a:rPr>
                <a:t>...GTCCCGGCCCTCTGGCTCACCG........TACCTACTCCCGGCCTTTG...</a:t>
              </a:r>
              <a:endParaRPr lang="en-US" sz="1200" dirty="0">
                <a:latin typeface="Courier New"/>
                <a:cs typeface="Courier New"/>
              </a:endParaRPr>
            </a:p>
          </p:txBody>
        </p:sp>
        <p:grpSp>
          <p:nvGrpSpPr>
            <p:cNvPr id="88" name="Group 7"/>
            <p:cNvGrpSpPr/>
            <p:nvPr/>
          </p:nvGrpSpPr>
          <p:grpSpPr>
            <a:xfrm>
              <a:off x="1511354" y="-1513"/>
              <a:ext cx="319291" cy="219719"/>
              <a:chOff x="2305043" y="1127546"/>
              <a:chExt cx="423332" cy="291314"/>
            </a:xfrm>
          </p:grpSpPr>
          <p:grpSp>
            <p:nvGrpSpPr>
              <p:cNvPr id="104" name="Group 6"/>
              <p:cNvGrpSpPr/>
              <p:nvPr/>
            </p:nvGrpSpPr>
            <p:grpSpPr>
              <a:xfrm>
                <a:off x="2305043" y="1127546"/>
                <a:ext cx="423332" cy="285647"/>
                <a:chOff x="2294469" y="632243"/>
                <a:chExt cx="423332" cy="285647"/>
              </a:xfrm>
            </p:grpSpPr>
            <p:sp>
              <p:nvSpPr>
                <p:cNvPr id="106" name="Oval 105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 dirty="0"/>
                </a:p>
              </p:txBody>
            </p:sp>
            <p:sp>
              <p:nvSpPr>
                <p:cNvPr id="107" name="TextBox 106"/>
                <p:cNvSpPr txBox="1"/>
                <p:nvPr/>
              </p:nvSpPr>
              <p:spPr>
                <a:xfrm>
                  <a:off x="2294469" y="632243"/>
                  <a:ext cx="423332" cy="28564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8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105" name="Straight Connector 104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Group 7"/>
            <p:cNvGrpSpPr/>
            <p:nvPr/>
          </p:nvGrpSpPr>
          <p:grpSpPr>
            <a:xfrm rot="10800000">
              <a:off x="2336242" y="470362"/>
              <a:ext cx="319291" cy="231155"/>
              <a:chOff x="2305043" y="1112383"/>
              <a:chExt cx="423333" cy="306477"/>
            </a:xfrm>
          </p:grpSpPr>
          <p:grpSp>
            <p:nvGrpSpPr>
              <p:cNvPr id="100" name="Group 6"/>
              <p:cNvGrpSpPr/>
              <p:nvPr/>
            </p:nvGrpSpPr>
            <p:grpSpPr>
              <a:xfrm>
                <a:off x="2305043" y="1112383"/>
                <a:ext cx="423333" cy="285647"/>
                <a:chOff x="2294469" y="617080"/>
                <a:chExt cx="423333" cy="285647"/>
              </a:xfrm>
            </p:grpSpPr>
            <p:sp>
              <p:nvSpPr>
                <p:cNvPr id="102" name="Oval 101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 dirty="0"/>
                </a:p>
              </p:txBody>
            </p:sp>
            <p:sp>
              <p:nvSpPr>
                <p:cNvPr id="103" name="TextBox 102"/>
                <p:cNvSpPr txBox="1"/>
                <p:nvPr/>
              </p:nvSpPr>
              <p:spPr>
                <a:xfrm>
                  <a:off x="2294469" y="617080"/>
                  <a:ext cx="423333" cy="28564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8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101" name="Straight Connector 12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 21"/>
            <p:cNvGrpSpPr/>
            <p:nvPr/>
          </p:nvGrpSpPr>
          <p:grpSpPr>
            <a:xfrm>
              <a:off x="2236463" y="-8162"/>
              <a:ext cx="319291" cy="219719"/>
              <a:chOff x="2305043" y="1127546"/>
              <a:chExt cx="423333" cy="291314"/>
            </a:xfrm>
          </p:grpSpPr>
          <p:grpSp>
            <p:nvGrpSpPr>
              <p:cNvPr id="96" name="Group 6"/>
              <p:cNvGrpSpPr/>
              <p:nvPr/>
            </p:nvGrpSpPr>
            <p:grpSpPr>
              <a:xfrm>
                <a:off x="2305043" y="1127546"/>
                <a:ext cx="423333" cy="285647"/>
                <a:chOff x="2294469" y="632243"/>
                <a:chExt cx="423333" cy="285647"/>
              </a:xfrm>
            </p:grpSpPr>
            <p:sp>
              <p:nvSpPr>
                <p:cNvPr id="98" name="Oval 97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 dirty="0"/>
                </a:p>
              </p:txBody>
            </p:sp>
            <p:sp>
              <p:nvSpPr>
                <p:cNvPr id="99" name="TextBox 98"/>
                <p:cNvSpPr txBox="1"/>
                <p:nvPr/>
              </p:nvSpPr>
              <p:spPr>
                <a:xfrm>
                  <a:off x="2294469" y="632243"/>
                  <a:ext cx="423333" cy="28564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8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97" name="Straight Connector 9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Group 38"/>
            <p:cNvGrpSpPr/>
            <p:nvPr/>
          </p:nvGrpSpPr>
          <p:grpSpPr>
            <a:xfrm rot="10800000">
              <a:off x="4896307" y="470649"/>
              <a:ext cx="319291" cy="218455"/>
              <a:chOff x="2305043" y="1129222"/>
              <a:chExt cx="423333" cy="289638"/>
            </a:xfrm>
          </p:grpSpPr>
          <p:grpSp>
            <p:nvGrpSpPr>
              <p:cNvPr id="92" name="Group 6"/>
              <p:cNvGrpSpPr/>
              <p:nvPr/>
            </p:nvGrpSpPr>
            <p:grpSpPr>
              <a:xfrm>
                <a:off x="2305043" y="1129222"/>
                <a:ext cx="423333" cy="285646"/>
                <a:chOff x="2294469" y="633919"/>
                <a:chExt cx="423333" cy="285646"/>
              </a:xfrm>
            </p:grpSpPr>
            <p:sp>
              <p:nvSpPr>
                <p:cNvPr id="94" name="Oval 93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 dirty="0"/>
                </a:p>
              </p:txBody>
            </p:sp>
            <p:sp>
              <p:nvSpPr>
                <p:cNvPr id="95" name="TextBox 94"/>
                <p:cNvSpPr txBox="1"/>
                <p:nvPr/>
              </p:nvSpPr>
              <p:spPr>
                <a:xfrm>
                  <a:off x="2294469" y="633919"/>
                  <a:ext cx="423333" cy="2856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8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93" name="Straight Connector 92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1" name="Group 110"/>
          <p:cNvGrpSpPr/>
          <p:nvPr/>
        </p:nvGrpSpPr>
        <p:grpSpPr>
          <a:xfrm>
            <a:off x="4794699" y="658564"/>
            <a:ext cx="390055" cy="735452"/>
            <a:chOff x="6141749" y="1859414"/>
            <a:chExt cx="459080" cy="865599"/>
          </a:xfrm>
        </p:grpSpPr>
        <p:cxnSp>
          <p:nvCxnSpPr>
            <p:cNvPr id="108" name="Elbow Connector 107"/>
            <p:cNvCxnSpPr/>
            <p:nvPr/>
          </p:nvCxnSpPr>
          <p:spPr>
            <a:xfrm rot="16200000" flipH="1">
              <a:off x="6067545" y="2178066"/>
              <a:ext cx="608960" cy="231951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Striped Right Arrow 108"/>
            <p:cNvSpPr/>
            <p:nvPr/>
          </p:nvSpPr>
          <p:spPr>
            <a:xfrm rot="5400000">
              <a:off x="6113717" y="1887446"/>
              <a:ext cx="284666" cy="228602"/>
            </a:xfrm>
            <a:prstGeom prst="stripedRightArrow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Striped Right Arrow 109"/>
            <p:cNvSpPr/>
            <p:nvPr/>
          </p:nvSpPr>
          <p:spPr>
            <a:xfrm rot="16200000">
              <a:off x="6344195" y="2468379"/>
              <a:ext cx="284666" cy="228602"/>
            </a:xfrm>
            <a:prstGeom prst="stripedRightArrow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1518914" y="672403"/>
            <a:ext cx="371772" cy="700980"/>
            <a:chOff x="6141749" y="1859414"/>
            <a:chExt cx="459080" cy="865599"/>
          </a:xfrm>
        </p:grpSpPr>
        <p:cxnSp>
          <p:nvCxnSpPr>
            <p:cNvPr id="113" name="Elbow Connector 112"/>
            <p:cNvCxnSpPr/>
            <p:nvPr/>
          </p:nvCxnSpPr>
          <p:spPr>
            <a:xfrm rot="16200000" flipH="1">
              <a:off x="6067545" y="2178066"/>
              <a:ext cx="608960" cy="231951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Striped Right Arrow 113"/>
            <p:cNvSpPr/>
            <p:nvPr/>
          </p:nvSpPr>
          <p:spPr>
            <a:xfrm rot="5400000">
              <a:off x="6113717" y="1887446"/>
              <a:ext cx="284666" cy="228602"/>
            </a:xfrm>
            <a:prstGeom prst="stripedRightArrow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Striped Right Arrow 114"/>
            <p:cNvSpPr/>
            <p:nvPr/>
          </p:nvSpPr>
          <p:spPr>
            <a:xfrm rot="16200000">
              <a:off x="6344195" y="2468379"/>
              <a:ext cx="284666" cy="228602"/>
            </a:xfrm>
            <a:prstGeom prst="stripedRightArrow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7" name="Rectangle 116"/>
          <p:cNvSpPr/>
          <p:nvPr/>
        </p:nvSpPr>
        <p:spPr>
          <a:xfrm>
            <a:off x="698500" y="1632615"/>
            <a:ext cx="5469467" cy="277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CGGGAGACCGAGTGGC........ATGGATGAGGGC</a:t>
            </a:r>
            <a:endParaRPr lang="en-US" sz="12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698500" y="1742811"/>
            <a:ext cx="5469467" cy="277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smtClean="0">
                <a:latin typeface="Courier New"/>
                <a:cs typeface="Courier New"/>
              </a:rPr>
              <a:t>         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smtClean="0">
                <a:latin typeface="Courier New"/>
                <a:cs typeface="Courier New"/>
              </a:rPr>
              <a:t>CCTCTGGCTCACCG........TACCTACTCCCGGC</a:t>
            </a:r>
            <a:endParaRPr lang="en-US" sz="1200" dirty="0">
              <a:latin typeface="Courier New"/>
              <a:cs typeface="Courier New"/>
            </a:endParaRPr>
          </a:p>
        </p:txBody>
      </p:sp>
      <p:grpSp>
        <p:nvGrpSpPr>
          <p:cNvPr id="135" name="Group 6"/>
          <p:cNvGrpSpPr/>
          <p:nvPr/>
        </p:nvGrpSpPr>
        <p:grpSpPr>
          <a:xfrm>
            <a:off x="1498654" y="1446640"/>
            <a:ext cx="319291" cy="215445"/>
            <a:chOff x="2294469" y="632243"/>
            <a:chExt cx="423332" cy="285647"/>
          </a:xfrm>
        </p:grpSpPr>
        <p:sp>
          <p:nvSpPr>
            <p:cNvPr id="137" name="Oval 136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294469" y="632243"/>
              <a:ext cx="423332" cy="2856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136" name="Straight Connector 135"/>
          <p:cNvCxnSpPr/>
          <p:nvPr/>
        </p:nvCxnSpPr>
        <p:spPr>
          <a:xfrm rot="5400000">
            <a:off x="1636081" y="1642540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1" name="Group 6"/>
          <p:cNvGrpSpPr/>
          <p:nvPr/>
        </p:nvGrpSpPr>
        <p:grpSpPr>
          <a:xfrm rot="10800000">
            <a:off x="2323542" y="1972326"/>
            <a:ext cx="319291" cy="215444"/>
            <a:chOff x="2294469" y="617080"/>
            <a:chExt cx="423333" cy="285647"/>
          </a:xfrm>
        </p:grpSpPr>
        <p:sp>
          <p:nvSpPr>
            <p:cNvPr id="133" name="Oval 132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2294469" y="617080"/>
              <a:ext cx="423333" cy="2856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132" name="Straight Connector 12"/>
          <p:cNvCxnSpPr/>
          <p:nvPr/>
        </p:nvCxnSpPr>
        <p:spPr>
          <a:xfrm rot="16200000">
            <a:off x="2459367" y="1978834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7" name="Group 6"/>
          <p:cNvGrpSpPr/>
          <p:nvPr/>
        </p:nvGrpSpPr>
        <p:grpSpPr>
          <a:xfrm>
            <a:off x="2223763" y="1439991"/>
            <a:ext cx="319291" cy="215445"/>
            <a:chOff x="2294469" y="632243"/>
            <a:chExt cx="423333" cy="285647"/>
          </a:xfrm>
        </p:grpSpPr>
        <p:sp>
          <p:nvSpPr>
            <p:cNvPr id="129" name="Oval 128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2294469" y="632243"/>
              <a:ext cx="423333" cy="2856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128" name="Straight Connector 9"/>
          <p:cNvCxnSpPr/>
          <p:nvPr/>
        </p:nvCxnSpPr>
        <p:spPr>
          <a:xfrm rot="5400000">
            <a:off x="2361190" y="1635891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3" name="Group 6"/>
          <p:cNvGrpSpPr/>
          <p:nvPr/>
        </p:nvGrpSpPr>
        <p:grpSpPr>
          <a:xfrm rot="10800000">
            <a:off x="4883607" y="1959913"/>
            <a:ext cx="319291" cy="215444"/>
            <a:chOff x="2294469" y="633919"/>
            <a:chExt cx="423333" cy="285646"/>
          </a:xfrm>
        </p:grpSpPr>
        <p:sp>
          <p:nvSpPr>
            <p:cNvPr id="125" name="Oval 124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2294469" y="633919"/>
              <a:ext cx="423333" cy="28564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124" name="Straight Connector 123"/>
          <p:cNvCxnSpPr/>
          <p:nvPr/>
        </p:nvCxnSpPr>
        <p:spPr>
          <a:xfrm rot="16200000">
            <a:off x="5019432" y="1979121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8" name="Group 157"/>
          <p:cNvGrpSpPr/>
          <p:nvPr/>
        </p:nvGrpSpPr>
        <p:grpSpPr>
          <a:xfrm>
            <a:off x="704850" y="2149029"/>
            <a:ext cx="5469467" cy="709679"/>
            <a:chOff x="706966" y="2174297"/>
            <a:chExt cx="5469467" cy="709679"/>
          </a:xfrm>
        </p:grpSpPr>
        <p:sp>
          <p:nvSpPr>
            <p:cNvPr id="159" name="Rectangle 158"/>
            <p:cNvSpPr/>
            <p:nvPr/>
          </p:nvSpPr>
          <p:spPr>
            <a:xfrm>
              <a:off x="706966" y="2317646"/>
              <a:ext cx="5469467" cy="2770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latin typeface="Courier New"/>
                  <a:cs typeface="Courier New"/>
                </a:rPr>
                <a:t> </a:t>
              </a:r>
              <a:r>
                <a:rPr lang="en-US" sz="12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        CGGGAGACCGAGTGGC........ATGGATGAGGGC</a:t>
              </a:r>
              <a:r>
                <a:rPr lang="en-US" sz="12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CG</a:t>
              </a:r>
              <a:r>
                <a:rPr lang="en-US" sz="12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A</a:t>
              </a:r>
              <a:endParaRPr lang="en-US" sz="12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706966" y="2439017"/>
              <a:ext cx="5469467" cy="2770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>
                  <a:latin typeface="Courier New"/>
                  <a:cs typeface="Courier New"/>
                </a:rPr>
                <a:t> </a:t>
              </a:r>
              <a:r>
                <a:rPr lang="en-US" sz="1200" dirty="0" smtClean="0">
                  <a:latin typeface="Courier New"/>
                  <a:cs typeface="Courier New"/>
                </a:rPr>
                <a:t>       </a:t>
              </a:r>
              <a:r>
                <a:rPr lang="en-US" sz="12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A</a:t>
              </a:r>
              <a:r>
                <a:rPr lang="en-US" sz="12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GC</a:t>
              </a:r>
              <a:r>
                <a:rPr lang="en-US" sz="1200" dirty="0" smtClean="0">
                  <a:latin typeface="Courier New"/>
                  <a:cs typeface="Courier New"/>
                </a:rPr>
                <a:t>CCTCTGGCTCACCG........TACCTACTCCCGGC</a:t>
              </a:r>
              <a:endParaRPr lang="en-US" sz="1200" dirty="0">
                <a:latin typeface="Courier New"/>
                <a:cs typeface="Courier New"/>
              </a:endParaRPr>
            </a:p>
          </p:txBody>
        </p:sp>
        <p:grpSp>
          <p:nvGrpSpPr>
            <p:cNvPr id="161" name="Group 6"/>
            <p:cNvGrpSpPr/>
            <p:nvPr/>
          </p:nvGrpSpPr>
          <p:grpSpPr>
            <a:xfrm>
              <a:off x="1507120" y="2180946"/>
              <a:ext cx="319291" cy="215445"/>
              <a:chOff x="2294469" y="632243"/>
              <a:chExt cx="423332" cy="285647"/>
            </a:xfrm>
          </p:grpSpPr>
          <p:sp>
            <p:nvSpPr>
              <p:cNvPr id="175" name="Oval 174"/>
              <p:cNvSpPr/>
              <p:nvPr/>
            </p:nvSpPr>
            <p:spPr>
              <a:xfrm>
                <a:off x="2430994" y="707732"/>
                <a:ext cx="154527" cy="15452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176" name="TextBox 175"/>
              <p:cNvSpPr txBox="1"/>
              <p:nvPr/>
            </p:nvSpPr>
            <p:spPr>
              <a:xfrm>
                <a:off x="2294469" y="632243"/>
                <a:ext cx="423332" cy="2856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b="1" dirty="0" smtClean="0">
                    <a:solidFill>
                      <a:schemeClr val="bg1"/>
                    </a:solidFill>
                    <a:latin typeface="Courier New"/>
                    <a:cs typeface="Courier New"/>
                  </a:rPr>
                  <a:t>M</a:t>
                </a:r>
                <a:endParaRPr lang="en-US" sz="800" b="1" dirty="0">
                  <a:solidFill>
                    <a:schemeClr val="bg1"/>
                  </a:solidFill>
                  <a:latin typeface="Courier New"/>
                  <a:cs typeface="Courier New"/>
                </a:endParaRPr>
              </a:p>
            </p:txBody>
          </p:sp>
        </p:grpSp>
        <p:cxnSp>
          <p:nvCxnSpPr>
            <p:cNvPr id="162" name="Straight Connector 161"/>
            <p:cNvCxnSpPr/>
            <p:nvPr/>
          </p:nvCxnSpPr>
          <p:spPr>
            <a:xfrm rot="5400000">
              <a:off x="1644547" y="2376846"/>
              <a:ext cx="46039" cy="160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6"/>
            <p:cNvGrpSpPr/>
            <p:nvPr/>
          </p:nvGrpSpPr>
          <p:grpSpPr>
            <a:xfrm rot="10800000">
              <a:off x="2332008" y="2668532"/>
              <a:ext cx="319291" cy="215444"/>
              <a:chOff x="2294469" y="617080"/>
              <a:chExt cx="423333" cy="285647"/>
            </a:xfrm>
          </p:grpSpPr>
          <p:sp>
            <p:nvSpPr>
              <p:cNvPr id="173" name="Oval 172"/>
              <p:cNvSpPr/>
              <p:nvPr/>
            </p:nvSpPr>
            <p:spPr>
              <a:xfrm>
                <a:off x="2430994" y="707732"/>
                <a:ext cx="154527" cy="15452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174" name="TextBox 173"/>
              <p:cNvSpPr txBox="1"/>
              <p:nvPr/>
            </p:nvSpPr>
            <p:spPr>
              <a:xfrm>
                <a:off x="2294469" y="617080"/>
                <a:ext cx="423333" cy="2856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b="1" dirty="0" smtClean="0">
                    <a:solidFill>
                      <a:schemeClr val="bg1"/>
                    </a:solidFill>
                    <a:latin typeface="Courier New"/>
                    <a:cs typeface="Courier New"/>
                  </a:rPr>
                  <a:t>M</a:t>
                </a:r>
                <a:endParaRPr lang="en-US" sz="800" b="1" dirty="0">
                  <a:solidFill>
                    <a:schemeClr val="bg1"/>
                  </a:solidFill>
                  <a:latin typeface="Courier New"/>
                  <a:cs typeface="Courier New"/>
                </a:endParaRPr>
              </a:p>
            </p:txBody>
          </p:sp>
        </p:grpSp>
        <p:cxnSp>
          <p:nvCxnSpPr>
            <p:cNvPr id="164" name="Straight Connector 12"/>
            <p:cNvCxnSpPr/>
            <p:nvPr/>
          </p:nvCxnSpPr>
          <p:spPr>
            <a:xfrm rot="16200000">
              <a:off x="2467833" y="2675040"/>
              <a:ext cx="46039" cy="160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5" name="Group 6"/>
            <p:cNvGrpSpPr/>
            <p:nvPr/>
          </p:nvGrpSpPr>
          <p:grpSpPr>
            <a:xfrm>
              <a:off x="2232229" y="2174297"/>
              <a:ext cx="319291" cy="215445"/>
              <a:chOff x="2294469" y="632243"/>
              <a:chExt cx="423333" cy="285647"/>
            </a:xfrm>
          </p:grpSpPr>
          <p:sp>
            <p:nvSpPr>
              <p:cNvPr id="171" name="Oval 170"/>
              <p:cNvSpPr/>
              <p:nvPr/>
            </p:nvSpPr>
            <p:spPr>
              <a:xfrm>
                <a:off x="2430994" y="707732"/>
                <a:ext cx="154527" cy="15452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2294469" y="632243"/>
                <a:ext cx="423333" cy="2856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b="1" dirty="0" smtClean="0">
                    <a:solidFill>
                      <a:schemeClr val="bg1"/>
                    </a:solidFill>
                    <a:latin typeface="Courier New"/>
                    <a:cs typeface="Courier New"/>
                  </a:rPr>
                  <a:t>M</a:t>
                </a:r>
                <a:endParaRPr lang="en-US" sz="800" b="1" dirty="0">
                  <a:solidFill>
                    <a:schemeClr val="bg1"/>
                  </a:solidFill>
                  <a:latin typeface="Courier New"/>
                  <a:cs typeface="Courier New"/>
                </a:endParaRPr>
              </a:p>
            </p:txBody>
          </p:sp>
        </p:grpSp>
        <p:cxnSp>
          <p:nvCxnSpPr>
            <p:cNvPr id="166" name="Straight Connector 9"/>
            <p:cNvCxnSpPr/>
            <p:nvPr/>
          </p:nvCxnSpPr>
          <p:spPr>
            <a:xfrm rot="5400000">
              <a:off x="2369656" y="2370197"/>
              <a:ext cx="46039" cy="160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7" name="Group 6"/>
            <p:cNvGrpSpPr/>
            <p:nvPr/>
          </p:nvGrpSpPr>
          <p:grpSpPr>
            <a:xfrm rot="10800000">
              <a:off x="4892073" y="2656119"/>
              <a:ext cx="319291" cy="215444"/>
              <a:chOff x="2294469" y="633919"/>
              <a:chExt cx="423333" cy="285646"/>
            </a:xfrm>
          </p:grpSpPr>
          <p:sp>
            <p:nvSpPr>
              <p:cNvPr id="169" name="Oval 168"/>
              <p:cNvSpPr/>
              <p:nvPr/>
            </p:nvSpPr>
            <p:spPr>
              <a:xfrm>
                <a:off x="2430994" y="707732"/>
                <a:ext cx="154527" cy="15452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170" name="TextBox 169"/>
              <p:cNvSpPr txBox="1"/>
              <p:nvPr/>
            </p:nvSpPr>
            <p:spPr>
              <a:xfrm>
                <a:off x="2294469" y="633919"/>
                <a:ext cx="423333" cy="2856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b="1" dirty="0" smtClean="0">
                    <a:solidFill>
                      <a:schemeClr val="bg1"/>
                    </a:solidFill>
                    <a:latin typeface="Courier New"/>
                    <a:cs typeface="Courier New"/>
                  </a:rPr>
                  <a:t>M</a:t>
                </a:r>
                <a:endParaRPr lang="en-US" sz="800" b="1" dirty="0">
                  <a:solidFill>
                    <a:schemeClr val="bg1"/>
                  </a:solidFill>
                  <a:latin typeface="Courier New"/>
                  <a:cs typeface="Courier New"/>
                </a:endParaRPr>
              </a:p>
            </p:txBody>
          </p:sp>
        </p:grpSp>
        <p:cxnSp>
          <p:nvCxnSpPr>
            <p:cNvPr id="168" name="Straight Connector 167"/>
            <p:cNvCxnSpPr/>
            <p:nvPr/>
          </p:nvCxnSpPr>
          <p:spPr>
            <a:xfrm rot="16200000">
              <a:off x="5027898" y="2675327"/>
              <a:ext cx="46039" cy="160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7" name="Group 176"/>
          <p:cNvGrpSpPr/>
          <p:nvPr/>
        </p:nvGrpSpPr>
        <p:grpSpPr>
          <a:xfrm>
            <a:off x="711200" y="2847774"/>
            <a:ext cx="5469467" cy="709679"/>
            <a:chOff x="706966" y="2174297"/>
            <a:chExt cx="5469467" cy="709679"/>
          </a:xfrm>
        </p:grpSpPr>
        <p:sp>
          <p:nvSpPr>
            <p:cNvPr id="178" name="Rectangle 177"/>
            <p:cNvSpPr/>
            <p:nvPr/>
          </p:nvSpPr>
          <p:spPr>
            <a:xfrm>
              <a:off x="706966" y="2317646"/>
              <a:ext cx="5469467" cy="2770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latin typeface="Courier New"/>
                  <a:cs typeface="Courier New"/>
                </a:rPr>
                <a:t> </a:t>
              </a:r>
              <a:r>
                <a:rPr lang="en-US" sz="12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       </a:t>
              </a:r>
              <a:r>
                <a:rPr lang="en-US" sz="1200" b="1" dirty="0" smtClean="0">
                  <a:solidFill>
                    <a:srgbClr val="8000FF"/>
                  </a:solidFill>
                  <a:latin typeface="Courier New"/>
                  <a:cs typeface="Courier New"/>
                </a:rPr>
                <a:t>T</a:t>
              </a:r>
              <a:r>
                <a:rPr lang="en-US" sz="12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CGGGAGACCGAGTGGC........ATGGATGAGGGC</a:t>
              </a:r>
              <a:r>
                <a:rPr lang="en-US" sz="12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CG</a:t>
              </a:r>
              <a:r>
                <a:rPr lang="en-US" sz="12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A</a:t>
              </a:r>
              <a:endParaRPr lang="en-US" sz="12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706966" y="2439017"/>
              <a:ext cx="5469467" cy="2770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>
                  <a:latin typeface="Courier New"/>
                  <a:cs typeface="Courier New"/>
                </a:rPr>
                <a:t> </a:t>
              </a:r>
              <a:r>
                <a:rPr lang="en-US" sz="1200" dirty="0" smtClean="0">
                  <a:latin typeface="Courier New"/>
                  <a:cs typeface="Courier New"/>
                </a:rPr>
                <a:t>       </a:t>
              </a:r>
              <a:r>
                <a:rPr lang="en-US" sz="12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A</a:t>
              </a:r>
              <a:r>
                <a:rPr lang="en-US" sz="12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GC</a:t>
              </a:r>
              <a:r>
                <a:rPr lang="en-US" sz="1200" dirty="0" smtClean="0">
                  <a:latin typeface="Courier New"/>
                  <a:cs typeface="Courier New"/>
                </a:rPr>
                <a:t>CCTCTGGCTCACCG........TACCTACTCCCGGC</a:t>
              </a:r>
              <a:r>
                <a:rPr lang="en-US" sz="1200" b="1" dirty="0" smtClean="0">
                  <a:solidFill>
                    <a:srgbClr val="8000FF"/>
                  </a:solidFill>
                  <a:latin typeface="Courier New"/>
                  <a:cs typeface="Courier New"/>
                </a:rPr>
                <a:t>T</a:t>
              </a:r>
              <a:endParaRPr lang="en-US" sz="1200" b="1" dirty="0">
                <a:solidFill>
                  <a:srgbClr val="8000FF"/>
                </a:solidFill>
                <a:latin typeface="Courier New"/>
                <a:cs typeface="Courier New"/>
              </a:endParaRPr>
            </a:p>
          </p:txBody>
        </p:sp>
        <p:grpSp>
          <p:nvGrpSpPr>
            <p:cNvPr id="180" name="Group 6"/>
            <p:cNvGrpSpPr/>
            <p:nvPr/>
          </p:nvGrpSpPr>
          <p:grpSpPr>
            <a:xfrm>
              <a:off x="1507120" y="2180946"/>
              <a:ext cx="319291" cy="215445"/>
              <a:chOff x="2294469" y="632243"/>
              <a:chExt cx="423332" cy="285647"/>
            </a:xfrm>
          </p:grpSpPr>
          <p:sp>
            <p:nvSpPr>
              <p:cNvPr id="194" name="Oval 193"/>
              <p:cNvSpPr/>
              <p:nvPr/>
            </p:nvSpPr>
            <p:spPr>
              <a:xfrm>
                <a:off x="2430994" y="707732"/>
                <a:ext cx="154527" cy="15452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195" name="TextBox 194"/>
              <p:cNvSpPr txBox="1"/>
              <p:nvPr/>
            </p:nvSpPr>
            <p:spPr>
              <a:xfrm>
                <a:off x="2294469" y="632243"/>
                <a:ext cx="423332" cy="2856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b="1" dirty="0" smtClean="0">
                    <a:solidFill>
                      <a:schemeClr val="bg1"/>
                    </a:solidFill>
                    <a:latin typeface="Courier New"/>
                    <a:cs typeface="Courier New"/>
                  </a:rPr>
                  <a:t>M</a:t>
                </a:r>
                <a:endParaRPr lang="en-US" sz="800" b="1" dirty="0">
                  <a:solidFill>
                    <a:schemeClr val="bg1"/>
                  </a:solidFill>
                  <a:latin typeface="Courier New"/>
                  <a:cs typeface="Courier New"/>
                </a:endParaRPr>
              </a:p>
            </p:txBody>
          </p:sp>
        </p:grpSp>
        <p:cxnSp>
          <p:nvCxnSpPr>
            <p:cNvPr id="181" name="Straight Connector 180"/>
            <p:cNvCxnSpPr/>
            <p:nvPr/>
          </p:nvCxnSpPr>
          <p:spPr>
            <a:xfrm rot="5400000">
              <a:off x="1644547" y="2376846"/>
              <a:ext cx="46039" cy="160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2" name="Group 6"/>
            <p:cNvGrpSpPr/>
            <p:nvPr/>
          </p:nvGrpSpPr>
          <p:grpSpPr>
            <a:xfrm rot="10800000">
              <a:off x="2332008" y="2668532"/>
              <a:ext cx="319291" cy="215444"/>
              <a:chOff x="2294469" y="617080"/>
              <a:chExt cx="423333" cy="285647"/>
            </a:xfrm>
          </p:grpSpPr>
          <p:sp>
            <p:nvSpPr>
              <p:cNvPr id="192" name="Oval 191"/>
              <p:cNvSpPr/>
              <p:nvPr/>
            </p:nvSpPr>
            <p:spPr>
              <a:xfrm>
                <a:off x="2430994" y="707732"/>
                <a:ext cx="154527" cy="15452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193" name="TextBox 192"/>
              <p:cNvSpPr txBox="1"/>
              <p:nvPr/>
            </p:nvSpPr>
            <p:spPr>
              <a:xfrm>
                <a:off x="2294469" y="617080"/>
                <a:ext cx="423333" cy="2856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b="1" dirty="0" smtClean="0">
                    <a:solidFill>
                      <a:schemeClr val="bg1"/>
                    </a:solidFill>
                    <a:latin typeface="Courier New"/>
                    <a:cs typeface="Courier New"/>
                  </a:rPr>
                  <a:t>M</a:t>
                </a:r>
                <a:endParaRPr lang="en-US" sz="800" b="1" dirty="0">
                  <a:solidFill>
                    <a:schemeClr val="bg1"/>
                  </a:solidFill>
                  <a:latin typeface="Courier New"/>
                  <a:cs typeface="Courier New"/>
                </a:endParaRPr>
              </a:p>
            </p:txBody>
          </p:sp>
        </p:grpSp>
        <p:cxnSp>
          <p:nvCxnSpPr>
            <p:cNvPr id="183" name="Straight Connector 12"/>
            <p:cNvCxnSpPr/>
            <p:nvPr/>
          </p:nvCxnSpPr>
          <p:spPr>
            <a:xfrm rot="16200000">
              <a:off x="2467833" y="2675040"/>
              <a:ext cx="46039" cy="160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4" name="Group 6"/>
            <p:cNvGrpSpPr/>
            <p:nvPr/>
          </p:nvGrpSpPr>
          <p:grpSpPr>
            <a:xfrm>
              <a:off x="2232229" y="2174297"/>
              <a:ext cx="319291" cy="215445"/>
              <a:chOff x="2294469" y="632243"/>
              <a:chExt cx="423333" cy="285647"/>
            </a:xfrm>
          </p:grpSpPr>
          <p:sp>
            <p:nvSpPr>
              <p:cNvPr id="190" name="Oval 189"/>
              <p:cNvSpPr/>
              <p:nvPr/>
            </p:nvSpPr>
            <p:spPr>
              <a:xfrm>
                <a:off x="2430994" y="707732"/>
                <a:ext cx="154527" cy="15452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191" name="TextBox 190"/>
              <p:cNvSpPr txBox="1"/>
              <p:nvPr/>
            </p:nvSpPr>
            <p:spPr>
              <a:xfrm>
                <a:off x="2294469" y="632243"/>
                <a:ext cx="423333" cy="2856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b="1" dirty="0" smtClean="0">
                    <a:solidFill>
                      <a:schemeClr val="bg1"/>
                    </a:solidFill>
                    <a:latin typeface="Courier New"/>
                    <a:cs typeface="Courier New"/>
                  </a:rPr>
                  <a:t>M</a:t>
                </a:r>
                <a:endParaRPr lang="en-US" sz="800" b="1" dirty="0">
                  <a:solidFill>
                    <a:schemeClr val="bg1"/>
                  </a:solidFill>
                  <a:latin typeface="Courier New"/>
                  <a:cs typeface="Courier New"/>
                </a:endParaRPr>
              </a:p>
            </p:txBody>
          </p:sp>
        </p:grpSp>
        <p:cxnSp>
          <p:nvCxnSpPr>
            <p:cNvPr id="185" name="Straight Connector 9"/>
            <p:cNvCxnSpPr/>
            <p:nvPr/>
          </p:nvCxnSpPr>
          <p:spPr>
            <a:xfrm rot="5400000">
              <a:off x="2369656" y="2370197"/>
              <a:ext cx="46039" cy="160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6" name="Group 6"/>
            <p:cNvGrpSpPr/>
            <p:nvPr/>
          </p:nvGrpSpPr>
          <p:grpSpPr>
            <a:xfrm rot="10800000">
              <a:off x="4892073" y="2656119"/>
              <a:ext cx="319291" cy="215444"/>
              <a:chOff x="2294469" y="633919"/>
              <a:chExt cx="423333" cy="285646"/>
            </a:xfrm>
          </p:grpSpPr>
          <p:sp>
            <p:nvSpPr>
              <p:cNvPr id="188" name="Oval 187"/>
              <p:cNvSpPr/>
              <p:nvPr/>
            </p:nvSpPr>
            <p:spPr>
              <a:xfrm>
                <a:off x="2430994" y="707732"/>
                <a:ext cx="154527" cy="15452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189" name="TextBox 188"/>
              <p:cNvSpPr txBox="1"/>
              <p:nvPr/>
            </p:nvSpPr>
            <p:spPr>
              <a:xfrm>
                <a:off x="2294469" y="633919"/>
                <a:ext cx="423333" cy="2856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b="1" dirty="0" smtClean="0">
                    <a:solidFill>
                      <a:schemeClr val="bg1"/>
                    </a:solidFill>
                    <a:latin typeface="Courier New"/>
                    <a:cs typeface="Courier New"/>
                  </a:rPr>
                  <a:t>M</a:t>
                </a:r>
                <a:endParaRPr lang="en-US" sz="800" b="1" dirty="0">
                  <a:solidFill>
                    <a:schemeClr val="bg1"/>
                  </a:solidFill>
                  <a:latin typeface="Courier New"/>
                  <a:cs typeface="Courier New"/>
                </a:endParaRPr>
              </a:p>
            </p:txBody>
          </p:sp>
        </p:grpSp>
        <p:cxnSp>
          <p:nvCxnSpPr>
            <p:cNvPr id="187" name="Straight Connector 186"/>
            <p:cNvCxnSpPr/>
            <p:nvPr/>
          </p:nvCxnSpPr>
          <p:spPr>
            <a:xfrm rot="16200000">
              <a:off x="5027898" y="2675327"/>
              <a:ext cx="46039" cy="160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1" name="Group 200"/>
          <p:cNvGrpSpPr/>
          <p:nvPr/>
        </p:nvGrpSpPr>
        <p:grpSpPr>
          <a:xfrm>
            <a:off x="5215598" y="3144244"/>
            <a:ext cx="444368" cy="121752"/>
            <a:chOff x="5215598" y="3868144"/>
            <a:chExt cx="444368" cy="121752"/>
          </a:xfrm>
        </p:grpSpPr>
        <p:cxnSp>
          <p:nvCxnSpPr>
            <p:cNvPr id="199" name="Straight Connector 198"/>
            <p:cNvCxnSpPr/>
            <p:nvPr/>
          </p:nvCxnSpPr>
          <p:spPr>
            <a:xfrm>
              <a:off x="5215598" y="3868144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>
            <a:xfrm>
              <a:off x="5217714" y="3989896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2" name="Group 201"/>
          <p:cNvGrpSpPr/>
          <p:nvPr/>
        </p:nvGrpSpPr>
        <p:grpSpPr>
          <a:xfrm>
            <a:off x="1054286" y="3139990"/>
            <a:ext cx="444368" cy="121752"/>
            <a:chOff x="5215598" y="3868144"/>
            <a:chExt cx="444368" cy="121752"/>
          </a:xfrm>
        </p:grpSpPr>
        <p:cxnSp>
          <p:nvCxnSpPr>
            <p:cNvPr id="203" name="Straight Connector 202"/>
            <p:cNvCxnSpPr/>
            <p:nvPr/>
          </p:nvCxnSpPr>
          <p:spPr>
            <a:xfrm>
              <a:off x="5215598" y="3868144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>
            <a:xfrm>
              <a:off x="5217714" y="3989896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9" name="Rectangle 208"/>
          <p:cNvSpPr/>
          <p:nvPr/>
        </p:nvSpPr>
        <p:spPr>
          <a:xfrm>
            <a:off x="706966" y="3751602"/>
            <a:ext cx="5469467" cy="277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1200" b="1" dirty="0" smtClean="0">
                <a:solidFill>
                  <a:srgbClr val="8000FF"/>
                </a:solidFill>
                <a:latin typeface="Courier New"/>
                <a:cs typeface="Courier New"/>
              </a:rPr>
              <a:t>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CGGGAGA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CGAGTGG</a:t>
            </a:r>
            <a:r>
              <a:rPr lang="en-US" sz="1200" b="1" dirty="0" smtClean="0">
                <a:solidFill>
                  <a:schemeClr val="accent6">
                    <a:lumMod val="75000"/>
                  </a:schemeClr>
                </a:solidFill>
                <a:latin typeface="Courier New"/>
                <a:cs typeface="Courier New"/>
              </a:rPr>
              <a:t>U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........ATGGATGAGGG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UU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cs typeface="Courier New"/>
              </a:rPr>
              <a:t>G</a:t>
            </a:r>
            <a:r>
              <a:rPr lang="en-US" sz="1200" b="1" dirty="0" smtClean="0">
                <a:solidFill>
                  <a:srgbClr val="FF0000"/>
                </a:solidFill>
                <a:latin typeface="Courier New"/>
                <a:cs typeface="Courier New"/>
              </a:rPr>
              <a:t>A</a:t>
            </a:r>
            <a:endParaRPr lang="en-US" sz="1200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706966" y="4317473"/>
            <a:ext cx="5469467" cy="277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smtClean="0">
                <a:latin typeface="Courier New"/>
                <a:cs typeface="Courier New"/>
              </a:rPr>
              <a:t>       </a:t>
            </a:r>
            <a:r>
              <a:rPr lang="en-US" sz="1200" b="1" dirty="0" smtClean="0">
                <a:solidFill>
                  <a:srgbClr val="FF0000"/>
                </a:solidFill>
                <a:latin typeface="Courier New"/>
                <a:cs typeface="Courier New"/>
              </a:rPr>
              <a:t>A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cs typeface="Courier New"/>
              </a:rPr>
              <a:t>G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UUU</a:t>
            </a:r>
            <a:r>
              <a:rPr lang="en-US" sz="1200" dirty="0" smtClean="0">
                <a:latin typeface="Courier New"/>
                <a:cs typeface="Courier New"/>
              </a:rPr>
              <a:t>T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</a:t>
            </a:r>
            <a:r>
              <a:rPr lang="en-US" sz="1200" dirty="0" smtClean="0">
                <a:latin typeface="Courier New"/>
                <a:cs typeface="Courier New"/>
              </a:rPr>
              <a:t>TGGCT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</a:t>
            </a:r>
            <a:r>
              <a:rPr lang="en-US" sz="1200" dirty="0" smtClean="0">
                <a:latin typeface="Courier New"/>
                <a:cs typeface="Courier New"/>
              </a:rPr>
              <a:t>A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UU</a:t>
            </a:r>
            <a:r>
              <a:rPr lang="en-US" sz="1200" dirty="0" smtClean="0">
                <a:latin typeface="Courier New"/>
                <a:cs typeface="Courier New"/>
              </a:rPr>
              <a:t>G........TA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UU</a:t>
            </a:r>
            <a:r>
              <a:rPr lang="en-US" sz="1200" dirty="0" smtClean="0">
                <a:latin typeface="Courier New"/>
                <a:cs typeface="Courier New"/>
              </a:rPr>
              <a:t>TA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</a:t>
            </a:r>
            <a:r>
              <a:rPr lang="en-US" sz="1200" dirty="0" smtClean="0">
                <a:latin typeface="Courier New"/>
                <a:cs typeface="Courier New"/>
              </a:rPr>
              <a:t>T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UUU</a:t>
            </a:r>
            <a:r>
              <a:rPr lang="en-US" sz="1200" dirty="0" smtClean="0">
                <a:latin typeface="Courier New"/>
                <a:cs typeface="Courier New"/>
              </a:rPr>
              <a:t>GGC</a:t>
            </a:r>
            <a:r>
              <a:rPr lang="en-US" sz="1200" b="1" dirty="0" smtClean="0">
                <a:solidFill>
                  <a:srgbClr val="8000FF"/>
                </a:solidFill>
                <a:latin typeface="Courier New"/>
                <a:cs typeface="Courier New"/>
              </a:rPr>
              <a:t>T</a:t>
            </a:r>
            <a:endParaRPr lang="en-US" sz="1200" b="1" dirty="0">
              <a:solidFill>
                <a:srgbClr val="8000FF"/>
              </a:solidFill>
              <a:latin typeface="Courier New"/>
              <a:cs typeface="Courier New"/>
            </a:endParaRPr>
          </a:p>
        </p:txBody>
      </p:sp>
      <p:grpSp>
        <p:nvGrpSpPr>
          <p:cNvPr id="211" name="Group 6"/>
          <p:cNvGrpSpPr/>
          <p:nvPr/>
        </p:nvGrpSpPr>
        <p:grpSpPr>
          <a:xfrm>
            <a:off x="1507120" y="3614902"/>
            <a:ext cx="319291" cy="215445"/>
            <a:chOff x="2294469" y="632243"/>
            <a:chExt cx="423332" cy="285647"/>
          </a:xfrm>
        </p:grpSpPr>
        <p:sp>
          <p:nvSpPr>
            <p:cNvPr id="225" name="Oval 224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2294469" y="632243"/>
              <a:ext cx="423332" cy="2856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212" name="Straight Connector 211"/>
          <p:cNvCxnSpPr/>
          <p:nvPr/>
        </p:nvCxnSpPr>
        <p:spPr>
          <a:xfrm rot="5400000">
            <a:off x="1644547" y="3810802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3" name="Group 6"/>
          <p:cNvGrpSpPr/>
          <p:nvPr/>
        </p:nvGrpSpPr>
        <p:grpSpPr>
          <a:xfrm rot="10800000">
            <a:off x="2332008" y="4546988"/>
            <a:ext cx="319291" cy="215444"/>
            <a:chOff x="2294469" y="617080"/>
            <a:chExt cx="423333" cy="285647"/>
          </a:xfrm>
        </p:grpSpPr>
        <p:sp>
          <p:nvSpPr>
            <p:cNvPr id="223" name="Oval 222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2294469" y="617080"/>
              <a:ext cx="423333" cy="2856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214" name="Straight Connector 12"/>
          <p:cNvCxnSpPr/>
          <p:nvPr/>
        </p:nvCxnSpPr>
        <p:spPr>
          <a:xfrm rot="16200000">
            <a:off x="2467833" y="4553496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5" name="Group 6"/>
          <p:cNvGrpSpPr/>
          <p:nvPr/>
        </p:nvGrpSpPr>
        <p:grpSpPr>
          <a:xfrm>
            <a:off x="2232229" y="3608253"/>
            <a:ext cx="319291" cy="215445"/>
            <a:chOff x="2294469" y="632243"/>
            <a:chExt cx="423333" cy="285647"/>
          </a:xfrm>
        </p:grpSpPr>
        <p:sp>
          <p:nvSpPr>
            <p:cNvPr id="221" name="Oval 220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22" name="TextBox 221"/>
            <p:cNvSpPr txBox="1"/>
            <p:nvPr/>
          </p:nvSpPr>
          <p:spPr>
            <a:xfrm>
              <a:off x="2294469" y="632243"/>
              <a:ext cx="423333" cy="2856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216" name="Straight Connector 9"/>
          <p:cNvCxnSpPr/>
          <p:nvPr/>
        </p:nvCxnSpPr>
        <p:spPr>
          <a:xfrm rot="5400000">
            <a:off x="2369656" y="3804153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7" name="Group 6"/>
          <p:cNvGrpSpPr/>
          <p:nvPr/>
        </p:nvGrpSpPr>
        <p:grpSpPr>
          <a:xfrm rot="10800000">
            <a:off x="4892073" y="4534575"/>
            <a:ext cx="319291" cy="215444"/>
            <a:chOff x="2294469" y="633919"/>
            <a:chExt cx="423333" cy="285646"/>
          </a:xfrm>
        </p:grpSpPr>
        <p:sp>
          <p:nvSpPr>
            <p:cNvPr id="219" name="Oval 218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2294469" y="633919"/>
              <a:ext cx="423333" cy="28564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218" name="Straight Connector 217"/>
          <p:cNvCxnSpPr/>
          <p:nvPr/>
        </p:nvCxnSpPr>
        <p:spPr>
          <a:xfrm rot="16200000">
            <a:off x="5027898" y="4553783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5211364" y="3904723"/>
            <a:ext cx="442252" cy="0"/>
          </a:xfrm>
          <a:prstGeom prst="line">
            <a:avLst/>
          </a:prstGeom>
          <a:ln w="76200" cmpd="sng">
            <a:solidFill>
              <a:srgbClr val="8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>
            <a:off x="5213480" y="4470975"/>
            <a:ext cx="442252" cy="0"/>
          </a:xfrm>
          <a:prstGeom prst="line">
            <a:avLst/>
          </a:prstGeom>
          <a:ln w="76200" cmpd="sng">
            <a:solidFill>
              <a:srgbClr val="8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1050052" y="3900469"/>
            <a:ext cx="442252" cy="0"/>
          </a:xfrm>
          <a:prstGeom prst="line">
            <a:avLst/>
          </a:prstGeom>
          <a:ln w="76200" cmpd="sng">
            <a:solidFill>
              <a:srgbClr val="8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1052168" y="4466721"/>
            <a:ext cx="442252" cy="0"/>
          </a:xfrm>
          <a:prstGeom prst="line">
            <a:avLst/>
          </a:prstGeom>
          <a:ln w="76200" cmpd="sng">
            <a:solidFill>
              <a:srgbClr val="8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3" name="Down Arrow 232"/>
          <p:cNvSpPr/>
          <p:nvPr/>
        </p:nvSpPr>
        <p:spPr>
          <a:xfrm>
            <a:off x="3098800" y="3360444"/>
            <a:ext cx="660400" cy="37068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Down Arrow 233"/>
          <p:cNvSpPr/>
          <p:nvPr/>
        </p:nvSpPr>
        <p:spPr>
          <a:xfrm>
            <a:off x="3098800" y="4584632"/>
            <a:ext cx="660400" cy="37068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Down Arrow 234"/>
          <p:cNvSpPr/>
          <p:nvPr/>
        </p:nvSpPr>
        <p:spPr>
          <a:xfrm>
            <a:off x="3111500" y="1204882"/>
            <a:ext cx="660400" cy="37068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Down Arrow 235"/>
          <p:cNvSpPr/>
          <p:nvPr/>
        </p:nvSpPr>
        <p:spPr>
          <a:xfrm>
            <a:off x="3098800" y="1993785"/>
            <a:ext cx="660400" cy="37068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Down Arrow 236"/>
          <p:cNvSpPr/>
          <p:nvPr/>
        </p:nvSpPr>
        <p:spPr>
          <a:xfrm>
            <a:off x="3111500" y="2675188"/>
            <a:ext cx="660400" cy="37068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Rectangle 237"/>
          <p:cNvSpPr/>
          <p:nvPr/>
        </p:nvSpPr>
        <p:spPr>
          <a:xfrm>
            <a:off x="694266" y="4976986"/>
            <a:ext cx="5469467" cy="277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1200" b="1" dirty="0" smtClean="0">
                <a:solidFill>
                  <a:srgbClr val="8000FF"/>
                </a:solidFill>
                <a:latin typeface="Courier New"/>
                <a:cs typeface="Courier New"/>
              </a:rPr>
              <a:t>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CGGGAGA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CGAGTGG</a:t>
            </a:r>
            <a:r>
              <a:rPr lang="en-US" sz="1200" b="1" dirty="0" smtClean="0">
                <a:solidFill>
                  <a:schemeClr val="accent6">
                    <a:lumMod val="75000"/>
                  </a:schemeClr>
                </a:solidFill>
                <a:latin typeface="Courier New"/>
                <a:cs typeface="Courier New"/>
              </a:rPr>
              <a:t>U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........ATGGATGAGGG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UU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cs typeface="Courier New"/>
              </a:rPr>
              <a:t>G</a:t>
            </a:r>
            <a:r>
              <a:rPr lang="en-US" sz="1200" b="1" dirty="0" smtClean="0">
                <a:solidFill>
                  <a:srgbClr val="FF0000"/>
                </a:solidFill>
                <a:latin typeface="Courier New"/>
                <a:cs typeface="Courier New"/>
              </a:rPr>
              <a:t>A</a:t>
            </a:r>
            <a:endParaRPr lang="en-US" sz="1200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239" name="Rectangle 238"/>
          <p:cNvSpPr/>
          <p:nvPr/>
        </p:nvSpPr>
        <p:spPr>
          <a:xfrm>
            <a:off x="694266" y="5542857"/>
            <a:ext cx="5469467" cy="277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smtClean="0">
                <a:latin typeface="Courier New"/>
                <a:cs typeface="Courier New"/>
              </a:rPr>
              <a:t>       </a:t>
            </a:r>
            <a:r>
              <a:rPr lang="en-US" sz="1200" b="1" dirty="0" smtClean="0">
                <a:solidFill>
                  <a:srgbClr val="FF0000"/>
                </a:solidFill>
                <a:latin typeface="Courier New"/>
                <a:cs typeface="Courier New"/>
              </a:rPr>
              <a:t>A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cs typeface="Courier New"/>
              </a:rPr>
              <a:t>G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UUU</a:t>
            </a:r>
            <a:r>
              <a:rPr lang="en-US" sz="1200" dirty="0" smtClean="0">
                <a:latin typeface="Courier New"/>
                <a:cs typeface="Courier New"/>
              </a:rPr>
              <a:t>T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</a:t>
            </a:r>
            <a:r>
              <a:rPr lang="en-US" sz="1200" dirty="0" smtClean="0">
                <a:latin typeface="Courier New"/>
                <a:cs typeface="Courier New"/>
              </a:rPr>
              <a:t>TGGCT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</a:t>
            </a:r>
            <a:r>
              <a:rPr lang="en-US" sz="1200" dirty="0" smtClean="0">
                <a:latin typeface="Courier New"/>
                <a:cs typeface="Courier New"/>
              </a:rPr>
              <a:t>A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UU</a:t>
            </a:r>
            <a:r>
              <a:rPr lang="en-US" sz="1200" dirty="0" smtClean="0">
                <a:latin typeface="Courier New"/>
                <a:cs typeface="Courier New"/>
              </a:rPr>
              <a:t>G........TA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UU</a:t>
            </a:r>
            <a:r>
              <a:rPr lang="en-US" sz="1200" dirty="0" smtClean="0">
                <a:latin typeface="Courier New"/>
                <a:cs typeface="Courier New"/>
              </a:rPr>
              <a:t>TA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</a:t>
            </a:r>
            <a:r>
              <a:rPr lang="en-US" sz="1200" dirty="0" smtClean="0">
                <a:latin typeface="Courier New"/>
                <a:cs typeface="Courier New"/>
              </a:rPr>
              <a:t>T</a:t>
            </a:r>
            <a:r>
              <a:rPr lang="en-US" sz="1200" b="1" dirty="0" smtClean="0">
                <a:solidFill>
                  <a:srgbClr val="E46C0A"/>
                </a:solidFill>
                <a:latin typeface="Courier New"/>
                <a:cs typeface="Courier New"/>
              </a:rPr>
              <a:t>UUU</a:t>
            </a:r>
            <a:r>
              <a:rPr lang="en-US" sz="1200" dirty="0" smtClean="0">
                <a:latin typeface="Courier New"/>
                <a:cs typeface="Courier New"/>
              </a:rPr>
              <a:t>GGC</a:t>
            </a:r>
            <a:r>
              <a:rPr lang="en-US" sz="1200" b="1" dirty="0" smtClean="0">
                <a:solidFill>
                  <a:srgbClr val="8000FF"/>
                </a:solidFill>
                <a:latin typeface="Courier New"/>
                <a:cs typeface="Courier New"/>
              </a:rPr>
              <a:t>T</a:t>
            </a:r>
            <a:endParaRPr lang="en-US" sz="1200" b="1" dirty="0">
              <a:solidFill>
                <a:srgbClr val="8000FF"/>
              </a:solidFill>
              <a:latin typeface="Courier New"/>
              <a:cs typeface="Courier New"/>
            </a:endParaRPr>
          </a:p>
        </p:txBody>
      </p:sp>
      <p:grpSp>
        <p:nvGrpSpPr>
          <p:cNvPr id="240" name="Group 6"/>
          <p:cNvGrpSpPr/>
          <p:nvPr/>
        </p:nvGrpSpPr>
        <p:grpSpPr>
          <a:xfrm>
            <a:off x="1494420" y="4840286"/>
            <a:ext cx="319291" cy="215445"/>
            <a:chOff x="2294469" y="632243"/>
            <a:chExt cx="423332" cy="285647"/>
          </a:xfrm>
        </p:grpSpPr>
        <p:sp>
          <p:nvSpPr>
            <p:cNvPr id="241" name="Oval 240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2294469" y="632243"/>
              <a:ext cx="423332" cy="2856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243" name="Straight Connector 242"/>
          <p:cNvCxnSpPr/>
          <p:nvPr/>
        </p:nvCxnSpPr>
        <p:spPr>
          <a:xfrm rot="5400000">
            <a:off x="1631847" y="5036186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4" name="Group 6"/>
          <p:cNvGrpSpPr/>
          <p:nvPr/>
        </p:nvGrpSpPr>
        <p:grpSpPr>
          <a:xfrm rot="10800000">
            <a:off x="2319308" y="5772372"/>
            <a:ext cx="319291" cy="215444"/>
            <a:chOff x="2294469" y="617080"/>
            <a:chExt cx="423333" cy="285647"/>
          </a:xfrm>
        </p:grpSpPr>
        <p:sp>
          <p:nvSpPr>
            <p:cNvPr id="245" name="Oval 244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2294469" y="617080"/>
              <a:ext cx="423333" cy="2856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247" name="Straight Connector 12"/>
          <p:cNvCxnSpPr/>
          <p:nvPr/>
        </p:nvCxnSpPr>
        <p:spPr>
          <a:xfrm rot="16200000">
            <a:off x="2455133" y="5778880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8" name="Group 6"/>
          <p:cNvGrpSpPr/>
          <p:nvPr/>
        </p:nvGrpSpPr>
        <p:grpSpPr>
          <a:xfrm>
            <a:off x="2219529" y="4833637"/>
            <a:ext cx="319291" cy="215445"/>
            <a:chOff x="2294469" y="632243"/>
            <a:chExt cx="423333" cy="285647"/>
          </a:xfrm>
        </p:grpSpPr>
        <p:sp>
          <p:nvSpPr>
            <p:cNvPr id="249" name="Oval 248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2294469" y="632243"/>
              <a:ext cx="423333" cy="2856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251" name="Straight Connector 9"/>
          <p:cNvCxnSpPr/>
          <p:nvPr/>
        </p:nvCxnSpPr>
        <p:spPr>
          <a:xfrm rot="5400000">
            <a:off x="2356956" y="5029537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52" name="Group 6"/>
          <p:cNvGrpSpPr/>
          <p:nvPr/>
        </p:nvGrpSpPr>
        <p:grpSpPr>
          <a:xfrm rot="10800000">
            <a:off x="4879373" y="5759959"/>
            <a:ext cx="319291" cy="215444"/>
            <a:chOff x="2294469" y="633919"/>
            <a:chExt cx="423333" cy="285646"/>
          </a:xfrm>
        </p:grpSpPr>
        <p:sp>
          <p:nvSpPr>
            <p:cNvPr id="253" name="Oval 252"/>
            <p:cNvSpPr/>
            <p:nvPr/>
          </p:nvSpPr>
          <p:spPr>
            <a:xfrm>
              <a:off x="2430994" y="707732"/>
              <a:ext cx="154527" cy="15452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2294469" y="633919"/>
              <a:ext cx="423333" cy="28564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M</a:t>
              </a:r>
              <a:endParaRPr lang="en-US" sz="8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255" name="Straight Connector 254"/>
          <p:cNvCxnSpPr/>
          <p:nvPr/>
        </p:nvCxnSpPr>
        <p:spPr>
          <a:xfrm rot="16200000">
            <a:off x="5015198" y="5779167"/>
            <a:ext cx="46039" cy="16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/>
          <p:nvPr/>
        </p:nvCxnSpPr>
        <p:spPr>
          <a:xfrm>
            <a:off x="5198664" y="5130107"/>
            <a:ext cx="442252" cy="0"/>
          </a:xfrm>
          <a:prstGeom prst="line">
            <a:avLst/>
          </a:prstGeom>
          <a:ln w="76200" cmpd="sng">
            <a:solidFill>
              <a:srgbClr val="8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>
            <a:off x="5200780" y="5696359"/>
            <a:ext cx="442252" cy="0"/>
          </a:xfrm>
          <a:prstGeom prst="line">
            <a:avLst/>
          </a:prstGeom>
          <a:ln w="76200" cmpd="sng">
            <a:solidFill>
              <a:srgbClr val="8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>
            <a:off x="1037352" y="5125853"/>
            <a:ext cx="442252" cy="0"/>
          </a:xfrm>
          <a:prstGeom prst="line">
            <a:avLst/>
          </a:prstGeom>
          <a:ln w="76200" cmpd="sng">
            <a:solidFill>
              <a:srgbClr val="8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>
            <a:off x="1039468" y="5692105"/>
            <a:ext cx="442252" cy="0"/>
          </a:xfrm>
          <a:prstGeom prst="line">
            <a:avLst/>
          </a:prstGeom>
          <a:ln w="76200" cmpd="sng">
            <a:solidFill>
              <a:srgbClr val="8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0" name="Down Arrow 259"/>
          <p:cNvSpPr/>
          <p:nvPr/>
        </p:nvSpPr>
        <p:spPr>
          <a:xfrm>
            <a:off x="3086100" y="5810016"/>
            <a:ext cx="660400" cy="37068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1" name="Straight Arrow Connector 260"/>
          <p:cNvCxnSpPr/>
          <p:nvPr/>
        </p:nvCxnSpPr>
        <p:spPr>
          <a:xfrm flipH="1">
            <a:off x="4615612" y="5238057"/>
            <a:ext cx="569297" cy="0"/>
          </a:xfrm>
          <a:prstGeom prst="straightConnector1">
            <a:avLst/>
          </a:prstGeom>
          <a:ln w="57150" cmpd="sng">
            <a:solidFill>
              <a:srgbClr val="408000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Arrow Connector 264"/>
          <p:cNvCxnSpPr/>
          <p:nvPr/>
        </p:nvCxnSpPr>
        <p:spPr>
          <a:xfrm flipV="1">
            <a:off x="1503344" y="5588002"/>
            <a:ext cx="571415" cy="1"/>
          </a:xfrm>
          <a:prstGeom prst="straightConnector1">
            <a:avLst/>
          </a:prstGeom>
          <a:ln w="57150" cmpd="sng">
            <a:solidFill>
              <a:srgbClr val="408000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7" name="Rectangle 276"/>
          <p:cNvSpPr/>
          <p:nvPr/>
        </p:nvSpPr>
        <p:spPr>
          <a:xfrm>
            <a:off x="1429209" y="6146803"/>
            <a:ext cx="5343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TCGGGAGA</a:t>
            </a:r>
            <a:r>
              <a:rPr lang="en-US" sz="1200" b="1" dirty="0" smtClean="0">
                <a:solidFill>
                  <a:srgbClr val="00CC33"/>
                </a:solidFill>
                <a:latin typeface="Courier New"/>
                <a:cs typeface="Courier New"/>
              </a:rPr>
              <a:t>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CGAGTGG</a:t>
            </a:r>
            <a:r>
              <a:rPr lang="en-US" sz="1200" b="1" dirty="0" smtClean="0">
                <a:solidFill>
                  <a:srgbClr val="00CC33"/>
                </a:solidFill>
                <a:latin typeface="Courier New"/>
                <a:cs typeface="Courier New"/>
              </a:rPr>
              <a:t>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........ATGGATGAGGG</a:t>
            </a:r>
            <a:r>
              <a:rPr lang="en-US" sz="1200" b="1" dirty="0" smtClean="0">
                <a:solidFill>
                  <a:srgbClr val="00CC33"/>
                </a:solidFill>
                <a:latin typeface="Courier New"/>
                <a:cs typeface="Courier New"/>
              </a:rPr>
              <a:t>TT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G</a:t>
            </a:r>
            <a:r>
              <a:rPr lang="en-US" sz="1200" dirty="0" smtClean="0">
                <a:latin typeface="Courier New"/>
                <a:cs typeface="Courier New"/>
              </a:rPr>
              <a:t>A</a:t>
            </a:r>
            <a:endParaRPr lang="en-US" sz="1200" dirty="0">
              <a:latin typeface="Courier New"/>
              <a:cs typeface="Courier New"/>
            </a:endParaRPr>
          </a:p>
        </p:txBody>
      </p:sp>
      <p:sp>
        <p:nvSpPr>
          <p:cNvPr id="272" name="Rectangle 271"/>
          <p:cNvSpPr/>
          <p:nvPr/>
        </p:nvSpPr>
        <p:spPr>
          <a:xfrm>
            <a:off x="1435556" y="6267453"/>
            <a:ext cx="5343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AGCCCTCTAGCTCACCA........TACCTACTCCCAACT</a:t>
            </a:r>
            <a:endParaRPr lang="en-US" sz="1200" b="1" dirty="0">
              <a:solidFill>
                <a:schemeClr val="accent6">
                  <a:lumMod val="75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290" name="Rectangle 289"/>
          <p:cNvSpPr/>
          <p:nvPr/>
        </p:nvSpPr>
        <p:spPr>
          <a:xfrm>
            <a:off x="1428396" y="6685771"/>
            <a:ext cx="52558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AG</a:t>
            </a:r>
            <a:r>
              <a:rPr lang="en-US" sz="1200" b="1" dirty="0" smtClean="0">
                <a:solidFill>
                  <a:srgbClr val="00CC33"/>
                </a:solidFill>
                <a:latin typeface="Courier New"/>
                <a:cs typeface="Courier New"/>
              </a:rPr>
              <a:t>TTT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T</a:t>
            </a:r>
            <a:r>
              <a:rPr lang="en-US" sz="1200" b="1" dirty="0" smtClean="0">
                <a:solidFill>
                  <a:srgbClr val="00CC33"/>
                </a:solidFill>
                <a:latin typeface="Courier New"/>
                <a:cs typeface="Courier New"/>
              </a:rPr>
              <a:t>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TGGCT</a:t>
            </a:r>
            <a:r>
              <a:rPr lang="en-US" sz="1200" b="1" dirty="0" smtClean="0">
                <a:solidFill>
                  <a:srgbClr val="00CC33"/>
                </a:solidFill>
                <a:latin typeface="Courier New"/>
                <a:cs typeface="Courier New"/>
              </a:rPr>
              <a:t>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A</a:t>
            </a:r>
            <a:r>
              <a:rPr lang="en-US" sz="1200" b="1" dirty="0" smtClean="0">
                <a:solidFill>
                  <a:srgbClr val="00CC33"/>
                </a:solidFill>
                <a:latin typeface="Courier New"/>
                <a:cs typeface="Courier New"/>
              </a:rPr>
              <a:t>TT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G</a:t>
            </a:r>
            <a:r>
              <a:rPr lang="en-US" sz="1200" dirty="0" smtClean="0">
                <a:latin typeface="Courier New"/>
                <a:cs typeface="Courier New"/>
              </a:rPr>
              <a:t>........TA</a:t>
            </a:r>
            <a:r>
              <a:rPr lang="en-US" sz="1200" b="1" dirty="0" smtClean="0">
                <a:solidFill>
                  <a:srgbClr val="00CC33"/>
                </a:solidFill>
                <a:latin typeface="Courier New"/>
                <a:cs typeface="Courier New"/>
              </a:rPr>
              <a:t>TT</a:t>
            </a:r>
            <a:r>
              <a:rPr lang="en-US" sz="1200" dirty="0" smtClean="0">
                <a:latin typeface="Courier New"/>
                <a:cs typeface="Courier New"/>
              </a:rPr>
              <a:t>TA</a:t>
            </a:r>
            <a:r>
              <a:rPr lang="en-US" sz="1200" b="1" dirty="0" smtClean="0">
                <a:solidFill>
                  <a:srgbClr val="00CC33"/>
                </a:solidFill>
                <a:latin typeface="Courier New"/>
                <a:cs typeface="Courier New"/>
              </a:rPr>
              <a:t>T</a:t>
            </a:r>
            <a:r>
              <a:rPr lang="en-US" sz="1200" dirty="0" smtClean="0">
                <a:latin typeface="Courier New"/>
                <a:cs typeface="Courier New"/>
              </a:rPr>
              <a:t>T</a:t>
            </a:r>
            <a:r>
              <a:rPr lang="en-US" sz="1200" b="1" dirty="0" smtClean="0">
                <a:solidFill>
                  <a:srgbClr val="00CC33"/>
                </a:solidFill>
                <a:latin typeface="Courier New"/>
                <a:cs typeface="Courier New"/>
              </a:rPr>
              <a:t>TTT</a:t>
            </a:r>
            <a:r>
              <a:rPr lang="en-US" sz="1200" dirty="0" smtClean="0">
                <a:latin typeface="Courier New"/>
                <a:cs typeface="Courier New"/>
              </a:rPr>
              <a:t>GGCT</a:t>
            </a:r>
            <a:endParaRPr lang="en-US" sz="1200" dirty="0">
              <a:latin typeface="Courier New"/>
              <a:cs typeface="Courier New"/>
            </a:endParaRPr>
          </a:p>
        </p:txBody>
      </p:sp>
      <p:sp>
        <p:nvSpPr>
          <p:cNvPr id="285" name="Rectangle 284"/>
          <p:cNvSpPr/>
          <p:nvPr/>
        </p:nvSpPr>
        <p:spPr>
          <a:xfrm>
            <a:off x="1428395" y="6566087"/>
            <a:ext cx="54177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ourier New"/>
                <a:cs typeface="Courier New"/>
              </a:rPr>
              <a:t>TCAAAAAACCGAATAAC........ATAAATAAAAACCGA</a:t>
            </a:r>
            <a:endParaRPr lang="en-US" sz="1200" dirty="0">
              <a:latin typeface="Courier New"/>
              <a:cs typeface="Courier New"/>
            </a:endParaRPr>
          </a:p>
        </p:txBody>
      </p:sp>
      <p:grpSp>
        <p:nvGrpSpPr>
          <p:cNvPr id="293" name="Group 292"/>
          <p:cNvGrpSpPr/>
          <p:nvPr/>
        </p:nvGrpSpPr>
        <p:grpSpPr>
          <a:xfrm>
            <a:off x="1035236" y="6301663"/>
            <a:ext cx="444368" cy="121752"/>
            <a:chOff x="5215598" y="3868144"/>
            <a:chExt cx="444368" cy="121752"/>
          </a:xfrm>
        </p:grpSpPr>
        <p:cxnSp>
          <p:nvCxnSpPr>
            <p:cNvPr id="294" name="Straight Connector 293"/>
            <p:cNvCxnSpPr/>
            <p:nvPr/>
          </p:nvCxnSpPr>
          <p:spPr>
            <a:xfrm>
              <a:off x="5215598" y="3868144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/>
            <p:nvPr/>
          </p:nvCxnSpPr>
          <p:spPr>
            <a:xfrm>
              <a:off x="5217714" y="3989896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6" name="Group 295"/>
          <p:cNvGrpSpPr/>
          <p:nvPr/>
        </p:nvGrpSpPr>
        <p:grpSpPr>
          <a:xfrm>
            <a:off x="5193507" y="6301663"/>
            <a:ext cx="444368" cy="121752"/>
            <a:chOff x="5215598" y="3868144"/>
            <a:chExt cx="444368" cy="121752"/>
          </a:xfrm>
        </p:grpSpPr>
        <p:cxnSp>
          <p:nvCxnSpPr>
            <p:cNvPr id="297" name="Straight Connector 296"/>
            <p:cNvCxnSpPr/>
            <p:nvPr/>
          </p:nvCxnSpPr>
          <p:spPr>
            <a:xfrm>
              <a:off x="5215598" y="3868144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>
              <a:off x="5217714" y="3989896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9" name="Group 298"/>
          <p:cNvGrpSpPr/>
          <p:nvPr/>
        </p:nvGrpSpPr>
        <p:grpSpPr>
          <a:xfrm>
            <a:off x="5659966" y="6301663"/>
            <a:ext cx="444368" cy="121752"/>
            <a:chOff x="5215598" y="3868144"/>
            <a:chExt cx="444368" cy="121752"/>
          </a:xfrm>
        </p:grpSpPr>
        <p:cxnSp>
          <p:nvCxnSpPr>
            <p:cNvPr id="300" name="Straight Connector 299"/>
            <p:cNvCxnSpPr/>
            <p:nvPr/>
          </p:nvCxnSpPr>
          <p:spPr>
            <a:xfrm>
              <a:off x="5215598" y="3868144"/>
              <a:ext cx="442252" cy="0"/>
            </a:xfrm>
            <a:prstGeom prst="line">
              <a:avLst/>
            </a:prstGeom>
            <a:ln w="76200" cmpd="sng">
              <a:solidFill>
                <a:srgbClr val="4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Connector 300"/>
            <p:cNvCxnSpPr/>
            <p:nvPr/>
          </p:nvCxnSpPr>
          <p:spPr>
            <a:xfrm>
              <a:off x="5217714" y="3989896"/>
              <a:ext cx="442252" cy="0"/>
            </a:xfrm>
            <a:prstGeom prst="line">
              <a:avLst/>
            </a:prstGeom>
            <a:ln w="76200" cmpd="sng">
              <a:solidFill>
                <a:srgbClr val="4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2" name="Group 301"/>
          <p:cNvGrpSpPr/>
          <p:nvPr/>
        </p:nvGrpSpPr>
        <p:grpSpPr>
          <a:xfrm>
            <a:off x="578168" y="6302009"/>
            <a:ext cx="444368" cy="121752"/>
            <a:chOff x="5215598" y="3868144"/>
            <a:chExt cx="444368" cy="121752"/>
          </a:xfrm>
        </p:grpSpPr>
        <p:cxnSp>
          <p:nvCxnSpPr>
            <p:cNvPr id="303" name="Straight Connector 302"/>
            <p:cNvCxnSpPr/>
            <p:nvPr/>
          </p:nvCxnSpPr>
          <p:spPr>
            <a:xfrm>
              <a:off x="5215598" y="3868144"/>
              <a:ext cx="442252" cy="0"/>
            </a:xfrm>
            <a:prstGeom prst="line">
              <a:avLst/>
            </a:prstGeom>
            <a:ln w="76200" cmpd="sng">
              <a:solidFill>
                <a:srgbClr val="4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/>
            <p:cNvCxnSpPr/>
            <p:nvPr/>
          </p:nvCxnSpPr>
          <p:spPr>
            <a:xfrm>
              <a:off x="5217714" y="3989896"/>
              <a:ext cx="442252" cy="0"/>
            </a:xfrm>
            <a:prstGeom prst="line">
              <a:avLst/>
            </a:prstGeom>
            <a:ln w="76200" cmpd="sng">
              <a:solidFill>
                <a:srgbClr val="4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5" name="Group 304"/>
          <p:cNvGrpSpPr/>
          <p:nvPr/>
        </p:nvGrpSpPr>
        <p:grpSpPr>
          <a:xfrm>
            <a:off x="1041652" y="6721334"/>
            <a:ext cx="444368" cy="121752"/>
            <a:chOff x="5215598" y="3868144"/>
            <a:chExt cx="444368" cy="121752"/>
          </a:xfrm>
        </p:grpSpPr>
        <p:cxnSp>
          <p:nvCxnSpPr>
            <p:cNvPr id="306" name="Straight Connector 305"/>
            <p:cNvCxnSpPr/>
            <p:nvPr/>
          </p:nvCxnSpPr>
          <p:spPr>
            <a:xfrm>
              <a:off x="5215598" y="3868144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>
              <a:off x="5217714" y="3989896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8" name="Group 307"/>
          <p:cNvGrpSpPr/>
          <p:nvPr/>
        </p:nvGrpSpPr>
        <p:grpSpPr>
          <a:xfrm>
            <a:off x="584584" y="6721680"/>
            <a:ext cx="444368" cy="121752"/>
            <a:chOff x="5215598" y="3868144"/>
            <a:chExt cx="444368" cy="121752"/>
          </a:xfrm>
        </p:grpSpPr>
        <p:cxnSp>
          <p:nvCxnSpPr>
            <p:cNvPr id="309" name="Straight Connector 308"/>
            <p:cNvCxnSpPr/>
            <p:nvPr/>
          </p:nvCxnSpPr>
          <p:spPr>
            <a:xfrm>
              <a:off x="5215598" y="3868144"/>
              <a:ext cx="442252" cy="0"/>
            </a:xfrm>
            <a:prstGeom prst="line">
              <a:avLst/>
            </a:prstGeom>
            <a:ln w="76200" cmpd="sng">
              <a:solidFill>
                <a:srgbClr val="4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/>
            <p:cNvCxnSpPr/>
            <p:nvPr/>
          </p:nvCxnSpPr>
          <p:spPr>
            <a:xfrm>
              <a:off x="5217714" y="3989896"/>
              <a:ext cx="442252" cy="0"/>
            </a:xfrm>
            <a:prstGeom prst="line">
              <a:avLst/>
            </a:prstGeom>
            <a:ln w="76200" cmpd="sng">
              <a:solidFill>
                <a:srgbClr val="4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1" name="Group 310"/>
          <p:cNvGrpSpPr/>
          <p:nvPr/>
        </p:nvGrpSpPr>
        <p:grpSpPr>
          <a:xfrm>
            <a:off x="5197873" y="6714662"/>
            <a:ext cx="444368" cy="121752"/>
            <a:chOff x="5215598" y="3868144"/>
            <a:chExt cx="444368" cy="121752"/>
          </a:xfrm>
        </p:grpSpPr>
        <p:cxnSp>
          <p:nvCxnSpPr>
            <p:cNvPr id="312" name="Straight Connector 311"/>
            <p:cNvCxnSpPr/>
            <p:nvPr/>
          </p:nvCxnSpPr>
          <p:spPr>
            <a:xfrm>
              <a:off x="5215598" y="3868144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Straight Connector 312"/>
            <p:cNvCxnSpPr/>
            <p:nvPr/>
          </p:nvCxnSpPr>
          <p:spPr>
            <a:xfrm>
              <a:off x="5217714" y="3989896"/>
              <a:ext cx="442252" cy="0"/>
            </a:xfrm>
            <a:prstGeom prst="line">
              <a:avLst/>
            </a:prstGeom>
            <a:ln w="76200" cmpd="sng">
              <a:solidFill>
                <a:srgbClr val="8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4" name="Group 313"/>
          <p:cNvGrpSpPr/>
          <p:nvPr/>
        </p:nvGrpSpPr>
        <p:grpSpPr>
          <a:xfrm>
            <a:off x="5664332" y="6714662"/>
            <a:ext cx="444368" cy="121752"/>
            <a:chOff x="5215598" y="3868144"/>
            <a:chExt cx="444368" cy="121752"/>
          </a:xfrm>
        </p:grpSpPr>
        <p:cxnSp>
          <p:nvCxnSpPr>
            <p:cNvPr id="315" name="Straight Connector 314"/>
            <p:cNvCxnSpPr/>
            <p:nvPr/>
          </p:nvCxnSpPr>
          <p:spPr>
            <a:xfrm>
              <a:off x="5215598" y="3868144"/>
              <a:ext cx="442252" cy="0"/>
            </a:xfrm>
            <a:prstGeom prst="line">
              <a:avLst/>
            </a:prstGeom>
            <a:ln w="76200" cmpd="sng">
              <a:solidFill>
                <a:srgbClr val="4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Straight Connector 315"/>
            <p:cNvCxnSpPr/>
            <p:nvPr/>
          </p:nvCxnSpPr>
          <p:spPr>
            <a:xfrm>
              <a:off x="5217714" y="3989896"/>
              <a:ext cx="442252" cy="0"/>
            </a:xfrm>
            <a:prstGeom prst="line">
              <a:avLst/>
            </a:prstGeom>
            <a:ln w="76200" cmpd="sng">
              <a:solidFill>
                <a:srgbClr val="4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7" name="Group 316"/>
          <p:cNvGrpSpPr/>
          <p:nvPr/>
        </p:nvGrpSpPr>
        <p:grpSpPr>
          <a:xfrm>
            <a:off x="1600105" y="6231505"/>
            <a:ext cx="4364335" cy="1464695"/>
            <a:chOff x="2135970" y="254000"/>
            <a:chExt cx="6189325" cy="2077578"/>
          </a:xfrm>
        </p:grpSpPr>
        <p:cxnSp>
          <p:nvCxnSpPr>
            <p:cNvPr id="318" name="Straight Connector 317"/>
            <p:cNvCxnSpPr/>
            <p:nvPr/>
          </p:nvCxnSpPr>
          <p:spPr>
            <a:xfrm>
              <a:off x="2135972" y="1220424"/>
              <a:ext cx="0" cy="1111154"/>
            </a:xfrm>
            <a:prstGeom prst="line">
              <a:avLst/>
            </a:prstGeom>
            <a:ln>
              <a:solidFill>
                <a:srgbClr val="F7810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Straight Connector 318"/>
            <p:cNvCxnSpPr/>
            <p:nvPr/>
          </p:nvCxnSpPr>
          <p:spPr>
            <a:xfrm>
              <a:off x="3753950" y="1220424"/>
              <a:ext cx="4571345" cy="1111154"/>
            </a:xfrm>
            <a:prstGeom prst="line">
              <a:avLst/>
            </a:prstGeom>
            <a:ln>
              <a:solidFill>
                <a:srgbClr val="F7810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0" name="Rectangle 319"/>
            <p:cNvSpPr/>
            <p:nvPr/>
          </p:nvSpPr>
          <p:spPr>
            <a:xfrm>
              <a:off x="2135970" y="254000"/>
              <a:ext cx="1703664" cy="966423"/>
            </a:xfrm>
            <a:prstGeom prst="rect">
              <a:avLst/>
            </a:prstGeom>
            <a:noFill/>
            <a:ln w="22225">
              <a:solidFill>
                <a:srgbClr val="FF66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9" name="TextBox 328"/>
          <p:cNvSpPr txBox="1"/>
          <p:nvPr/>
        </p:nvSpPr>
        <p:spPr>
          <a:xfrm>
            <a:off x="1271933" y="7793508"/>
            <a:ext cx="377058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 smtClean="0">
                <a:solidFill>
                  <a:srgbClr val="800000"/>
                </a:solidFill>
                <a:latin typeface="Courier New"/>
                <a:cs typeface="Courier New"/>
              </a:rPr>
              <a:t>100 -</a:t>
            </a:r>
            <a:endParaRPr lang="en-US" sz="500" b="1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  <p:sp>
        <p:nvSpPr>
          <p:cNvPr id="330" name="TextBox 329"/>
          <p:cNvSpPr txBox="1"/>
          <p:nvPr/>
        </p:nvSpPr>
        <p:spPr>
          <a:xfrm>
            <a:off x="1347352" y="8199908"/>
            <a:ext cx="300101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 smtClean="0">
                <a:solidFill>
                  <a:srgbClr val="800000"/>
                </a:solidFill>
                <a:latin typeface="Courier New"/>
                <a:cs typeface="Courier New"/>
              </a:rPr>
              <a:t>0 -</a:t>
            </a:r>
            <a:endParaRPr lang="en-US" sz="500" b="1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  <p:cxnSp>
        <p:nvCxnSpPr>
          <p:cNvPr id="333" name="Straight Connector 332"/>
          <p:cNvCxnSpPr/>
          <p:nvPr/>
        </p:nvCxnSpPr>
        <p:spPr>
          <a:xfrm>
            <a:off x="1573943" y="7696200"/>
            <a:ext cx="0" cy="1045279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4" name="TextBox 333"/>
          <p:cNvSpPr txBox="1"/>
          <p:nvPr/>
        </p:nvSpPr>
        <p:spPr>
          <a:xfrm>
            <a:off x="1270656" y="8634866"/>
            <a:ext cx="377058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b="1" dirty="0" smtClean="0">
                <a:solidFill>
                  <a:srgbClr val="800040"/>
                </a:solidFill>
                <a:latin typeface="Courier New"/>
                <a:cs typeface="Courier New"/>
              </a:rPr>
              <a:t>100 -</a:t>
            </a:r>
            <a:endParaRPr lang="en-US" sz="500" b="1" dirty="0">
              <a:solidFill>
                <a:srgbClr val="800040"/>
              </a:solidFill>
              <a:latin typeface="Courier New"/>
              <a:cs typeface="Courier New"/>
            </a:endParaRPr>
          </a:p>
        </p:txBody>
      </p:sp>
      <p:sp>
        <p:nvSpPr>
          <p:cNvPr id="335" name="TextBox 334"/>
          <p:cNvSpPr txBox="1"/>
          <p:nvPr/>
        </p:nvSpPr>
        <p:spPr>
          <a:xfrm>
            <a:off x="3822700" y="428541"/>
            <a:ext cx="843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err="1" smtClean="0">
                <a:latin typeface="Courier New"/>
                <a:cs typeface="Courier New"/>
              </a:rPr>
              <a:t>MspI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</a:p>
          <a:p>
            <a:pPr algn="ctr"/>
            <a:r>
              <a:rPr lang="en-US" sz="1400" b="1" dirty="0" smtClean="0">
                <a:latin typeface="Courier New"/>
                <a:cs typeface="Courier New"/>
              </a:rPr>
              <a:t>digest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336" name="TextBox 335"/>
          <p:cNvSpPr txBox="1"/>
          <p:nvPr/>
        </p:nvSpPr>
        <p:spPr>
          <a:xfrm>
            <a:off x="3822700" y="1914425"/>
            <a:ext cx="1693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urier New"/>
                <a:cs typeface="Courier New"/>
              </a:rPr>
              <a:t>End repair and</a:t>
            </a:r>
          </a:p>
          <a:p>
            <a:pPr algn="ctr"/>
            <a:r>
              <a:rPr lang="en-US" sz="1400" b="1" dirty="0" smtClean="0">
                <a:latin typeface="Courier New"/>
                <a:cs typeface="Courier New"/>
              </a:rPr>
              <a:t>A-tailing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337" name="Down Arrow 336"/>
          <p:cNvSpPr/>
          <p:nvPr/>
        </p:nvSpPr>
        <p:spPr>
          <a:xfrm>
            <a:off x="3111500" y="500461"/>
            <a:ext cx="660400" cy="37068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TextBox 337"/>
          <p:cNvSpPr txBox="1"/>
          <p:nvPr/>
        </p:nvSpPr>
        <p:spPr>
          <a:xfrm>
            <a:off x="3814008" y="2621024"/>
            <a:ext cx="1046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urier New"/>
                <a:cs typeface="Courier New"/>
              </a:rPr>
              <a:t>Adapter</a:t>
            </a:r>
          </a:p>
          <a:p>
            <a:pPr algn="ctr"/>
            <a:r>
              <a:rPr lang="en-US" sz="1400" b="1" dirty="0" smtClean="0">
                <a:latin typeface="Courier New"/>
                <a:cs typeface="Courier New"/>
              </a:rPr>
              <a:t>ligation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340" name="TextBox 339"/>
          <p:cNvSpPr txBox="1"/>
          <p:nvPr/>
        </p:nvSpPr>
        <p:spPr>
          <a:xfrm>
            <a:off x="3824522" y="4569480"/>
            <a:ext cx="1585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urier New"/>
                <a:cs typeface="Courier New"/>
              </a:rPr>
              <a:t>PCR</a:t>
            </a:r>
          </a:p>
          <a:p>
            <a:pPr algn="ctr"/>
            <a:r>
              <a:rPr lang="en-US" sz="1400" b="1" dirty="0" smtClean="0">
                <a:latin typeface="Courier New"/>
                <a:cs typeface="Courier New"/>
              </a:rPr>
              <a:t>amplification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3799122" y="3314176"/>
            <a:ext cx="12620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ourier New"/>
                <a:cs typeface="Courier New"/>
              </a:rPr>
              <a:t>Bisulfite</a:t>
            </a:r>
          </a:p>
          <a:p>
            <a:pPr algn="ctr"/>
            <a:r>
              <a:rPr lang="en-US" sz="1400" b="1" dirty="0" smtClean="0">
                <a:latin typeface="Courier New"/>
                <a:cs typeface="Courier New"/>
              </a:rPr>
              <a:t>conversion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350" name="TextBox 349"/>
          <p:cNvSpPr txBox="1"/>
          <p:nvPr/>
        </p:nvSpPr>
        <p:spPr>
          <a:xfrm>
            <a:off x="11201400" y="769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cxnSp>
        <p:nvCxnSpPr>
          <p:cNvPr id="227" name="Straight Connector 226"/>
          <p:cNvCxnSpPr/>
          <p:nvPr/>
        </p:nvCxnSpPr>
        <p:spPr>
          <a:xfrm>
            <a:off x="586700" y="5588002"/>
            <a:ext cx="895020" cy="0"/>
          </a:xfrm>
          <a:prstGeom prst="line">
            <a:avLst/>
          </a:prstGeom>
          <a:ln w="76200" cmpd="sng">
            <a:solidFill>
              <a:srgbClr val="4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5202898" y="5238057"/>
            <a:ext cx="895020" cy="0"/>
          </a:xfrm>
          <a:prstGeom prst="line">
            <a:avLst/>
          </a:prstGeom>
          <a:ln w="76200" cmpd="sng">
            <a:solidFill>
              <a:srgbClr val="4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0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283</Words>
  <Application>Microsoft Macintosh PowerPoint</Application>
  <PresentationFormat>On-screen Show (4:3)</PresentationFormat>
  <Paragraphs>69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Francine Garrett-Bakelman</dc:creator>
  <cp:lastModifiedBy>Francine Garrett-Bakelman</cp:lastModifiedBy>
  <cp:revision>10</cp:revision>
  <dcterms:created xsi:type="dcterms:W3CDTF">2014-10-16T01:01:16Z</dcterms:created>
  <dcterms:modified xsi:type="dcterms:W3CDTF">2014-10-17T04:45:19Z</dcterms:modified>
</cp:coreProperties>
</file>