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D2E"/>
    <a:srgbClr val="FFBB0D"/>
    <a:srgbClr val="FE46D8"/>
    <a:srgbClr val="A800F7"/>
    <a:srgbClr val="7F22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8" autoAdjust="0"/>
    <p:restoredTop sz="90113" autoAdjust="0"/>
  </p:normalViewPr>
  <p:slideViewPr>
    <p:cSldViewPr snapToGrid="0" snapToObjects="1">
      <p:cViewPr>
        <p:scale>
          <a:sx n="150" d="100"/>
          <a:sy n="150" d="100"/>
        </p:scale>
        <p:origin x="264" y="3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ADF98E-302E-2D4F-98B6-90A8AAD0B413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9A3B7-6AC0-204E-8ED7-8DD6F4FD58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784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Next,</a:t>
            </a:r>
            <a:r>
              <a:rPr lang="en-US" baseline="0" dirty="0" smtClean="0"/>
              <a:t> convert the unmethylated C’s to U’s!!!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9A3B7-6AC0-204E-8ED7-8DD6F4FD584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9A3B7-6AC0-204E-8ED7-8DD6F4FD584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9A3B7-6AC0-204E-8ED7-8DD6F4FD584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A5C9-7CD1-EA4D-96CF-ACA18A4D12F1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020CA-D791-E240-BAB1-D6F26A22DB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A5C9-7CD1-EA4D-96CF-ACA18A4D12F1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020CA-D791-E240-BAB1-D6F26A22DB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A5C9-7CD1-EA4D-96CF-ACA18A4D12F1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020CA-D791-E240-BAB1-D6F26A22DB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A5C9-7CD1-EA4D-96CF-ACA18A4D12F1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020CA-D791-E240-BAB1-D6F26A22DB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A5C9-7CD1-EA4D-96CF-ACA18A4D12F1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020CA-D791-E240-BAB1-D6F26A22DB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A5C9-7CD1-EA4D-96CF-ACA18A4D12F1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020CA-D791-E240-BAB1-D6F26A22DB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A5C9-7CD1-EA4D-96CF-ACA18A4D12F1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020CA-D791-E240-BAB1-D6F26A22DB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A5C9-7CD1-EA4D-96CF-ACA18A4D12F1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020CA-D791-E240-BAB1-D6F26A22DB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A5C9-7CD1-EA4D-96CF-ACA18A4D12F1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020CA-D791-E240-BAB1-D6F26A22DB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A5C9-7CD1-EA4D-96CF-ACA18A4D12F1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020CA-D791-E240-BAB1-D6F26A22DB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A5C9-7CD1-EA4D-96CF-ACA18A4D12F1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020CA-D791-E240-BAB1-D6F26A22DB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BA5C9-7CD1-EA4D-96CF-ACA18A4D12F1}" type="datetimeFigureOut">
              <a:rPr lang="en-US" smtClean="0"/>
              <a:pPr/>
              <a:t>10/16/14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020CA-D791-E240-BAB1-D6F26A22DB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2053046" y="1431654"/>
            <a:ext cx="4926677" cy="872458"/>
            <a:chOff x="1930277" y="3538223"/>
            <a:chExt cx="4926677" cy="872458"/>
          </a:xfrm>
        </p:grpSpPr>
        <p:sp>
          <p:nvSpPr>
            <p:cNvPr id="36" name="Rectangle 35"/>
            <p:cNvSpPr/>
            <p:nvPr/>
          </p:nvSpPr>
          <p:spPr>
            <a:xfrm>
              <a:off x="1981079" y="3708588"/>
              <a:ext cx="4875875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0000"/>
                  </a:solidFill>
                  <a:latin typeface="Courier New"/>
                  <a:cs typeface="Courier New"/>
                </a:rPr>
                <a:t>CGGGAGACCGAGTGGC........ATGGATGAGGGC</a:t>
              </a:r>
              <a:endParaRPr lang="en-US" sz="1600" dirty="0">
                <a:solidFill>
                  <a:srgbClr val="00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981079" y="3869507"/>
              <a:ext cx="4875875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  CCTCTGGCTCACCG........TACCTACTCCCGGC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grpSp>
          <p:nvGrpSpPr>
            <p:cNvPr id="38" name="Group 7"/>
            <p:cNvGrpSpPr/>
            <p:nvPr/>
          </p:nvGrpSpPr>
          <p:grpSpPr>
            <a:xfrm>
              <a:off x="1930277" y="3538228"/>
              <a:ext cx="423333" cy="280089"/>
              <a:chOff x="2305043" y="1138774"/>
              <a:chExt cx="423333" cy="280086"/>
            </a:xfrm>
          </p:grpSpPr>
          <p:grpSp>
            <p:nvGrpSpPr>
              <p:cNvPr id="54" name="Group 6"/>
              <p:cNvGrpSpPr/>
              <p:nvPr/>
            </p:nvGrpSpPr>
            <p:grpSpPr>
              <a:xfrm>
                <a:off x="2305043" y="1138774"/>
                <a:ext cx="423333" cy="246222"/>
                <a:chOff x="2294469" y="643471"/>
                <a:chExt cx="423333" cy="246222"/>
              </a:xfrm>
            </p:grpSpPr>
            <p:sp>
              <p:nvSpPr>
                <p:cNvPr id="56" name="Oval 55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 dirty="0"/>
                </a:p>
              </p:txBody>
            </p:sp>
            <p:sp>
              <p:nvSpPr>
                <p:cNvPr id="57" name="TextBox 56"/>
                <p:cNvSpPr txBox="1"/>
                <p:nvPr/>
              </p:nvSpPr>
              <p:spPr>
                <a:xfrm>
                  <a:off x="2294469" y="643471"/>
                  <a:ext cx="423333" cy="24622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10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55" name="Straight Connector 54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7"/>
            <p:cNvGrpSpPr/>
            <p:nvPr/>
          </p:nvGrpSpPr>
          <p:grpSpPr>
            <a:xfrm rot="10800000">
              <a:off x="3026561" y="4136100"/>
              <a:ext cx="423333" cy="269927"/>
              <a:chOff x="2305043" y="1148930"/>
              <a:chExt cx="423333" cy="269930"/>
            </a:xfrm>
          </p:grpSpPr>
          <p:grpSp>
            <p:nvGrpSpPr>
              <p:cNvPr id="50" name="Group 6"/>
              <p:cNvGrpSpPr/>
              <p:nvPr/>
            </p:nvGrpSpPr>
            <p:grpSpPr>
              <a:xfrm>
                <a:off x="2305043" y="1148930"/>
                <a:ext cx="423333" cy="246221"/>
                <a:chOff x="2294469" y="653627"/>
                <a:chExt cx="423333" cy="246221"/>
              </a:xfrm>
            </p:grpSpPr>
            <p:sp>
              <p:nvSpPr>
                <p:cNvPr id="52" name="Oval 51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 dirty="0"/>
                </a:p>
              </p:txBody>
            </p:sp>
            <p:sp>
              <p:nvSpPr>
                <p:cNvPr id="53" name="TextBox 52"/>
                <p:cNvSpPr txBox="1"/>
                <p:nvPr/>
              </p:nvSpPr>
              <p:spPr>
                <a:xfrm>
                  <a:off x="2294469" y="653627"/>
                  <a:ext cx="423333" cy="24622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10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51" name="Straight Connector 12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21"/>
            <p:cNvGrpSpPr/>
            <p:nvPr/>
          </p:nvGrpSpPr>
          <p:grpSpPr>
            <a:xfrm>
              <a:off x="2902736" y="3538227"/>
              <a:ext cx="423333" cy="280089"/>
              <a:chOff x="2305043" y="1138774"/>
              <a:chExt cx="423333" cy="280086"/>
            </a:xfrm>
          </p:grpSpPr>
          <p:grpSp>
            <p:nvGrpSpPr>
              <p:cNvPr id="46" name="Group 6"/>
              <p:cNvGrpSpPr/>
              <p:nvPr/>
            </p:nvGrpSpPr>
            <p:grpSpPr>
              <a:xfrm>
                <a:off x="2305043" y="1138774"/>
                <a:ext cx="423333" cy="246222"/>
                <a:chOff x="2294469" y="643471"/>
                <a:chExt cx="423333" cy="246222"/>
              </a:xfrm>
            </p:grpSpPr>
            <p:sp>
              <p:nvSpPr>
                <p:cNvPr id="48" name="Oval 47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 dirty="0"/>
                </a:p>
              </p:txBody>
            </p:sp>
            <p:sp>
              <p:nvSpPr>
                <p:cNvPr id="49" name="TextBox 48"/>
                <p:cNvSpPr txBox="1"/>
                <p:nvPr/>
              </p:nvSpPr>
              <p:spPr>
                <a:xfrm>
                  <a:off x="2294469" y="643471"/>
                  <a:ext cx="423333" cy="24622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10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47" name="Straight Connector 9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38"/>
            <p:cNvGrpSpPr/>
            <p:nvPr/>
          </p:nvGrpSpPr>
          <p:grpSpPr>
            <a:xfrm rot="10800000">
              <a:off x="6433621" y="4140759"/>
              <a:ext cx="423333" cy="269927"/>
              <a:chOff x="2305043" y="1148930"/>
              <a:chExt cx="423333" cy="269930"/>
            </a:xfrm>
          </p:grpSpPr>
          <p:grpSp>
            <p:nvGrpSpPr>
              <p:cNvPr id="42" name="Group 6"/>
              <p:cNvGrpSpPr/>
              <p:nvPr/>
            </p:nvGrpSpPr>
            <p:grpSpPr>
              <a:xfrm>
                <a:off x="2305043" y="1148930"/>
                <a:ext cx="423333" cy="246221"/>
                <a:chOff x="2294469" y="653627"/>
                <a:chExt cx="423333" cy="246221"/>
              </a:xfrm>
            </p:grpSpPr>
            <p:sp>
              <p:nvSpPr>
                <p:cNvPr id="44" name="Oval 43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 dirty="0"/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2294469" y="653627"/>
                  <a:ext cx="423333" cy="24622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10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43" name="Straight Connector 42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Group 80"/>
          <p:cNvGrpSpPr/>
          <p:nvPr/>
        </p:nvGrpSpPr>
        <p:grpSpPr>
          <a:xfrm>
            <a:off x="6494833" y="1602643"/>
            <a:ext cx="1601527" cy="499473"/>
            <a:chOff x="728930" y="4114336"/>
            <a:chExt cx="1601527" cy="499473"/>
          </a:xfrm>
        </p:grpSpPr>
        <p:sp>
          <p:nvSpPr>
            <p:cNvPr id="59" name="Rectangle 58"/>
            <p:cNvSpPr/>
            <p:nvPr/>
          </p:nvSpPr>
          <p:spPr>
            <a:xfrm>
              <a:off x="728930" y="4114336"/>
              <a:ext cx="139926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0000"/>
                  </a:solidFill>
                  <a:latin typeface="Courier New"/>
                  <a:cs typeface="Courier New"/>
                </a:rPr>
                <a:t>CGGAAAC...</a:t>
              </a:r>
              <a:endParaRPr lang="en-US" sz="1600" dirty="0">
                <a:solidFill>
                  <a:srgbClr val="00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728930" y="4275255"/>
              <a:ext cx="160152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  CTTTG...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1014918" y="1599824"/>
            <a:ext cx="2064245" cy="503076"/>
            <a:chOff x="911348" y="4053459"/>
            <a:chExt cx="1898257" cy="384209"/>
          </a:xfrm>
        </p:grpSpPr>
        <p:sp>
          <p:nvSpPr>
            <p:cNvPr id="83" name="Rectangle 82"/>
            <p:cNvSpPr/>
            <p:nvPr/>
          </p:nvSpPr>
          <p:spPr>
            <a:xfrm>
              <a:off x="911348" y="4053459"/>
              <a:ext cx="1531937" cy="2585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0000"/>
                  </a:solidFill>
                  <a:latin typeface="Courier New"/>
                  <a:cs typeface="Courier New"/>
                </a:rPr>
                <a:t>...CAGGGC</a:t>
              </a:r>
              <a:endParaRPr lang="en-US" sz="1600" dirty="0">
                <a:solidFill>
                  <a:srgbClr val="0000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911348" y="4179108"/>
              <a:ext cx="1898257" cy="2585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...GTCCCGGC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2088288" y="1443203"/>
            <a:ext cx="4853013" cy="872136"/>
            <a:chOff x="1872388" y="1443203"/>
            <a:chExt cx="4853013" cy="872136"/>
          </a:xfrm>
        </p:grpSpPr>
        <p:grpSp>
          <p:nvGrpSpPr>
            <p:cNvPr id="27" name="Group 26"/>
            <p:cNvGrpSpPr/>
            <p:nvPr/>
          </p:nvGrpSpPr>
          <p:grpSpPr>
            <a:xfrm>
              <a:off x="1872388" y="1443203"/>
              <a:ext cx="459080" cy="865599"/>
              <a:chOff x="1755602" y="1859414"/>
              <a:chExt cx="459080" cy="865599"/>
            </a:xfrm>
          </p:grpSpPr>
          <p:cxnSp>
            <p:nvCxnSpPr>
              <p:cNvPr id="28" name="Elbow Connector 27"/>
              <p:cNvCxnSpPr/>
              <p:nvPr/>
            </p:nvCxnSpPr>
            <p:spPr>
              <a:xfrm rot="16200000" flipH="1">
                <a:off x="1681398" y="2178066"/>
                <a:ext cx="608960" cy="231951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Striped Right Arrow 28"/>
              <p:cNvSpPr/>
              <p:nvPr/>
            </p:nvSpPr>
            <p:spPr>
              <a:xfrm rot="5400000">
                <a:off x="1727570" y="1887446"/>
                <a:ext cx="284666" cy="228602"/>
              </a:xfrm>
              <a:prstGeom prst="stripedRightArrow">
                <a:avLst/>
              </a:prstGeom>
              <a:solidFill>
                <a:srgbClr val="FF000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triped Right Arrow 29"/>
              <p:cNvSpPr/>
              <p:nvPr/>
            </p:nvSpPr>
            <p:spPr>
              <a:xfrm rot="16200000">
                <a:off x="1958048" y="2468379"/>
                <a:ext cx="284666" cy="228602"/>
              </a:xfrm>
              <a:prstGeom prst="stripedRightArrow">
                <a:avLst/>
              </a:prstGeom>
              <a:solidFill>
                <a:srgbClr val="FF000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6266321" y="1449740"/>
              <a:ext cx="459080" cy="865599"/>
              <a:chOff x="1755602" y="1859414"/>
              <a:chExt cx="459080" cy="865599"/>
            </a:xfrm>
          </p:grpSpPr>
          <p:cxnSp>
            <p:nvCxnSpPr>
              <p:cNvPr id="32" name="Elbow Connector 31"/>
              <p:cNvCxnSpPr/>
              <p:nvPr/>
            </p:nvCxnSpPr>
            <p:spPr>
              <a:xfrm rot="16200000" flipH="1">
                <a:off x="1681398" y="2178066"/>
                <a:ext cx="608960" cy="231951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Striped Right Arrow 32"/>
              <p:cNvSpPr/>
              <p:nvPr/>
            </p:nvSpPr>
            <p:spPr>
              <a:xfrm rot="5400000">
                <a:off x="1727570" y="1887446"/>
                <a:ext cx="284666" cy="228602"/>
              </a:xfrm>
              <a:prstGeom prst="stripedRightArrow">
                <a:avLst/>
              </a:prstGeom>
              <a:solidFill>
                <a:srgbClr val="FF000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triped Right Arrow 33"/>
              <p:cNvSpPr/>
              <p:nvPr/>
            </p:nvSpPr>
            <p:spPr>
              <a:xfrm rot="16200000">
                <a:off x="1958048" y="2468379"/>
                <a:ext cx="284666" cy="228602"/>
              </a:xfrm>
              <a:prstGeom prst="stripedRightArrow">
                <a:avLst/>
              </a:prstGeom>
              <a:solidFill>
                <a:srgbClr val="FF000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8" name="Rectangle 107"/>
          <p:cNvSpPr/>
          <p:nvPr/>
        </p:nvSpPr>
        <p:spPr>
          <a:xfrm>
            <a:off x="2105818" y="1765520"/>
            <a:ext cx="56725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rgbClr val="0000FF"/>
                </a:solidFill>
                <a:latin typeface="Courier New"/>
                <a:cs typeface="Courier New"/>
              </a:rPr>
              <a:t>G</a:t>
            </a:r>
            <a:endParaRPr lang="en-US" sz="1600" b="1" dirty="0">
              <a:solidFill>
                <a:srgbClr val="0000FF"/>
              </a:solidFill>
              <a:latin typeface="Courier New"/>
              <a:cs typeface="Courier New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2226690" y="1765520"/>
            <a:ext cx="43073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rgbClr val="0000FF"/>
                </a:solidFill>
                <a:latin typeface="Courier New"/>
                <a:cs typeface="Courier New"/>
              </a:rPr>
              <a:t>C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6496829" y="1602977"/>
            <a:ext cx="43073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rgbClr val="0000FF"/>
                </a:solidFill>
                <a:latin typeface="Courier New"/>
                <a:cs typeface="Courier New"/>
              </a:rPr>
              <a:t>C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6617274" y="1606392"/>
            <a:ext cx="56725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rgbClr val="0000FF"/>
                </a:solidFill>
                <a:latin typeface="Courier New"/>
                <a:cs typeface="Courier New"/>
              </a:rPr>
              <a:t>G</a:t>
            </a:r>
            <a:endParaRPr lang="en-US" sz="1600" b="1" dirty="0">
              <a:solidFill>
                <a:srgbClr val="0000FF"/>
              </a:solidFill>
              <a:latin typeface="Courier New"/>
              <a:cs typeface="Courier New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1985320" y="1765520"/>
            <a:ext cx="56725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rgbClr val="FF6600"/>
                </a:solidFill>
                <a:latin typeface="Courier New"/>
                <a:cs typeface="Courier New"/>
              </a:rPr>
              <a:t>A</a:t>
            </a:r>
            <a:endParaRPr lang="en-US" sz="1600" b="1" dirty="0">
              <a:solidFill>
                <a:srgbClr val="FF6600"/>
              </a:solidFill>
              <a:latin typeface="Courier New"/>
              <a:cs typeface="Courier New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6744965" y="1604766"/>
            <a:ext cx="56725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rgbClr val="FF6600"/>
                </a:solidFill>
                <a:latin typeface="Courier New"/>
                <a:cs typeface="Courier New"/>
              </a:rPr>
              <a:t>A</a:t>
            </a:r>
            <a:endParaRPr lang="en-US" sz="1600" b="1" dirty="0">
              <a:solidFill>
                <a:srgbClr val="FF6600"/>
              </a:solidFill>
              <a:latin typeface="Courier New"/>
              <a:cs typeface="Courier New"/>
            </a:endParaRPr>
          </a:p>
        </p:txBody>
      </p:sp>
      <p:grpSp>
        <p:nvGrpSpPr>
          <p:cNvPr id="120" name="Group 119"/>
          <p:cNvGrpSpPr/>
          <p:nvPr/>
        </p:nvGrpSpPr>
        <p:grpSpPr>
          <a:xfrm>
            <a:off x="992921" y="1601680"/>
            <a:ext cx="1415486" cy="338554"/>
            <a:chOff x="777021" y="1601680"/>
            <a:chExt cx="1415486" cy="338554"/>
          </a:xfrm>
        </p:grpSpPr>
        <p:sp>
          <p:nvSpPr>
            <p:cNvPr id="117" name="Rectangle 116"/>
            <p:cNvSpPr/>
            <p:nvPr/>
          </p:nvSpPr>
          <p:spPr>
            <a:xfrm flipV="1">
              <a:off x="777021" y="1734406"/>
              <a:ext cx="1069966" cy="118872"/>
            </a:xfrm>
            <a:prstGeom prst="rect">
              <a:avLst/>
            </a:prstGeom>
            <a:solidFill>
              <a:srgbClr val="7F22ED"/>
            </a:solidFill>
            <a:ln w="25400" cap="sq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1772410" y="1601680"/>
              <a:ext cx="4200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solidFill>
                    <a:srgbClr val="A800F7"/>
                  </a:solidFill>
                  <a:latin typeface="Courier New"/>
                  <a:cs typeface="Courier New"/>
                </a:rPr>
                <a:t>T</a:t>
              </a:r>
              <a:endParaRPr lang="en-US" sz="1600" b="1" dirty="0">
                <a:solidFill>
                  <a:srgbClr val="A800F7"/>
                </a:solidFill>
                <a:latin typeface="Courier New"/>
                <a:cs typeface="Courier New"/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6742654" y="1759087"/>
            <a:ext cx="1301267" cy="338554"/>
            <a:chOff x="596522" y="1601680"/>
            <a:chExt cx="1301267" cy="338554"/>
          </a:xfrm>
        </p:grpSpPr>
        <p:sp>
          <p:nvSpPr>
            <p:cNvPr id="122" name="Rectangle 121"/>
            <p:cNvSpPr/>
            <p:nvPr/>
          </p:nvSpPr>
          <p:spPr>
            <a:xfrm flipV="1">
              <a:off x="827823" y="1742873"/>
              <a:ext cx="1069966" cy="118872"/>
            </a:xfrm>
            <a:prstGeom prst="rect">
              <a:avLst/>
            </a:prstGeom>
            <a:solidFill>
              <a:srgbClr val="7F22ED"/>
            </a:solidFill>
            <a:ln w="25400" cap="sq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596522" y="1601680"/>
              <a:ext cx="4200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solidFill>
                    <a:srgbClr val="A800F7"/>
                  </a:solidFill>
                  <a:latin typeface="Courier New"/>
                  <a:cs typeface="Courier New"/>
                </a:rPr>
                <a:t>T</a:t>
              </a:r>
              <a:endParaRPr lang="en-US" sz="1600" b="1" dirty="0">
                <a:solidFill>
                  <a:srgbClr val="A800F7"/>
                </a:solidFill>
                <a:latin typeface="Courier New"/>
                <a:cs typeface="Courier New"/>
              </a:endParaRPr>
            </a:p>
          </p:txBody>
        </p:sp>
      </p:grpSp>
      <p:sp>
        <p:nvSpPr>
          <p:cNvPr id="124" name="Rectangle 123"/>
          <p:cNvSpPr/>
          <p:nvPr/>
        </p:nvSpPr>
        <p:spPr>
          <a:xfrm flipV="1">
            <a:off x="6971256" y="1734406"/>
            <a:ext cx="1069966" cy="118872"/>
          </a:xfrm>
          <a:prstGeom prst="rect">
            <a:avLst/>
          </a:prstGeom>
          <a:solidFill>
            <a:srgbClr val="7F22ED"/>
          </a:solidFill>
          <a:ln w="25400" cap="sq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5" name="Rectangle 124"/>
          <p:cNvSpPr/>
          <p:nvPr/>
        </p:nvSpPr>
        <p:spPr>
          <a:xfrm flipV="1">
            <a:off x="991547" y="1891813"/>
            <a:ext cx="1069966" cy="118872"/>
          </a:xfrm>
          <a:prstGeom prst="rect">
            <a:avLst/>
          </a:prstGeom>
          <a:solidFill>
            <a:srgbClr val="7F22ED"/>
          </a:solidFill>
          <a:ln w="25400" cap="sq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2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2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xit" presetSubtype="8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2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3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3" accel="50000" decel="5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9" accel="50000" decel="5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  <p:bldP spid="109" grpId="0"/>
      <p:bldP spid="110" grpId="0"/>
      <p:bldP spid="111" grpId="0"/>
      <p:bldP spid="112" grpId="0"/>
      <p:bldP spid="113" grpId="0"/>
      <p:bldP spid="124" grpId="0" animBg="1"/>
      <p:bldP spid="1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992921" y="1431658"/>
            <a:ext cx="7048301" cy="511662"/>
            <a:chOff x="992921" y="881303"/>
            <a:chExt cx="7048301" cy="511662"/>
          </a:xfrm>
        </p:grpSpPr>
        <p:sp>
          <p:nvSpPr>
            <p:cNvPr id="113" name="Rectangle 112"/>
            <p:cNvSpPr/>
            <p:nvPr/>
          </p:nvSpPr>
          <p:spPr>
            <a:xfrm>
              <a:off x="6744965" y="1054411"/>
              <a:ext cx="56725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solidFill>
                    <a:srgbClr val="FF6600"/>
                  </a:solidFill>
                  <a:latin typeface="Courier New"/>
                  <a:cs typeface="Courier New"/>
                </a:rPr>
                <a:t>A</a:t>
              </a:r>
              <a:endParaRPr lang="en-US" sz="1600" b="1" dirty="0">
                <a:solidFill>
                  <a:srgbClr val="FF66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 flipV="1">
              <a:off x="992921" y="1184051"/>
              <a:ext cx="1069966" cy="118872"/>
            </a:xfrm>
            <a:prstGeom prst="rect">
              <a:avLst/>
            </a:prstGeom>
            <a:solidFill>
              <a:srgbClr val="7F22ED"/>
            </a:solidFill>
            <a:ln w="25400" cap="sq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1988310" y="1051325"/>
              <a:ext cx="4200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solidFill>
                    <a:srgbClr val="A800F7"/>
                  </a:solidFill>
                  <a:latin typeface="Courier New"/>
                  <a:cs typeface="Courier New"/>
                </a:rPr>
                <a:t>T</a:t>
              </a:r>
              <a:endParaRPr lang="en-US" sz="1600" b="1" dirty="0">
                <a:solidFill>
                  <a:srgbClr val="A800F7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103848" y="1051664"/>
              <a:ext cx="4875875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0000"/>
                  </a:solidFill>
                  <a:latin typeface="Courier New"/>
                  <a:cs typeface="Courier New"/>
                </a:rPr>
                <a:t>CGGGAGACCGAGTGGC........ATGGATGAGGGC</a:t>
              </a:r>
              <a:endParaRPr lang="en-US" sz="1600" dirty="0">
                <a:solidFill>
                  <a:srgbClr val="000000"/>
                </a:solidFill>
                <a:latin typeface="Courier New"/>
                <a:cs typeface="Courier New"/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2053046" y="881304"/>
              <a:ext cx="423333" cy="280089"/>
              <a:chOff x="2305043" y="1138774"/>
              <a:chExt cx="423333" cy="280086"/>
            </a:xfrm>
          </p:grpSpPr>
          <p:grpSp>
            <p:nvGrpSpPr>
              <p:cNvPr id="4" name="Group 6"/>
              <p:cNvGrpSpPr/>
              <p:nvPr/>
            </p:nvGrpSpPr>
            <p:grpSpPr>
              <a:xfrm>
                <a:off x="2305043" y="1138774"/>
                <a:ext cx="423333" cy="246222"/>
                <a:chOff x="2294469" y="643471"/>
                <a:chExt cx="423333" cy="246222"/>
              </a:xfrm>
            </p:grpSpPr>
            <p:sp>
              <p:nvSpPr>
                <p:cNvPr id="56" name="Oval 55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 dirty="0"/>
                </a:p>
              </p:txBody>
            </p:sp>
            <p:sp>
              <p:nvSpPr>
                <p:cNvPr id="57" name="TextBox 56"/>
                <p:cNvSpPr txBox="1"/>
                <p:nvPr/>
              </p:nvSpPr>
              <p:spPr>
                <a:xfrm>
                  <a:off x="2294469" y="643471"/>
                  <a:ext cx="423333" cy="24622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10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55" name="Straight Connector 54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oup 21"/>
            <p:cNvGrpSpPr/>
            <p:nvPr/>
          </p:nvGrpSpPr>
          <p:grpSpPr>
            <a:xfrm>
              <a:off x="3025505" y="881303"/>
              <a:ext cx="423333" cy="280089"/>
              <a:chOff x="2305043" y="1138774"/>
              <a:chExt cx="423333" cy="280086"/>
            </a:xfrm>
          </p:grpSpPr>
          <p:grpSp>
            <p:nvGrpSpPr>
              <p:cNvPr id="8" name="Group 6"/>
              <p:cNvGrpSpPr/>
              <p:nvPr/>
            </p:nvGrpSpPr>
            <p:grpSpPr>
              <a:xfrm>
                <a:off x="2305043" y="1138774"/>
                <a:ext cx="423333" cy="246222"/>
                <a:chOff x="2294469" y="643471"/>
                <a:chExt cx="423333" cy="246222"/>
              </a:xfrm>
            </p:grpSpPr>
            <p:sp>
              <p:nvSpPr>
                <p:cNvPr id="48" name="Oval 47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 dirty="0"/>
                </a:p>
              </p:txBody>
            </p:sp>
            <p:sp>
              <p:nvSpPr>
                <p:cNvPr id="49" name="TextBox 48"/>
                <p:cNvSpPr txBox="1"/>
                <p:nvPr/>
              </p:nvSpPr>
              <p:spPr>
                <a:xfrm>
                  <a:off x="2294469" y="643471"/>
                  <a:ext cx="423333" cy="24622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10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47" name="Straight Connector 9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0" name="Rectangle 109"/>
            <p:cNvSpPr/>
            <p:nvPr/>
          </p:nvSpPr>
          <p:spPr>
            <a:xfrm>
              <a:off x="6496829" y="1052622"/>
              <a:ext cx="43073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solidFill>
                    <a:srgbClr val="0000FF"/>
                  </a:solidFill>
                  <a:latin typeface="Courier New"/>
                  <a:cs typeface="Courier New"/>
                </a:rPr>
                <a:t>C</a:t>
              </a: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6617274" y="1051804"/>
              <a:ext cx="56725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solidFill>
                    <a:srgbClr val="0000FF"/>
                  </a:solidFill>
                  <a:latin typeface="Courier New"/>
                  <a:cs typeface="Courier New"/>
                </a:rPr>
                <a:t>G</a:t>
              </a:r>
              <a:endParaRPr lang="en-US" sz="1600" b="1" dirty="0">
                <a:solidFill>
                  <a:srgbClr val="0000FF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 flipV="1">
              <a:off x="6971256" y="1184051"/>
              <a:ext cx="1069966" cy="118872"/>
            </a:xfrm>
            <a:prstGeom prst="rect">
              <a:avLst/>
            </a:prstGeom>
            <a:solidFill>
              <a:srgbClr val="7F22ED"/>
            </a:solidFill>
            <a:ln w="25400" cap="sq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991547" y="1759087"/>
            <a:ext cx="7052374" cy="545030"/>
            <a:chOff x="991547" y="1759087"/>
            <a:chExt cx="7052374" cy="545030"/>
          </a:xfrm>
        </p:grpSpPr>
        <p:sp>
          <p:nvSpPr>
            <p:cNvPr id="112" name="Rectangle 111"/>
            <p:cNvSpPr/>
            <p:nvPr/>
          </p:nvSpPr>
          <p:spPr>
            <a:xfrm>
              <a:off x="1985320" y="1765520"/>
              <a:ext cx="56725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solidFill>
                    <a:srgbClr val="FF6600"/>
                  </a:solidFill>
                  <a:latin typeface="Courier New"/>
                  <a:cs typeface="Courier New"/>
                </a:rPr>
                <a:t>A</a:t>
              </a:r>
              <a:endParaRPr lang="en-US" sz="1600" b="1" dirty="0">
                <a:solidFill>
                  <a:srgbClr val="FF66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103848" y="1762938"/>
              <a:ext cx="4875875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  CCTCTGGCTCACCG........TACCTACTCCCGGC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grpSp>
          <p:nvGrpSpPr>
            <p:cNvPr id="5" name="Group 7"/>
            <p:cNvGrpSpPr/>
            <p:nvPr/>
          </p:nvGrpSpPr>
          <p:grpSpPr>
            <a:xfrm rot="10800000">
              <a:off x="3149330" y="2029531"/>
              <a:ext cx="423333" cy="269927"/>
              <a:chOff x="2305043" y="1148930"/>
              <a:chExt cx="423333" cy="269930"/>
            </a:xfrm>
          </p:grpSpPr>
          <p:grpSp>
            <p:nvGrpSpPr>
              <p:cNvPr id="6" name="Group 6"/>
              <p:cNvGrpSpPr/>
              <p:nvPr/>
            </p:nvGrpSpPr>
            <p:grpSpPr>
              <a:xfrm>
                <a:off x="2305043" y="1148930"/>
                <a:ext cx="423333" cy="246221"/>
                <a:chOff x="2294469" y="653627"/>
                <a:chExt cx="423333" cy="246221"/>
              </a:xfrm>
            </p:grpSpPr>
            <p:sp>
              <p:nvSpPr>
                <p:cNvPr id="52" name="Oval 51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 dirty="0"/>
                </a:p>
              </p:txBody>
            </p:sp>
            <p:sp>
              <p:nvSpPr>
                <p:cNvPr id="53" name="TextBox 52"/>
                <p:cNvSpPr txBox="1"/>
                <p:nvPr/>
              </p:nvSpPr>
              <p:spPr>
                <a:xfrm>
                  <a:off x="2294469" y="653627"/>
                  <a:ext cx="423333" cy="24622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10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51" name="Straight Connector 12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Group 38"/>
            <p:cNvGrpSpPr/>
            <p:nvPr/>
          </p:nvGrpSpPr>
          <p:grpSpPr>
            <a:xfrm rot="10800000">
              <a:off x="6556390" y="2034190"/>
              <a:ext cx="423333" cy="269927"/>
              <a:chOff x="2305043" y="1148930"/>
              <a:chExt cx="423333" cy="269930"/>
            </a:xfrm>
          </p:grpSpPr>
          <p:grpSp>
            <p:nvGrpSpPr>
              <p:cNvPr id="10" name="Group 6"/>
              <p:cNvGrpSpPr/>
              <p:nvPr/>
            </p:nvGrpSpPr>
            <p:grpSpPr>
              <a:xfrm>
                <a:off x="2305043" y="1148930"/>
                <a:ext cx="423333" cy="246221"/>
                <a:chOff x="2294469" y="653627"/>
                <a:chExt cx="423333" cy="246221"/>
              </a:xfrm>
            </p:grpSpPr>
            <p:sp>
              <p:nvSpPr>
                <p:cNvPr id="44" name="Oval 43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 dirty="0"/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2294469" y="653627"/>
                  <a:ext cx="423333" cy="24622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10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43" name="Straight Connector 42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8" name="Rectangle 107"/>
            <p:cNvSpPr/>
            <p:nvPr/>
          </p:nvSpPr>
          <p:spPr>
            <a:xfrm>
              <a:off x="2105818" y="1765520"/>
              <a:ext cx="56725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solidFill>
                    <a:srgbClr val="0000FF"/>
                  </a:solidFill>
                  <a:latin typeface="Courier New"/>
                  <a:cs typeface="Courier New"/>
                </a:rPr>
                <a:t>G</a:t>
              </a:r>
              <a:endParaRPr lang="en-US" sz="1600" b="1" dirty="0">
                <a:solidFill>
                  <a:srgbClr val="0000FF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2226690" y="1765520"/>
              <a:ext cx="43073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solidFill>
                    <a:srgbClr val="0000FF"/>
                  </a:solidFill>
                  <a:latin typeface="Courier New"/>
                  <a:cs typeface="Courier New"/>
                </a:rPr>
                <a:t>C</a:t>
              </a:r>
            </a:p>
          </p:txBody>
        </p:sp>
        <p:grpSp>
          <p:nvGrpSpPr>
            <p:cNvPr id="17" name="Group 120"/>
            <p:cNvGrpSpPr/>
            <p:nvPr/>
          </p:nvGrpSpPr>
          <p:grpSpPr>
            <a:xfrm>
              <a:off x="6742654" y="1759087"/>
              <a:ext cx="1301267" cy="338554"/>
              <a:chOff x="596522" y="1601680"/>
              <a:chExt cx="1301267" cy="338554"/>
            </a:xfrm>
          </p:grpSpPr>
          <p:sp>
            <p:nvSpPr>
              <p:cNvPr id="122" name="Rectangle 121"/>
              <p:cNvSpPr/>
              <p:nvPr/>
            </p:nvSpPr>
            <p:spPr>
              <a:xfrm flipV="1">
                <a:off x="827823" y="1742873"/>
                <a:ext cx="1069966" cy="118872"/>
              </a:xfrm>
              <a:prstGeom prst="rect">
                <a:avLst/>
              </a:prstGeom>
              <a:solidFill>
                <a:srgbClr val="7F22ED"/>
              </a:solidFill>
              <a:ln w="25400" cap="sq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596522" y="1601680"/>
                <a:ext cx="420097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A800F7"/>
                    </a:solidFill>
                    <a:latin typeface="Courier New"/>
                    <a:cs typeface="Courier New"/>
                  </a:rPr>
                  <a:t>T</a:t>
                </a:r>
                <a:endParaRPr lang="en-US" sz="1600" b="1" dirty="0">
                  <a:solidFill>
                    <a:srgbClr val="A800F7"/>
                  </a:solidFill>
                  <a:latin typeface="Courier New"/>
                  <a:cs typeface="Courier New"/>
                </a:endParaRPr>
              </a:p>
            </p:txBody>
          </p:sp>
        </p:grpSp>
        <p:sp>
          <p:nvSpPr>
            <p:cNvPr id="125" name="Rectangle 124"/>
            <p:cNvSpPr/>
            <p:nvPr/>
          </p:nvSpPr>
          <p:spPr>
            <a:xfrm flipV="1">
              <a:off x="991547" y="1891813"/>
              <a:ext cx="1069966" cy="118872"/>
            </a:xfrm>
            <a:prstGeom prst="rect">
              <a:avLst/>
            </a:prstGeom>
            <a:solidFill>
              <a:srgbClr val="7F22ED"/>
            </a:solidFill>
            <a:ln w="25400" cap="sq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4 -4.81481E-6 L 0.00018 -0.0578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81481E-6 L 0.00034 0.05788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7"/>
          <p:cNvGrpSpPr/>
          <p:nvPr/>
        </p:nvGrpSpPr>
        <p:grpSpPr>
          <a:xfrm>
            <a:off x="992921" y="1042176"/>
            <a:ext cx="7048301" cy="511662"/>
            <a:chOff x="992921" y="881303"/>
            <a:chExt cx="7048301" cy="511662"/>
          </a:xfrm>
        </p:grpSpPr>
        <p:sp>
          <p:nvSpPr>
            <p:cNvPr id="113" name="Rectangle 112"/>
            <p:cNvSpPr/>
            <p:nvPr/>
          </p:nvSpPr>
          <p:spPr>
            <a:xfrm>
              <a:off x="6744965" y="1054411"/>
              <a:ext cx="56725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solidFill>
                    <a:srgbClr val="FF6600"/>
                  </a:solidFill>
                  <a:latin typeface="Courier New"/>
                  <a:cs typeface="Courier New"/>
                </a:rPr>
                <a:t>A</a:t>
              </a:r>
              <a:endParaRPr lang="en-US" sz="1600" b="1" dirty="0">
                <a:solidFill>
                  <a:srgbClr val="FF66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 flipV="1">
              <a:off x="992921" y="1184051"/>
              <a:ext cx="1069966" cy="118872"/>
            </a:xfrm>
            <a:prstGeom prst="rect">
              <a:avLst/>
            </a:prstGeom>
            <a:solidFill>
              <a:srgbClr val="7F22ED"/>
            </a:solidFill>
            <a:ln w="25400" cap="sq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1988310" y="1051325"/>
              <a:ext cx="4200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solidFill>
                    <a:srgbClr val="A800F7"/>
                  </a:solidFill>
                  <a:latin typeface="Courier New"/>
                  <a:cs typeface="Courier New"/>
                </a:rPr>
                <a:t>T</a:t>
              </a:r>
              <a:endParaRPr lang="en-US" sz="1600" b="1" dirty="0">
                <a:solidFill>
                  <a:srgbClr val="A800F7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103848" y="1051664"/>
              <a:ext cx="4875875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0000"/>
                  </a:solidFill>
                  <a:latin typeface="Courier New"/>
                  <a:cs typeface="Courier New"/>
                </a:rPr>
                <a:t>CGGGAGACCGAGTGGC........ATGGATGAGGGC</a:t>
              </a:r>
              <a:endParaRPr lang="en-US" sz="1600" dirty="0">
                <a:solidFill>
                  <a:srgbClr val="000000"/>
                </a:solidFill>
                <a:latin typeface="Courier New"/>
                <a:cs typeface="Courier New"/>
              </a:endParaRPr>
            </a:p>
          </p:txBody>
        </p:sp>
        <p:grpSp>
          <p:nvGrpSpPr>
            <p:cNvPr id="3" name="Group 7"/>
            <p:cNvGrpSpPr/>
            <p:nvPr/>
          </p:nvGrpSpPr>
          <p:grpSpPr>
            <a:xfrm>
              <a:off x="2053046" y="881304"/>
              <a:ext cx="423333" cy="280089"/>
              <a:chOff x="2305043" y="1138774"/>
              <a:chExt cx="423333" cy="280086"/>
            </a:xfrm>
          </p:grpSpPr>
          <p:grpSp>
            <p:nvGrpSpPr>
              <p:cNvPr id="4" name="Group 6"/>
              <p:cNvGrpSpPr/>
              <p:nvPr/>
            </p:nvGrpSpPr>
            <p:grpSpPr>
              <a:xfrm>
                <a:off x="2305043" y="1138774"/>
                <a:ext cx="423333" cy="246222"/>
                <a:chOff x="2294469" y="643471"/>
                <a:chExt cx="423333" cy="246222"/>
              </a:xfrm>
            </p:grpSpPr>
            <p:sp>
              <p:nvSpPr>
                <p:cNvPr id="56" name="Oval 55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 dirty="0"/>
                </a:p>
              </p:txBody>
            </p:sp>
            <p:sp>
              <p:nvSpPr>
                <p:cNvPr id="57" name="TextBox 56"/>
                <p:cNvSpPr txBox="1"/>
                <p:nvPr/>
              </p:nvSpPr>
              <p:spPr>
                <a:xfrm>
                  <a:off x="2294469" y="643471"/>
                  <a:ext cx="423333" cy="24622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10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55" name="Straight Connector 54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Group 21"/>
            <p:cNvGrpSpPr/>
            <p:nvPr/>
          </p:nvGrpSpPr>
          <p:grpSpPr>
            <a:xfrm>
              <a:off x="3025505" y="881303"/>
              <a:ext cx="423333" cy="280089"/>
              <a:chOff x="2305043" y="1138774"/>
              <a:chExt cx="423333" cy="280086"/>
            </a:xfrm>
          </p:grpSpPr>
          <p:grpSp>
            <p:nvGrpSpPr>
              <p:cNvPr id="6" name="Group 6"/>
              <p:cNvGrpSpPr/>
              <p:nvPr/>
            </p:nvGrpSpPr>
            <p:grpSpPr>
              <a:xfrm>
                <a:off x="2305043" y="1138774"/>
                <a:ext cx="423333" cy="246222"/>
                <a:chOff x="2294469" y="643471"/>
                <a:chExt cx="423333" cy="246222"/>
              </a:xfrm>
            </p:grpSpPr>
            <p:sp>
              <p:nvSpPr>
                <p:cNvPr id="48" name="Oval 47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 dirty="0"/>
                </a:p>
              </p:txBody>
            </p:sp>
            <p:sp>
              <p:nvSpPr>
                <p:cNvPr id="49" name="TextBox 48"/>
                <p:cNvSpPr txBox="1"/>
                <p:nvPr/>
              </p:nvSpPr>
              <p:spPr>
                <a:xfrm>
                  <a:off x="2294469" y="643471"/>
                  <a:ext cx="423333" cy="24622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10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47" name="Straight Connector 9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0" name="Rectangle 109"/>
            <p:cNvSpPr/>
            <p:nvPr/>
          </p:nvSpPr>
          <p:spPr>
            <a:xfrm>
              <a:off x="6496829" y="1052622"/>
              <a:ext cx="43073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solidFill>
                    <a:srgbClr val="0000FF"/>
                  </a:solidFill>
                  <a:latin typeface="Courier New"/>
                  <a:cs typeface="Courier New"/>
                </a:rPr>
                <a:t>C</a:t>
              </a: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6617274" y="1051804"/>
              <a:ext cx="56725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solidFill>
                    <a:srgbClr val="0000FF"/>
                  </a:solidFill>
                  <a:latin typeface="Courier New"/>
                  <a:cs typeface="Courier New"/>
                </a:rPr>
                <a:t>G</a:t>
              </a:r>
              <a:endParaRPr lang="en-US" sz="1600" b="1" dirty="0">
                <a:solidFill>
                  <a:srgbClr val="0000FF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 flipV="1">
              <a:off x="6971256" y="1184051"/>
              <a:ext cx="1069966" cy="118872"/>
            </a:xfrm>
            <a:prstGeom prst="rect">
              <a:avLst/>
            </a:prstGeom>
            <a:solidFill>
              <a:srgbClr val="7F22ED"/>
            </a:solidFill>
            <a:ln w="25400" cap="sq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997315" y="2175499"/>
            <a:ext cx="7052374" cy="545030"/>
            <a:chOff x="991547" y="1759087"/>
            <a:chExt cx="7052374" cy="545030"/>
          </a:xfrm>
        </p:grpSpPr>
        <p:sp>
          <p:nvSpPr>
            <p:cNvPr id="70" name="Rectangle 69"/>
            <p:cNvSpPr/>
            <p:nvPr/>
          </p:nvSpPr>
          <p:spPr>
            <a:xfrm>
              <a:off x="1985320" y="1765520"/>
              <a:ext cx="56725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solidFill>
                    <a:srgbClr val="FF6600"/>
                  </a:solidFill>
                  <a:latin typeface="Courier New"/>
                  <a:cs typeface="Courier New"/>
                </a:rPr>
                <a:t>A</a:t>
              </a:r>
              <a:endParaRPr lang="en-US" sz="1600" b="1" dirty="0">
                <a:solidFill>
                  <a:srgbClr val="FF6600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103848" y="1762938"/>
              <a:ext cx="4875875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  CCTCTGGCTCACCG........TACCTACTCCCGGC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grpSp>
          <p:nvGrpSpPr>
            <p:cNvPr id="72" name="Group 7"/>
            <p:cNvGrpSpPr/>
            <p:nvPr/>
          </p:nvGrpSpPr>
          <p:grpSpPr>
            <a:xfrm rot="10800000">
              <a:off x="3149330" y="2029531"/>
              <a:ext cx="423333" cy="269927"/>
              <a:chOff x="2305043" y="1148930"/>
              <a:chExt cx="423333" cy="269930"/>
            </a:xfrm>
          </p:grpSpPr>
          <p:grpSp>
            <p:nvGrpSpPr>
              <p:cNvPr id="84" name="Group 6"/>
              <p:cNvGrpSpPr/>
              <p:nvPr/>
            </p:nvGrpSpPr>
            <p:grpSpPr>
              <a:xfrm>
                <a:off x="2305043" y="1148930"/>
                <a:ext cx="423333" cy="246221"/>
                <a:chOff x="2294469" y="653627"/>
                <a:chExt cx="423333" cy="246221"/>
              </a:xfrm>
            </p:grpSpPr>
            <p:sp>
              <p:nvSpPr>
                <p:cNvPr id="86" name="Oval 85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 dirty="0"/>
                </a:p>
              </p:txBody>
            </p:sp>
            <p:sp>
              <p:nvSpPr>
                <p:cNvPr id="87" name="TextBox 86"/>
                <p:cNvSpPr txBox="1"/>
                <p:nvPr/>
              </p:nvSpPr>
              <p:spPr>
                <a:xfrm>
                  <a:off x="2294469" y="653627"/>
                  <a:ext cx="423333" cy="24622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10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85" name="Straight Connector 12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38"/>
            <p:cNvGrpSpPr/>
            <p:nvPr/>
          </p:nvGrpSpPr>
          <p:grpSpPr>
            <a:xfrm rot="10800000">
              <a:off x="6556390" y="2034190"/>
              <a:ext cx="423333" cy="269927"/>
              <a:chOff x="2305043" y="1148930"/>
              <a:chExt cx="423333" cy="269930"/>
            </a:xfrm>
          </p:grpSpPr>
          <p:grpSp>
            <p:nvGrpSpPr>
              <p:cNvPr id="80" name="Group 6"/>
              <p:cNvGrpSpPr/>
              <p:nvPr/>
            </p:nvGrpSpPr>
            <p:grpSpPr>
              <a:xfrm>
                <a:off x="2305043" y="1148930"/>
                <a:ext cx="423333" cy="246221"/>
                <a:chOff x="2294469" y="653627"/>
                <a:chExt cx="423333" cy="246221"/>
              </a:xfrm>
            </p:grpSpPr>
            <p:sp>
              <p:nvSpPr>
                <p:cNvPr id="82" name="Oval 81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 dirty="0"/>
                </a:p>
              </p:txBody>
            </p:sp>
            <p:sp>
              <p:nvSpPr>
                <p:cNvPr id="83" name="TextBox 82"/>
                <p:cNvSpPr txBox="1"/>
                <p:nvPr/>
              </p:nvSpPr>
              <p:spPr>
                <a:xfrm>
                  <a:off x="2294469" y="653627"/>
                  <a:ext cx="423333" cy="24622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10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81" name="Straight Connector 80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4" name="Rectangle 73"/>
            <p:cNvSpPr/>
            <p:nvPr/>
          </p:nvSpPr>
          <p:spPr>
            <a:xfrm>
              <a:off x="2105818" y="1765520"/>
              <a:ext cx="56725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solidFill>
                    <a:srgbClr val="0000FF"/>
                  </a:solidFill>
                  <a:latin typeface="Courier New"/>
                  <a:cs typeface="Courier New"/>
                </a:rPr>
                <a:t>G</a:t>
              </a:r>
              <a:endParaRPr lang="en-US" sz="1600" b="1" dirty="0">
                <a:solidFill>
                  <a:srgbClr val="0000FF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2226690" y="1765520"/>
              <a:ext cx="43073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solidFill>
                    <a:srgbClr val="0000FF"/>
                  </a:solidFill>
                  <a:latin typeface="Courier New"/>
                  <a:cs typeface="Courier New"/>
                </a:rPr>
                <a:t>C</a:t>
              </a:r>
            </a:p>
          </p:txBody>
        </p:sp>
        <p:grpSp>
          <p:nvGrpSpPr>
            <p:cNvPr id="76" name="Group 120"/>
            <p:cNvGrpSpPr/>
            <p:nvPr/>
          </p:nvGrpSpPr>
          <p:grpSpPr>
            <a:xfrm>
              <a:off x="6742654" y="1759087"/>
              <a:ext cx="1301267" cy="338554"/>
              <a:chOff x="596522" y="1601680"/>
              <a:chExt cx="1301267" cy="338554"/>
            </a:xfrm>
          </p:grpSpPr>
          <p:sp>
            <p:nvSpPr>
              <p:cNvPr id="78" name="Rectangle 77"/>
              <p:cNvSpPr/>
              <p:nvPr/>
            </p:nvSpPr>
            <p:spPr>
              <a:xfrm flipV="1">
                <a:off x="827823" y="1742873"/>
                <a:ext cx="1069966" cy="118872"/>
              </a:xfrm>
              <a:prstGeom prst="rect">
                <a:avLst/>
              </a:prstGeom>
              <a:solidFill>
                <a:srgbClr val="7F22ED"/>
              </a:solidFill>
              <a:ln w="25400" cap="sq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96522" y="1601680"/>
                <a:ext cx="420097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A800F7"/>
                    </a:solidFill>
                    <a:latin typeface="Courier New"/>
                    <a:cs typeface="Courier New"/>
                  </a:rPr>
                  <a:t>T</a:t>
                </a:r>
                <a:endParaRPr lang="en-US" sz="1600" b="1" dirty="0">
                  <a:solidFill>
                    <a:srgbClr val="A800F7"/>
                  </a:solidFill>
                  <a:latin typeface="Courier New"/>
                  <a:cs typeface="Courier New"/>
                </a:endParaRPr>
              </a:p>
            </p:txBody>
          </p:sp>
        </p:grpSp>
        <p:sp>
          <p:nvSpPr>
            <p:cNvPr id="77" name="Rectangle 76"/>
            <p:cNvSpPr/>
            <p:nvPr/>
          </p:nvSpPr>
          <p:spPr>
            <a:xfrm flipV="1">
              <a:off x="991547" y="1891813"/>
              <a:ext cx="1069966" cy="118872"/>
            </a:xfrm>
            <a:prstGeom prst="rect">
              <a:avLst/>
            </a:prstGeom>
            <a:solidFill>
              <a:srgbClr val="7F22ED"/>
            </a:solidFill>
            <a:ln w="25400" cap="sq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997315" y="2183803"/>
            <a:ext cx="7052374" cy="545030"/>
            <a:chOff x="991547" y="1759087"/>
            <a:chExt cx="7052374" cy="545030"/>
          </a:xfrm>
        </p:grpSpPr>
        <p:sp>
          <p:nvSpPr>
            <p:cNvPr id="127" name="Rectangle 126"/>
            <p:cNvSpPr/>
            <p:nvPr/>
          </p:nvSpPr>
          <p:spPr>
            <a:xfrm>
              <a:off x="1981928" y="1762938"/>
              <a:ext cx="532745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solidFill>
                    <a:srgbClr val="FF6600"/>
                  </a:solidFill>
                  <a:latin typeface="Courier New"/>
                  <a:cs typeface="Courier New"/>
                </a:rPr>
                <a:t>A</a:t>
              </a:r>
              <a:r>
                <a:rPr lang="en-US" sz="1600" b="1" dirty="0" smtClean="0">
                  <a:solidFill>
                    <a:srgbClr val="0000FF"/>
                  </a:solidFill>
                  <a:latin typeface="Courier New"/>
                  <a:cs typeface="Courier New"/>
                </a:rPr>
                <a:t>G</a:t>
              </a:r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UUU</a:t>
              </a:r>
              <a:r>
                <a:rPr lang="en-US" sz="1600" dirty="0" smtClean="0">
                  <a:latin typeface="Courier New"/>
                  <a:cs typeface="Courier New"/>
                </a:rPr>
                <a:t>T</a:t>
              </a:r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U</a:t>
              </a:r>
              <a:r>
                <a:rPr lang="en-US" sz="1600" dirty="0" smtClean="0">
                  <a:latin typeface="Courier New"/>
                  <a:cs typeface="Courier New"/>
                </a:rPr>
                <a:t>TGGCT</a:t>
              </a:r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U</a:t>
              </a:r>
              <a:r>
                <a:rPr lang="en-US" sz="1600" dirty="0" smtClean="0">
                  <a:latin typeface="Courier New"/>
                  <a:cs typeface="Courier New"/>
                </a:rPr>
                <a:t>A</a:t>
              </a:r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UU</a:t>
              </a:r>
              <a:r>
                <a:rPr lang="en-US" sz="1600" dirty="0" smtClean="0">
                  <a:latin typeface="Courier New"/>
                  <a:cs typeface="Courier New"/>
                </a:rPr>
                <a:t>G........TA</a:t>
              </a:r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UU</a:t>
              </a:r>
              <a:r>
                <a:rPr lang="en-US" sz="1600" dirty="0" smtClean="0">
                  <a:latin typeface="Courier New"/>
                  <a:cs typeface="Courier New"/>
                </a:rPr>
                <a:t>TA</a:t>
              </a:r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U</a:t>
              </a:r>
              <a:r>
                <a:rPr lang="en-US" sz="1600" dirty="0" smtClean="0">
                  <a:latin typeface="Courier New"/>
                  <a:cs typeface="Courier New"/>
                </a:rPr>
                <a:t>T</a:t>
              </a:r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UUU</a:t>
              </a:r>
              <a:r>
                <a:rPr lang="en-US" sz="1600" dirty="0" smtClean="0">
                  <a:latin typeface="Courier New"/>
                  <a:cs typeface="Courier New"/>
                </a:rPr>
                <a:t>GGC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  <p:grpSp>
          <p:nvGrpSpPr>
            <p:cNvPr id="128" name="Group 7"/>
            <p:cNvGrpSpPr/>
            <p:nvPr/>
          </p:nvGrpSpPr>
          <p:grpSpPr>
            <a:xfrm rot="10800000">
              <a:off x="3149330" y="2029531"/>
              <a:ext cx="423333" cy="269927"/>
              <a:chOff x="2305043" y="1148930"/>
              <a:chExt cx="423333" cy="269930"/>
            </a:xfrm>
          </p:grpSpPr>
          <p:grpSp>
            <p:nvGrpSpPr>
              <p:cNvPr id="140" name="Group 6"/>
              <p:cNvGrpSpPr/>
              <p:nvPr/>
            </p:nvGrpSpPr>
            <p:grpSpPr>
              <a:xfrm>
                <a:off x="2305043" y="1148930"/>
                <a:ext cx="423333" cy="246221"/>
                <a:chOff x="2294469" y="653627"/>
                <a:chExt cx="423333" cy="246221"/>
              </a:xfrm>
            </p:grpSpPr>
            <p:sp>
              <p:nvSpPr>
                <p:cNvPr id="142" name="Oval 141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 dirty="0"/>
                </a:p>
              </p:txBody>
            </p:sp>
            <p:sp>
              <p:nvSpPr>
                <p:cNvPr id="143" name="TextBox 142"/>
                <p:cNvSpPr txBox="1"/>
                <p:nvPr/>
              </p:nvSpPr>
              <p:spPr>
                <a:xfrm>
                  <a:off x="2294469" y="653627"/>
                  <a:ext cx="423333" cy="24622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10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141" name="Straight Connector 12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9" name="Group 38"/>
            <p:cNvGrpSpPr/>
            <p:nvPr/>
          </p:nvGrpSpPr>
          <p:grpSpPr>
            <a:xfrm rot="10800000">
              <a:off x="6556390" y="2034190"/>
              <a:ext cx="423333" cy="269927"/>
              <a:chOff x="2305043" y="1148930"/>
              <a:chExt cx="423333" cy="269930"/>
            </a:xfrm>
          </p:grpSpPr>
          <p:grpSp>
            <p:nvGrpSpPr>
              <p:cNvPr id="136" name="Group 6"/>
              <p:cNvGrpSpPr/>
              <p:nvPr/>
            </p:nvGrpSpPr>
            <p:grpSpPr>
              <a:xfrm>
                <a:off x="2305043" y="1148930"/>
                <a:ext cx="423333" cy="246221"/>
                <a:chOff x="2294469" y="653627"/>
                <a:chExt cx="423333" cy="246221"/>
              </a:xfrm>
            </p:grpSpPr>
            <p:sp>
              <p:nvSpPr>
                <p:cNvPr id="138" name="Oval 137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 dirty="0"/>
                </a:p>
              </p:txBody>
            </p:sp>
            <p:sp>
              <p:nvSpPr>
                <p:cNvPr id="139" name="TextBox 138"/>
                <p:cNvSpPr txBox="1"/>
                <p:nvPr/>
              </p:nvSpPr>
              <p:spPr>
                <a:xfrm>
                  <a:off x="2294469" y="653627"/>
                  <a:ext cx="423333" cy="24622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10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137" name="Straight Connector 136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2" name="Group 120"/>
            <p:cNvGrpSpPr/>
            <p:nvPr/>
          </p:nvGrpSpPr>
          <p:grpSpPr>
            <a:xfrm>
              <a:off x="6742654" y="1759087"/>
              <a:ext cx="1301267" cy="338554"/>
              <a:chOff x="596522" y="1601680"/>
              <a:chExt cx="1301267" cy="338554"/>
            </a:xfrm>
          </p:grpSpPr>
          <p:sp>
            <p:nvSpPr>
              <p:cNvPr id="134" name="Rectangle 133"/>
              <p:cNvSpPr/>
              <p:nvPr/>
            </p:nvSpPr>
            <p:spPr>
              <a:xfrm flipV="1">
                <a:off x="827823" y="1742873"/>
                <a:ext cx="1069966" cy="118872"/>
              </a:xfrm>
              <a:prstGeom prst="rect">
                <a:avLst/>
              </a:prstGeom>
              <a:solidFill>
                <a:srgbClr val="7F22ED"/>
              </a:solidFill>
              <a:ln w="25400" cap="sq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596522" y="1601680"/>
                <a:ext cx="420097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A800F7"/>
                    </a:solidFill>
                    <a:latin typeface="Courier New"/>
                    <a:cs typeface="Courier New"/>
                  </a:rPr>
                  <a:t>T</a:t>
                </a:r>
                <a:endParaRPr lang="en-US" sz="1600" b="1" dirty="0">
                  <a:solidFill>
                    <a:srgbClr val="A800F7"/>
                  </a:solidFill>
                  <a:latin typeface="Courier New"/>
                  <a:cs typeface="Courier New"/>
                </a:endParaRPr>
              </a:p>
            </p:txBody>
          </p:sp>
        </p:grpSp>
        <p:sp>
          <p:nvSpPr>
            <p:cNvPr id="133" name="Rectangle 132"/>
            <p:cNvSpPr/>
            <p:nvPr/>
          </p:nvSpPr>
          <p:spPr>
            <a:xfrm flipV="1">
              <a:off x="991547" y="1891813"/>
              <a:ext cx="1069966" cy="118872"/>
            </a:xfrm>
            <a:prstGeom prst="rect">
              <a:avLst/>
            </a:prstGeom>
            <a:solidFill>
              <a:srgbClr val="7F22ED"/>
            </a:solidFill>
            <a:ln w="25400" cap="sq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45" name="Straight Arrow Connector 144"/>
          <p:cNvCxnSpPr/>
          <p:nvPr/>
        </p:nvCxnSpPr>
        <p:spPr>
          <a:xfrm>
            <a:off x="2103152" y="2218134"/>
            <a:ext cx="531217" cy="3594"/>
          </a:xfrm>
          <a:prstGeom prst="straightConnector1">
            <a:avLst/>
          </a:prstGeom>
          <a:ln w="82550">
            <a:solidFill>
              <a:srgbClr val="00DD2E"/>
            </a:solidFill>
            <a:tailEnd type="triangle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/>
        </p:nvCxnSpPr>
        <p:spPr>
          <a:xfrm rot="10800000">
            <a:off x="6408307" y="1553839"/>
            <a:ext cx="531217" cy="3594"/>
          </a:xfrm>
          <a:prstGeom prst="straightConnector1">
            <a:avLst/>
          </a:prstGeom>
          <a:ln w="82550">
            <a:solidFill>
              <a:srgbClr val="00DD2E"/>
            </a:solidFill>
            <a:tailEnd type="triangle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8" name="Group 107"/>
          <p:cNvGrpSpPr/>
          <p:nvPr/>
        </p:nvGrpSpPr>
        <p:grpSpPr>
          <a:xfrm>
            <a:off x="74481" y="2661767"/>
            <a:ext cx="9003689" cy="503654"/>
            <a:chOff x="36846" y="3073400"/>
            <a:chExt cx="9003689" cy="503654"/>
          </a:xfrm>
        </p:grpSpPr>
        <p:grpSp>
          <p:nvGrpSpPr>
            <p:cNvPr id="109" name="Group 91"/>
            <p:cNvGrpSpPr/>
            <p:nvPr/>
          </p:nvGrpSpPr>
          <p:grpSpPr>
            <a:xfrm>
              <a:off x="42454" y="3073400"/>
              <a:ext cx="8992008" cy="338554"/>
              <a:chOff x="228821" y="4572000"/>
              <a:chExt cx="8992008" cy="338554"/>
            </a:xfrm>
          </p:grpSpPr>
          <p:cxnSp>
            <p:nvCxnSpPr>
              <p:cNvPr id="151" name="Straight Connector 150"/>
              <p:cNvCxnSpPr/>
              <p:nvPr/>
            </p:nvCxnSpPr>
            <p:spPr>
              <a:xfrm>
                <a:off x="7342642" y="4767581"/>
                <a:ext cx="1878187" cy="7263"/>
              </a:xfrm>
              <a:prstGeom prst="line">
                <a:avLst/>
              </a:prstGeom>
              <a:ln w="101600">
                <a:solidFill>
                  <a:srgbClr val="00DD2E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>
              <a:xfrm>
                <a:off x="228821" y="4774844"/>
                <a:ext cx="1914605" cy="1588"/>
              </a:xfrm>
              <a:prstGeom prst="line">
                <a:avLst/>
              </a:prstGeom>
              <a:ln w="101600">
                <a:solidFill>
                  <a:srgbClr val="00DD2E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3" name="Rectangle 182"/>
              <p:cNvSpPr/>
              <p:nvPr/>
            </p:nvSpPr>
            <p:spPr>
              <a:xfrm>
                <a:off x="2199021" y="4572000"/>
                <a:ext cx="5343646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  <a:cs typeface="Courier New"/>
                  </a:rPr>
                  <a:t>TCGGGAGA</a:t>
                </a:r>
                <a:r>
                  <a:rPr lang="en-US" sz="1600" b="1" dirty="0" smtClean="0">
                    <a:solidFill>
                      <a:srgbClr val="00CC33"/>
                    </a:solidFill>
                    <a:latin typeface="Courier New"/>
                    <a:cs typeface="Courier New"/>
                  </a:rPr>
                  <a:t>T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  <a:cs typeface="Courier New"/>
                  </a:rPr>
                  <a:t>CGAGTGG</a:t>
                </a:r>
                <a:r>
                  <a:rPr lang="en-US" sz="1600" b="1" dirty="0" smtClean="0">
                    <a:solidFill>
                      <a:srgbClr val="00CC33"/>
                    </a:solidFill>
                    <a:latin typeface="Courier New"/>
                    <a:cs typeface="Courier New"/>
                  </a:rPr>
                  <a:t>T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  <a:cs typeface="Courier New"/>
                  </a:rPr>
                  <a:t>........ATGGATGAGGG</a:t>
                </a:r>
                <a:r>
                  <a:rPr lang="en-US" sz="1600" b="1" dirty="0" smtClean="0">
                    <a:solidFill>
                      <a:srgbClr val="00CC33"/>
                    </a:solidFill>
                    <a:latin typeface="Courier New"/>
                    <a:cs typeface="Courier New"/>
                  </a:rPr>
                  <a:t>TT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  <a:cs typeface="Courier New"/>
                  </a:rPr>
                  <a:t>G</a:t>
                </a:r>
                <a:r>
                  <a:rPr lang="en-US" sz="1600" dirty="0" smtClean="0">
                    <a:latin typeface="Courier New"/>
                    <a:cs typeface="Courier New"/>
                  </a:rPr>
                  <a:t>A</a:t>
                </a:r>
                <a:endParaRPr lang="en-US" sz="1600" dirty="0">
                  <a:latin typeface="Courier New"/>
                  <a:cs typeface="Courier New"/>
                </a:endParaRPr>
              </a:p>
            </p:txBody>
          </p:sp>
          <p:sp>
            <p:nvSpPr>
              <p:cNvPr id="184" name="Rectangle 183"/>
              <p:cNvSpPr/>
              <p:nvPr/>
            </p:nvSpPr>
            <p:spPr>
              <a:xfrm flipV="1">
                <a:off x="1214778" y="4715598"/>
                <a:ext cx="1069966" cy="118872"/>
              </a:xfrm>
              <a:prstGeom prst="rect">
                <a:avLst/>
              </a:prstGeom>
              <a:solidFill>
                <a:srgbClr val="7F22ED"/>
              </a:solidFill>
              <a:ln w="25400" cap="sq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5" name="Rectangle 184"/>
              <p:cNvSpPr/>
              <p:nvPr/>
            </p:nvSpPr>
            <p:spPr>
              <a:xfrm flipV="1">
                <a:off x="7180859" y="4707279"/>
                <a:ext cx="1069966" cy="118872"/>
              </a:xfrm>
              <a:prstGeom prst="rect">
                <a:avLst/>
              </a:prstGeom>
              <a:solidFill>
                <a:srgbClr val="7F22ED"/>
              </a:solidFill>
              <a:ln w="25400" cap="sq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26" name="Group 92"/>
            <p:cNvGrpSpPr/>
            <p:nvPr/>
          </p:nvGrpSpPr>
          <p:grpSpPr>
            <a:xfrm>
              <a:off x="36846" y="3238500"/>
              <a:ext cx="9003689" cy="338554"/>
              <a:chOff x="216866" y="4572000"/>
              <a:chExt cx="9003689" cy="338554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7346455" y="4744676"/>
                <a:ext cx="1874100" cy="14290"/>
              </a:xfrm>
              <a:prstGeom prst="line">
                <a:avLst/>
              </a:prstGeom>
              <a:ln w="101600">
                <a:solidFill>
                  <a:srgbClr val="00DD2E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216866" y="4773256"/>
                <a:ext cx="1920952" cy="1588"/>
              </a:xfrm>
              <a:prstGeom prst="line">
                <a:avLst/>
              </a:prstGeom>
              <a:ln w="101600">
                <a:solidFill>
                  <a:srgbClr val="00DD2E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4" name="Rectangle 143"/>
              <p:cNvSpPr/>
              <p:nvPr/>
            </p:nvSpPr>
            <p:spPr>
              <a:xfrm>
                <a:off x="2199021" y="4572000"/>
                <a:ext cx="5343646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  <a:cs typeface="Courier New"/>
                  </a:rPr>
                  <a:t>AGCCCTCTAGCTCACCA........TACCTACTCCCAACT</a:t>
                </a:r>
                <a:endParaRPr lang="en-US" sz="1600" b="1" dirty="0">
                  <a:solidFill>
                    <a:schemeClr val="accent6">
                      <a:lumMod val="75000"/>
                    </a:schemeClr>
                  </a:solidFill>
                  <a:latin typeface="Courier New"/>
                  <a:cs typeface="Courier New"/>
                </a:endParaRPr>
              </a:p>
            </p:txBody>
          </p:sp>
          <p:sp>
            <p:nvSpPr>
              <p:cNvPr id="149" name="Rectangle 148"/>
              <p:cNvSpPr/>
              <p:nvPr/>
            </p:nvSpPr>
            <p:spPr>
              <a:xfrm flipV="1">
                <a:off x="1214778" y="4715598"/>
                <a:ext cx="1069966" cy="118872"/>
              </a:xfrm>
              <a:prstGeom prst="rect">
                <a:avLst/>
              </a:prstGeom>
              <a:solidFill>
                <a:srgbClr val="7F22ED"/>
              </a:solidFill>
              <a:ln w="25400" cap="sq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0" name="Rectangle 149"/>
              <p:cNvSpPr/>
              <p:nvPr/>
            </p:nvSpPr>
            <p:spPr>
              <a:xfrm flipV="1">
                <a:off x="7178599" y="4698664"/>
                <a:ext cx="1069966" cy="118872"/>
              </a:xfrm>
              <a:prstGeom prst="rect">
                <a:avLst/>
              </a:prstGeom>
              <a:solidFill>
                <a:srgbClr val="7F22ED"/>
              </a:solidFill>
              <a:ln w="25400" cap="sq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grpSp>
        <p:nvGrpSpPr>
          <p:cNvPr id="186" name="Group 185"/>
          <p:cNvGrpSpPr/>
          <p:nvPr/>
        </p:nvGrpSpPr>
        <p:grpSpPr>
          <a:xfrm>
            <a:off x="77909" y="3385851"/>
            <a:ext cx="8994188" cy="496338"/>
            <a:chOff x="40274" y="3797484"/>
            <a:chExt cx="8994188" cy="496338"/>
          </a:xfrm>
        </p:grpSpPr>
        <p:grpSp>
          <p:nvGrpSpPr>
            <p:cNvPr id="187" name="Group 99"/>
            <p:cNvGrpSpPr/>
            <p:nvPr/>
          </p:nvGrpSpPr>
          <p:grpSpPr>
            <a:xfrm>
              <a:off x="40274" y="3955268"/>
              <a:ext cx="8994188" cy="338554"/>
              <a:chOff x="191466" y="3501019"/>
              <a:chExt cx="8994188" cy="338554"/>
            </a:xfrm>
          </p:grpSpPr>
          <p:cxnSp>
            <p:nvCxnSpPr>
              <p:cNvPr id="194" name="Straight Connector 193"/>
              <p:cNvCxnSpPr/>
              <p:nvPr/>
            </p:nvCxnSpPr>
            <p:spPr>
              <a:xfrm>
                <a:off x="7307741" y="3691949"/>
                <a:ext cx="1877913" cy="2"/>
              </a:xfrm>
              <a:prstGeom prst="line">
                <a:avLst/>
              </a:prstGeom>
              <a:ln w="101600">
                <a:solidFill>
                  <a:srgbClr val="00DD2E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/>
              <p:cNvCxnSpPr/>
              <p:nvPr/>
            </p:nvCxnSpPr>
            <p:spPr>
              <a:xfrm>
                <a:off x="191466" y="3698835"/>
                <a:ext cx="1920952" cy="1"/>
              </a:xfrm>
              <a:prstGeom prst="line">
                <a:avLst/>
              </a:prstGeom>
              <a:ln w="101600">
                <a:solidFill>
                  <a:srgbClr val="00DD2E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6" name="Rectangle 195"/>
              <p:cNvSpPr/>
              <p:nvPr/>
            </p:nvSpPr>
            <p:spPr>
              <a:xfrm>
                <a:off x="2055083" y="3501019"/>
                <a:ext cx="5255812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  <a:cs typeface="Courier New"/>
                  </a:rPr>
                  <a:t>AAG</a:t>
                </a:r>
                <a:r>
                  <a:rPr lang="en-US" sz="1600" b="1" dirty="0" smtClean="0">
                    <a:solidFill>
                      <a:srgbClr val="00CC33"/>
                    </a:solidFill>
                    <a:latin typeface="Courier New"/>
                    <a:cs typeface="Courier New"/>
                  </a:rPr>
                  <a:t>TTT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  <a:cs typeface="Courier New"/>
                  </a:rPr>
                  <a:t>T</a:t>
                </a:r>
                <a:r>
                  <a:rPr lang="en-US" sz="1600" b="1" dirty="0" smtClean="0">
                    <a:solidFill>
                      <a:srgbClr val="00CC33"/>
                    </a:solidFill>
                    <a:latin typeface="Courier New"/>
                    <a:cs typeface="Courier New"/>
                  </a:rPr>
                  <a:t>T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  <a:cs typeface="Courier New"/>
                  </a:rPr>
                  <a:t>TGGCT</a:t>
                </a:r>
                <a:r>
                  <a:rPr lang="en-US" sz="1600" b="1" dirty="0" smtClean="0">
                    <a:solidFill>
                      <a:srgbClr val="00CC33"/>
                    </a:solidFill>
                    <a:latin typeface="Courier New"/>
                    <a:cs typeface="Courier New"/>
                  </a:rPr>
                  <a:t>T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  <a:cs typeface="Courier New"/>
                  </a:rPr>
                  <a:t>A</a:t>
                </a:r>
                <a:r>
                  <a:rPr lang="en-US" sz="1600" b="1" dirty="0" smtClean="0">
                    <a:solidFill>
                      <a:srgbClr val="00CC33"/>
                    </a:solidFill>
                    <a:latin typeface="Courier New"/>
                    <a:cs typeface="Courier New"/>
                  </a:rPr>
                  <a:t>TT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urier New"/>
                    <a:cs typeface="Courier New"/>
                  </a:rPr>
                  <a:t>G</a:t>
                </a:r>
                <a:r>
                  <a:rPr lang="en-US" sz="1600" dirty="0" smtClean="0">
                    <a:latin typeface="Courier New"/>
                    <a:cs typeface="Courier New"/>
                  </a:rPr>
                  <a:t>........TA</a:t>
                </a:r>
                <a:r>
                  <a:rPr lang="en-US" sz="1600" b="1" dirty="0" smtClean="0">
                    <a:solidFill>
                      <a:srgbClr val="00CC33"/>
                    </a:solidFill>
                    <a:latin typeface="Courier New"/>
                    <a:cs typeface="Courier New"/>
                  </a:rPr>
                  <a:t>TT</a:t>
                </a:r>
                <a:r>
                  <a:rPr lang="en-US" sz="1600" dirty="0" smtClean="0">
                    <a:latin typeface="Courier New"/>
                    <a:cs typeface="Courier New"/>
                  </a:rPr>
                  <a:t>TA</a:t>
                </a:r>
                <a:r>
                  <a:rPr lang="en-US" sz="1600" b="1" dirty="0" smtClean="0">
                    <a:solidFill>
                      <a:srgbClr val="00CC33"/>
                    </a:solidFill>
                    <a:latin typeface="Courier New"/>
                    <a:cs typeface="Courier New"/>
                  </a:rPr>
                  <a:t>T</a:t>
                </a:r>
                <a:r>
                  <a:rPr lang="en-US" sz="1600" dirty="0" smtClean="0">
                    <a:latin typeface="Courier New"/>
                    <a:cs typeface="Courier New"/>
                  </a:rPr>
                  <a:t>T</a:t>
                </a:r>
                <a:r>
                  <a:rPr lang="en-US" sz="1600" b="1" dirty="0" smtClean="0">
                    <a:solidFill>
                      <a:srgbClr val="00CC33"/>
                    </a:solidFill>
                    <a:latin typeface="Courier New"/>
                    <a:cs typeface="Courier New"/>
                  </a:rPr>
                  <a:t>TTT</a:t>
                </a:r>
                <a:r>
                  <a:rPr lang="en-US" sz="1600" dirty="0" smtClean="0">
                    <a:latin typeface="Courier New"/>
                    <a:cs typeface="Courier New"/>
                  </a:rPr>
                  <a:t>GGCT</a:t>
                </a:r>
                <a:endParaRPr lang="en-US" sz="1600" dirty="0">
                  <a:latin typeface="Courier New"/>
                  <a:cs typeface="Courier New"/>
                </a:endParaRPr>
              </a:p>
            </p:txBody>
          </p:sp>
          <p:sp>
            <p:nvSpPr>
              <p:cNvPr id="197" name="Rectangle 196"/>
              <p:cNvSpPr/>
              <p:nvPr/>
            </p:nvSpPr>
            <p:spPr>
              <a:xfrm flipV="1">
                <a:off x="1191980" y="3636031"/>
                <a:ext cx="1069966" cy="118872"/>
              </a:xfrm>
              <a:prstGeom prst="rect">
                <a:avLst/>
              </a:prstGeom>
              <a:solidFill>
                <a:srgbClr val="7F22ED"/>
              </a:solidFill>
              <a:ln w="25400" cap="sq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8" name="Rectangle 197"/>
              <p:cNvSpPr/>
              <p:nvPr/>
            </p:nvSpPr>
            <p:spPr>
              <a:xfrm flipV="1">
                <a:off x="7143039" y="3636031"/>
                <a:ext cx="1069966" cy="118872"/>
              </a:xfrm>
              <a:prstGeom prst="rect">
                <a:avLst/>
              </a:prstGeom>
              <a:solidFill>
                <a:srgbClr val="7F22ED"/>
              </a:solidFill>
              <a:ln w="25400" cap="sq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88" name="Group 105"/>
            <p:cNvGrpSpPr/>
            <p:nvPr/>
          </p:nvGrpSpPr>
          <p:grpSpPr>
            <a:xfrm>
              <a:off x="40274" y="3797484"/>
              <a:ext cx="8994188" cy="338554"/>
              <a:chOff x="191466" y="3501019"/>
              <a:chExt cx="8994188" cy="338554"/>
            </a:xfrm>
          </p:grpSpPr>
          <p:cxnSp>
            <p:nvCxnSpPr>
              <p:cNvPr id="189" name="Straight Connector 188"/>
              <p:cNvCxnSpPr/>
              <p:nvPr/>
            </p:nvCxnSpPr>
            <p:spPr>
              <a:xfrm flipV="1">
                <a:off x="7307741" y="3698832"/>
                <a:ext cx="1877913" cy="1"/>
              </a:xfrm>
              <a:prstGeom prst="line">
                <a:avLst/>
              </a:prstGeom>
              <a:ln w="101600">
                <a:solidFill>
                  <a:srgbClr val="00DD2E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>
              <a:xfrm flipV="1">
                <a:off x="191466" y="3698833"/>
                <a:ext cx="1920952" cy="1"/>
              </a:xfrm>
              <a:prstGeom prst="line">
                <a:avLst/>
              </a:prstGeom>
              <a:ln w="101600">
                <a:solidFill>
                  <a:srgbClr val="00DD2E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1" name="Rectangle 190"/>
              <p:cNvSpPr/>
              <p:nvPr/>
            </p:nvSpPr>
            <p:spPr>
              <a:xfrm>
                <a:off x="2055082" y="3501019"/>
                <a:ext cx="5417739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dirty="0" smtClean="0">
                    <a:latin typeface="Courier New"/>
                    <a:cs typeface="Courier New"/>
                  </a:rPr>
                  <a:t>TTCAAAAAACCGAATAAC........ATAAATAAAAACCGA</a:t>
                </a:r>
                <a:endParaRPr lang="en-US" sz="1600" dirty="0">
                  <a:latin typeface="Courier New"/>
                  <a:cs typeface="Courier New"/>
                </a:endParaRPr>
              </a:p>
            </p:txBody>
          </p:sp>
          <p:sp>
            <p:nvSpPr>
              <p:cNvPr id="192" name="Rectangle 191"/>
              <p:cNvSpPr/>
              <p:nvPr/>
            </p:nvSpPr>
            <p:spPr>
              <a:xfrm flipV="1">
                <a:off x="1191980" y="3636031"/>
                <a:ext cx="1069966" cy="118872"/>
              </a:xfrm>
              <a:prstGeom prst="rect">
                <a:avLst/>
              </a:prstGeom>
              <a:solidFill>
                <a:srgbClr val="7F22ED"/>
              </a:solidFill>
              <a:ln w="25400" cap="sq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3" name="Rectangle 192"/>
              <p:cNvSpPr/>
              <p:nvPr/>
            </p:nvSpPr>
            <p:spPr>
              <a:xfrm flipV="1">
                <a:off x="7143039" y="3636031"/>
                <a:ext cx="1069966" cy="118872"/>
              </a:xfrm>
              <a:prstGeom prst="rect">
                <a:avLst/>
              </a:prstGeom>
              <a:solidFill>
                <a:srgbClr val="7F22ED"/>
              </a:solidFill>
              <a:ln w="25400" cap="sq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grpSp>
        <p:nvGrpSpPr>
          <p:cNvPr id="157" name="Group 156"/>
          <p:cNvGrpSpPr/>
          <p:nvPr/>
        </p:nvGrpSpPr>
        <p:grpSpPr>
          <a:xfrm>
            <a:off x="1980928" y="2018377"/>
            <a:ext cx="6058601" cy="338554"/>
            <a:chOff x="1980928" y="2018377"/>
            <a:chExt cx="6058601" cy="338554"/>
          </a:xfrm>
        </p:grpSpPr>
        <p:sp>
          <p:nvSpPr>
            <p:cNvPr id="156" name="Rectangle 155"/>
            <p:cNvSpPr/>
            <p:nvPr/>
          </p:nvSpPr>
          <p:spPr>
            <a:xfrm flipV="1">
              <a:off x="6969563" y="2162292"/>
              <a:ext cx="1069966" cy="118872"/>
            </a:xfrm>
            <a:prstGeom prst="rect">
              <a:avLst/>
            </a:prstGeom>
            <a:solidFill>
              <a:srgbClr val="7F22ED"/>
            </a:solidFill>
            <a:ln w="25400" cap="sq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1980928" y="2018377"/>
              <a:ext cx="5343646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latin typeface="Courier New"/>
                  <a:cs typeface="Courier New"/>
                </a:rPr>
                <a:t>TCAAAAAACCGAATAAC........ATAAATAAAAACCGA</a:t>
              </a:r>
              <a:endParaRPr lang="en-US" sz="1600" dirty="0">
                <a:latin typeface="Courier New"/>
                <a:cs typeface="Courier New"/>
              </a:endParaRP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991228" y="1036181"/>
            <a:ext cx="7048301" cy="755137"/>
            <a:chOff x="992921" y="881303"/>
            <a:chExt cx="7048301" cy="755137"/>
          </a:xfrm>
        </p:grpSpPr>
        <p:sp>
          <p:nvSpPr>
            <p:cNvPr id="103" name="Rectangle 102"/>
            <p:cNvSpPr/>
            <p:nvPr/>
          </p:nvSpPr>
          <p:spPr>
            <a:xfrm flipV="1">
              <a:off x="992921" y="1184051"/>
              <a:ext cx="1069966" cy="118872"/>
            </a:xfrm>
            <a:prstGeom prst="rect">
              <a:avLst/>
            </a:prstGeom>
            <a:solidFill>
              <a:srgbClr val="7F22ED"/>
            </a:solidFill>
            <a:ln w="25400" cap="sq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1988310" y="1051325"/>
              <a:ext cx="4200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b="1" dirty="0" smtClean="0">
                  <a:solidFill>
                    <a:srgbClr val="A800F7"/>
                  </a:solidFill>
                  <a:latin typeface="Courier New"/>
                  <a:cs typeface="Courier New"/>
                </a:rPr>
                <a:t>T</a:t>
              </a:r>
              <a:endParaRPr lang="en-US" sz="1600" b="1" dirty="0">
                <a:solidFill>
                  <a:srgbClr val="A800F7"/>
                </a:solidFill>
                <a:latin typeface="Courier New"/>
                <a:cs typeface="Courier New"/>
              </a:endParaRPr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2103848" y="1051664"/>
              <a:ext cx="5328831" cy="5847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0000"/>
                  </a:solidFill>
                  <a:latin typeface="Courier New"/>
                  <a:cs typeface="Courier New"/>
                </a:rPr>
                <a:t>CGGGAGA</a:t>
              </a:r>
              <a:r>
                <a:rPr lang="en-US" sz="1600" b="1" dirty="0" smtClean="0">
                  <a:ln w="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Courier New"/>
                  <a:cs typeface="Courier New"/>
                </a:rPr>
                <a:t>U</a:t>
              </a:r>
              <a:r>
                <a:rPr lang="en-US" sz="1600" dirty="0" smtClean="0">
                  <a:solidFill>
                    <a:srgbClr val="000000"/>
                  </a:solidFill>
                  <a:latin typeface="Courier New"/>
                  <a:cs typeface="Courier New"/>
                </a:rPr>
                <a:t>CGAGTGG</a:t>
              </a:r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U</a:t>
              </a:r>
              <a:r>
                <a:rPr lang="en-US" sz="1600" dirty="0" smtClean="0">
                  <a:solidFill>
                    <a:srgbClr val="000000"/>
                  </a:solidFill>
                  <a:latin typeface="Courier New"/>
                  <a:cs typeface="Courier New"/>
                </a:rPr>
                <a:t>........ATGGATGAGGG</a:t>
              </a:r>
              <a:r>
                <a:rPr lang="en-US" sz="1600" b="1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UU</a:t>
              </a:r>
              <a:r>
                <a:rPr lang="en-US" sz="1600" b="1" dirty="0" smtClean="0">
                  <a:solidFill>
                    <a:srgbClr val="0000FF"/>
                  </a:solidFill>
                  <a:latin typeface="Courier New"/>
                  <a:cs typeface="Courier New"/>
                </a:rPr>
                <a:t>G</a:t>
              </a:r>
              <a:r>
                <a:rPr lang="en-US" sz="1600" b="1" dirty="0" smtClean="0">
                  <a:solidFill>
                    <a:srgbClr val="FF6600"/>
                  </a:solidFill>
                  <a:latin typeface="Courier New"/>
                  <a:cs typeface="Courier New"/>
                </a:rPr>
                <a:t>A</a:t>
              </a:r>
            </a:p>
            <a:p>
              <a:endParaRPr lang="en-US" sz="1600" b="1" dirty="0">
                <a:solidFill>
                  <a:srgbClr val="FF0000"/>
                </a:solidFill>
                <a:latin typeface="Courier New"/>
                <a:cs typeface="Courier New"/>
              </a:endParaRPr>
            </a:p>
          </p:txBody>
        </p:sp>
        <p:grpSp>
          <p:nvGrpSpPr>
            <p:cNvPr id="106" name="Group 7"/>
            <p:cNvGrpSpPr/>
            <p:nvPr/>
          </p:nvGrpSpPr>
          <p:grpSpPr>
            <a:xfrm>
              <a:off x="2053046" y="881304"/>
              <a:ext cx="423333" cy="280089"/>
              <a:chOff x="2305043" y="1138774"/>
              <a:chExt cx="423333" cy="280086"/>
            </a:xfrm>
          </p:grpSpPr>
          <p:grpSp>
            <p:nvGrpSpPr>
              <p:cNvPr id="120" name="Group 6"/>
              <p:cNvGrpSpPr/>
              <p:nvPr/>
            </p:nvGrpSpPr>
            <p:grpSpPr>
              <a:xfrm>
                <a:off x="2305043" y="1138774"/>
                <a:ext cx="423333" cy="246222"/>
                <a:chOff x="2294469" y="643471"/>
                <a:chExt cx="423333" cy="246222"/>
              </a:xfrm>
            </p:grpSpPr>
            <p:sp>
              <p:nvSpPr>
                <p:cNvPr id="122" name="Oval 121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 dirty="0"/>
                </a:p>
              </p:txBody>
            </p:sp>
            <p:sp>
              <p:nvSpPr>
                <p:cNvPr id="123" name="TextBox 122"/>
                <p:cNvSpPr txBox="1"/>
                <p:nvPr/>
              </p:nvSpPr>
              <p:spPr>
                <a:xfrm>
                  <a:off x="2294469" y="643471"/>
                  <a:ext cx="423333" cy="24622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10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121" name="Straight Connector 120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7" name="Group 21"/>
            <p:cNvGrpSpPr/>
            <p:nvPr/>
          </p:nvGrpSpPr>
          <p:grpSpPr>
            <a:xfrm>
              <a:off x="3025505" y="881303"/>
              <a:ext cx="423333" cy="280089"/>
              <a:chOff x="2305043" y="1138774"/>
              <a:chExt cx="423333" cy="280086"/>
            </a:xfrm>
          </p:grpSpPr>
          <p:grpSp>
            <p:nvGrpSpPr>
              <p:cNvPr id="114" name="Group 6"/>
              <p:cNvGrpSpPr/>
              <p:nvPr/>
            </p:nvGrpSpPr>
            <p:grpSpPr>
              <a:xfrm>
                <a:off x="2305043" y="1138774"/>
                <a:ext cx="423333" cy="246222"/>
                <a:chOff x="2294469" y="643471"/>
                <a:chExt cx="423333" cy="246222"/>
              </a:xfrm>
            </p:grpSpPr>
            <p:sp>
              <p:nvSpPr>
                <p:cNvPr id="116" name="Oval 115"/>
                <p:cNvSpPr/>
                <p:nvPr/>
              </p:nvSpPr>
              <p:spPr>
                <a:xfrm>
                  <a:off x="2430994" y="707732"/>
                  <a:ext cx="154527" cy="154527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 dirty="0"/>
                </a:p>
              </p:txBody>
            </p:sp>
            <p:sp>
              <p:nvSpPr>
                <p:cNvPr id="119" name="TextBox 118"/>
                <p:cNvSpPr txBox="1"/>
                <p:nvPr/>
              </p:nvSpPr>
              <p:spPr>
                <a:xfrm>
                  <a:off x="2294469" y="643471"/>
                  <a:ext cx="423333" cy="24622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000" b="1" dirty="0" smtClean="0">
                      <a:solidFill>
                        <a:schemeClr val="bg1"/>
                      </a:solidFill>
                      <a:latin typeface="Courier New"/>
                      <a:cs typeface="Courier New"/>
                    </a:rPr>
                    <a:t>M</a:t>
                  </a:r>
                  <a:endParaRPr lang="en-US" sz="1000" b="1" dirty="0">
                    <a:solidFill>
                      <a:schemeClr val="bg1"/>
                    </a:solidFill>
                    <a:latin typeface="Courier New"/>
                    <a:cs typeface="Courier New"/>
                  </a:endParaRPr>
                </a:p>
              </p:txBody>
            </p:sp>
          </p:grpSp>
          <p:cxnSp>
            <p:nvCxnSpPr>
              <p:cNvPr id="115" name="Straight Connector 9"/>
              <p:cNvCxnSpPr/>
              <p:nvPr/>
            </p:nvCxnSpPr>
            <p:spPr>
              <a:xfrm rot="5400000">
                <a:off x="2487251" y="1387279"/>
                <a:ext cx="61041" cy="21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2" name="Rectangle 111"/>
            <p:cNvSpPr/>
            <p:nvPr/>
          </p:nvSpPr>
          <p:spPr>
            <a:xfrm flipV="1">
              <a:off x="6971256" y="1184051"/>
              <a:ext cx="1069966" cy="118872"/>
            </a:xfrm>
            <a:prstGeom prst="rect">
              <a:avLst/>
            </a:prstGeom>
            <a:solidFill>
              <a:srgbClr val="7F22ED"/>
            </a:solidFill>
            <a:ln w="25400" cap="sq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993240" y="1367836"/>
            <a:ext cx="6332073" cy="338554"/>
            <a:chOff x="993240" y="1367836"/>
            <a:chExt cx="6332073" cy="338554"/>
          </a:xfrm>
        </p:grpSpPr>
        <p:sp>
          <p:nvSpPr>
            <p:cNvPr id="153" name="Rectangle 152"/>
            <p:cNvSpPr/>
            <p:nvPr/>
          </p:nvSpPr>
          <p:spPr>
            <a:xfrm flipV="1">
              <a:off x="993240" y="1492613"/>
              <a:ext cx="1069966" cy="118872"/>
            </a:xfrm>
            <a:prstGeom prst="rect">
              <a:avLst/>
            </a:prstGeom>
            <a:solidFill>
              <a:srgbClr val="7F22ED"/>
            </a:solidFill>
            <a:ln w="25400" cap="sq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1981667" y="1367836"/>
              <a:ext cx="5343646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0000"/>
                  </a:solidFill>
                  <a:latin typeface="Courier New"/>
                  <a:cs typeface="Courier New"/>
                </a:rPr>
                <a:t>AGCCCTCTAGCTCACCA........TACCTACTCCCAACT</a:t>
              </a:r>
              <a:endParaRPr lang="en-US" sz="1600" b="1" dirty="0">
                <a:solidFill>
                  <a:schemeClr val="accent6">
                    <a:lumMod val="75000"/>
                  </a:schemeClr>
                </a:solidFill>
                <a:latin typeface="Courier New"/>
                <a:cs typeface="Courier New"/>
              </a:endParaRPr>
            </a:p>
          </p:txBody>
        </p:sp>
      </p:grpSp>
      <p:cxnSp>
        <p:nvCxnSpPr>
          <p:cNvPr id="159" name="Straight Connector 158"/>
          <p:cNvCxnSpPr/>
          <p:nvPr/>
        </p:nvCxnSpPr>
        <p:spPr>
          <a:xfrm>
            <a:off x="77909" y="2223316"/>
            <a:ext cx="1972380" cy="1588"/>
          </a:xfrm>
          <a:prstGeom prst="line">
            <a:avLst/>
          </a:prstGeom>
          <a:ln w="101600">
            <a:solidFill>
              <a:srgbClr val="00DD2E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 flipV="1">
            <a:off x="6979723" y="1550752"/>
            <a:ext cx="2092374" cy="6681"/>
          </a:xfrm>
          <a:prstGeom prst="line">
            <a:avLst/>
          </a:prstGeom>
          <a:ln w="101600">
            <a:solidFill>
              <a:srgbClr val="00DD2E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45 -1.85185E-6 L -0.68333 -1.85185E-6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4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96 -0.00139 L 0.68003 0.00162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" y="1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" name="Group 177"/>
          <p:cNvGrpSpPr/>
          <p:nvPr/>
        </p:nvGrpSpPr>
        <p:grpSpPr>
          <a:xfrm>
            <a:off x="143248" y="639422"/>
            <a:ext cx="8947622" cy="4662444"/>
            <a:chOff x="130548" y="639422"/>
            <a:chExt cx="8947622" cy="4662444"/>
          </a:xfrm>
        </p:grpSpPr>
        <p:pic>
          <p:nvPicPr>
            <p:cNvPr id="171" name="Picture 170" descr="WigTrackImage_Schematic.pdf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0548" y="3644899"/>
              <a:ext cx="8947622" cy="1656967"/>
            </a:xfrm>
            <a:prstGeom prst="rect">
              <a:avLst/>
            </a:prstGeom>
          </p:spPr>
        </p:pic>
        <p:grpSp>
          <p:nvGrpSpPr>
            <p:cNvPr id="172" name="Group 171"/>
            <p:cNvGrpSpPr/>
            <p:nvPr/>
          </p:nvGrpSpPr>
          <p:grpSpPr>
            <a:xfrm>
              <a:off x="2135690" y="639422"/>
              <a:ext cx="6900104" cy="2944244"/>
              <a:chOff x="2161090" y="118722"/>
              <a:chExt cx="6900104" cy="2944244"/>
            </a:xfrm>
          </p:grpSpPr>
          <p:cxnSp>
            <p:nvCxnSpPr>
              <p:cNvPr id="173" name="Straight Connector 172"/>
              <p:cNvCxnSpPr>
                <a:endCxn id="192" idx="3"/>
              </p:cNvCxnSpPr>
              <p:nvPr/>
            </p:nvCxnSpPr>
            <p:spPr>
              <a:xfrm rot="5400000">
                <a:off x="1318776" y="2113539"/>
                <a:ext cx="1788373" cy="103746"/>
              </a:xfrm>
              <a:prstGeom prst="line">
                <a:avLst/>
              </a:prstGeom>
              <a:ln>
                <a:solidFill>
                  <a:srgbClr val="F7810E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/>
              <p:cNvCxnSpPr/>
              <p:nvPr/>
            </p:nvCxnSpPr>
            <p:spPr>
              <a:xfrm>
                <a:off x="3822700" y="1271224"/>
                <a:ext cx="5238494" cy="1791742"/>
              </a:xfrm>
              <a:prstGeom prst="line">
                <a:avLst/>
              </a:prstGeom>
              <a:ln>
                <a:solidFill>
                  <a:srgbClr val="F7810E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Rectangle 174"/>
              <p:cNvSpPr/>
              <p:nvPr/>
            </p:nvSpPr>
            <p:spPr>
              <a:xfrm>
                <a:off x="2264833" y="118722"/>
                <a:ext cx="1574800" cy="1152502"/>
              </a:xfrm>
              <a:prstGeom prst="rect">
                <a:avLst/>
              </a:prstGeom>
              <a:noFill/>
              <a:ln w="22225">
                <a:solidFill>
                  <a:srgbClr val="FF66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6" name="Group 105"/>
          <p:cNvGrpSpPr/>
          <p:nvPr/>
        </p:nvGrpSpPr>
        <p:grpSpPr>
          <a:xfrm>
            <a:off x="74481" y="2661767"/>
            <a:ext cx="9003689" cy="1220422"/>
            <a:chOff x="74481" y="2661767"/>
            <a:chExt cx="9003689" cy="1220422"/>
          </a:xfrm>
        </p:grpSpPr>
        <p:grpSp>
          <p:nvGrpSpPr>
            <p:cNvPr id="26" name="Group 107"/>
            <p:cNvGrpSpPr/>
            <p:nvPr/>
          </p:nvGrpSpPr>
          <p:grpSpPr>
            <a:xfrm>
              <a:off x="74481" y="2661767"/>
              <a:ext cx="9003689" cy="503654"/>
              <a:chOff x="36846" y="3073400"/>
              <a:chExt cx="9003689" cy="503654"/>
            </a:xfrm>
          </p:grpSpPr>
          <p:grpSp>
            <p:nvGrpSpPr>
              <p:cNvPr id="27" name="Group 91"/>
              <p:cNvGrpSpPr/>
              <p:nvPr/>
            </p:nvGrpSpPr>
            <p:grpSpPr>
              <a:xfrm>
                <a:off x="42454" y="3073400"/>
                <a:ext cx="8992008" cy="338554"/>
                <a:chOff x="228821" y="4572000"/>
                <a:chExt cx="8992008" cy="338554"/>
              </a:xfrm>
            </p:grpSpPr>
            <p:cxnSp>
              <p:nvCxnSpPr>
                <p:cNvPr id="151" name="Straight Connector 150"/>
                <p:cNvCxnSpPr/>
                <p:nvPr/>
              </p:nvCxnSpPr>
              <p:spPr>
                <a:xfrm>
                  <a:off x="7342642" y="4767581"/>
                  <a:ext cx="1878187" cy="7263"/>
                </a:xfrm>
                <a:prstGeom prst="line">
                  <a:avLst/>
                </a:prstGeom>
                <a:ln w="101600">
                  <a:solidFill>
                    <a:srgbClr val="00DD2E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/>
                <p:cNvCxnSpPr/>
                <p:nvPr/>
              </p:nvCxnSpPr>
              <p:spPr>
                <a:xfrm>
                  <a:off x="228821" y="4774844"/>
                  <a:ext cx="1914605" cy="1588"/>
                </a:xfrm>
                <a:prstGeom prst="line">
                  <a:avLst/>
                </a:prstGeom>
                <a:ln w="101600">
                  <a:solidFill>
                    <a:srgbClr val="00DD2E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3" name="Rectangle 182"/>
                <p:cNvSpPr/>
                <p:nvPr/>
              </p:nvSpPr>
              <p:spPr>
                <a:xfrm>
                  <a:off x="2199021" y="4572000"/>
                  <a:ext cx="5343646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1600" dirty="0" smtClean="0">
                      <a:solidFill>
                        <a:srgbClr val="000000"/>
                      </a:solidFill>
                      <a:latin typeface="Courier New"/>
                      <a:cs typeface="Courier New"/>
                    </a:rPr>
                    <a:t>TCGGGAGA</a:t>
                  </a:r>
                  <a:r>
                    <a:rPr lang="en-US" sz="1600" b="1" dirty="0" smtClean="0">
                      <a:solidFill>
                        <a:srgbClr val="00CC33"/>
                      </a:solidFill>
                      <a:latin typeface="Courier New"/>
                      <a:cs typeface="Courier New"/>
                    </a:rPr>
                    <a:t>T</a:t>
                  </a:r>
                  <a:r>
                    <a:rPr lang="en-US" sz="1600" dirty="0" smtClean="0">
                      <a:solidFill>
                        <a:srgbClr val="000000"/>
                      </a:solidFill>
                      <a:latin typeface="Courier New"/>
                      <a:cs typeface="Courier New"/>
                    </a:rPr>
                    <a:t>CGAGTGG</a:t>
                  </a:r>
                  <a:r>
                    <a:rPr lang="en-US" sz="1600" b="1" dirty="0" smtClean="0">
                      <a:solidFill>
                        <a:srgbClr val="00CC33"/>
                      </a:solidFill>
                      <a:latin typeface="Courier New"/>
                      <a:cs typeface="Courier New"/>
                    </a:rPr>
                    <a:t>T</a:t>
                  </a:r>
                  <a:r>
                    <a:rPr lang="en-US" sz="1600" dirty="0" smtClean="0">
                      <a:solidFill>
                        <a:srgbClr val="000000"/>
                      </a:solidFill>
                      <a:latin typeface="Courier New"/>
                      <a:cs typeface="Courier New"/>
                    </a:rPr>
                    <a:t>........ATGGATGAGGG</a:t>
                  </a:r>
                  <a:r>
                    <a:rPr lang="en-US" sz="1600" b="1" dirty="0" smtClean="0">
                      <a:solidFill>
                        <a:srgbClr val="00CC33"/>
                      </a:solidFill>
                      <a:latin typeface="Courier New"/>
                      <a:cs typeface="Courier New"/>
                    </a:rPr>
                    <a:t>TT</a:t>
                  </a:r>
                  <a:r>
                    <a:rPr lang="en-US" sz="1600" dirty="0" smtClean="0">
                      <a:solidFill>
                        <a:srgbClr val="000000"/>
                      </a:solidFill>
                      <a:latin typeface="Courier New"/>
                      <a:cs typeface="Courier New"/>
                    </a:rPr>
                    <a:t>G</a:t>
                  </a:r>
                  <a:r>
                    <a:rPr lang="en-US" sz="1600" dirty="0" smtClean="0">
                      <a:latin typeface="Courier New"/>
                      <a:cs typeface="Courier New"/>
                    </a:rPr>
                    <a:t>A</a:t>
                  </a:r>
                  <a:endParaRPr lang="en-US" sz="1600" dirty="0">
                    <a:latin typeface="Courier New"/>
                    <a:cs typeface="Courier New"/>
                  </a:endParaRPr>
                </a:p>
              </p:txBody>
            </p:sp>
            <p:sp>
              <p:nvSpPr>
                <p:cNvPr id="184" name="Rectangle 183"/>
                <p:cNvSpPr/>
                <p:nvPr/>
              </p:nvSpPr>
              <p:spPr>
                <a:xfrm flipV="1">
                  <a:off x="1214778" y="4715598"/>
                  <a:ext cx="1069966" cy="118872"/>
                </a:xfrm>
                <a:prstGeom prst="rect">
                  <a:avLst/>
                </a:prstGeom>
                <a:solidFill>
                  <a:srgbClr val="7F22ED"/>
                </a:solidFill>
                <a:ln w="25400" cap="sq">
                  <a:solidFill>
                    <a:schemeClr val="bg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5" name="Rectangle 184"/>
                <p:cNvSpPr/>
                <p:nvPr/>
              </p:nvSpPr>
              <p:spPr>
                <a:xfrm flipV="1">
                  <a:off x="7180859" y="4707279"/>
                  <a:ext cx="1069966" cy="118872"/>
                </a:xfrm>
                <a:prstGeom prst="rect">
                  <a:avLst/>
                </a:prstGeom>
                <a:solidFill>
                  <a:srgbClr val="7F22ED"/>
                </a:solidFill>
                <a:ln w="25400" cap="sq">
                  <a:solidFill>
                    <a:schemeClr val="bg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8" name="Group 92"/>
              <p:cNvGrpSpPr/>
              <p:nvPr/>
            </p:nvGrpSpPr>
            <p:grpSpPr>
              <a:xfrm>
                <a:off x="36846" y="3238500"/>
                <a:ext cx="9003689" cy="338554"/>
                <a:chOff x="216866" y="4572000"/>
                <a:chExt cx="9003689" cy="338554"/>
              </a:xfrm>
            </p:grpSpPr>
            <p:cxnSp>
              <p:nvCxnSpPr>
                <p:cNvPr id="130" name="Straight Connector 129"/>
                <p:cNvCxnSpPr/>
                <p:nvPr/>
              </p:nvCxnSpPr>
              <p:spPr>
                <a:xfrm>
                  <a:off x="7346455" y="4744676"/>
                  <a:ext cx="1874100" cy="14290"/>
                </a:xfrm>
                <a:prstGeom prst="line">
                  <a:avLst/>
                </a:prstGeom>
                <a:ln w="101600">
                  <a:solidFill>
                    <a:srgbClr val="00DD2E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/>
                <p:cNvCxnSpPr/>
                <p:nvPr/>
              </p:nvCxnSpPr>
              <p:spPr>
                <a:xfrm>
                  <a:off x="216866" y="4773256"/>
                  <a:ext cx="1920952" cy="1588"/>
                </a:xfrm>
                <a:prstGeom prst="line">
                  <a:avLst/>
                </a:prstGeom>
                <a:ln w="101600">
                  <a:solidFill>
                    <a:srgbClr val="00DD2E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4" name="Rectangle 143"/>
                <p:cNvSpPr/>
                <p:nvPr/>
              </p:nvSpPr>
              <p:spPr>
                <a:xfrm>
                  <a:off x="2199021" y="4572000"/>
                  <a:ext cx="5343646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1600" dirty="0" smtClean="0">
                      <a:solidFill>
                        <a:srgbClr val="000000"/>
                      </a:solidFill>
                      <a:latin typeface="Courier New"/>
                      <a:cs typeface="Courier New"/>
                    </a:rPr>
                    <a:t>AGCCCTCTAGCTCACCA........TACCTACTCCCAACT</a:t>
                  </a:r>
                  <a:endParaRPr lang="en-US" sz="1600" b="1" dirty="0">
                    <a:solidFill>
                      <a:schemeClr val="accent6">
                        <a:lumMod val="75000"/>
                      </a:schemeClr>
                    </a:solidFill>
                    <a:latin typeface="Courier New"/>
                    <a:cs typeface="Courier New"/>
                  </a:endParaRPr>
                </a:p>
              </p:txBody>
            </p:sp>
            <p:sp>
              <p:nvSpPr>
                <p:cNvPr id="149" name="Rectangle 148"/>
                <p:cNvSpPr/>
                <p:nvPr/>
              </p:nvSpPr>
              <p:spPr>
                <a:xfrm flipV="1">
                  <a:off x="1214778" y="4715598"/>
                  <a:ext cx="1069966" cy="118872"/>
                </a:xfrm>
                <a:prstGeom prst="rect">
                  <a:avLst/>
                </a:prstGeom>
                <a:solidFill>
                  <a:srgbClr val="7F22ED"/>
                </a:solidFill>
                <a:ln w="25400" cap="sq">
                  <a:solidFill>
                    <a:schemeClr val="bg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50" name="Rectangle 149"/>
                <p:cNvSpPr/>
                <p:nvPr/>
              </p:nvSpPr>
              <p:spPr>
                <a:xfrm flipV="1">
                  <a:off x="7178599" y="4698664"/>
                  <a:ext cx="1069966" cy="118872"/>
                </a:xfrm>
                <a:prstGeom prst="rect">
                  <a:avLst/>
                </a:prstGeom>
                <a:solidFill>
                  <a:srgbClr val="7F22ED"/>
                </a:solidFill>
                <a:ln w="25400" cap="sq">
                  <a:solidFill>
                    <a:schemeClr val="bg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29" name="Group 185"/>
            <p:cNvGrpSpPr/>
            <p:nvPr/>
          </p:nvGrpSpPr>
          <p:grpSpPr>
            <a:xfrm>
              <a:off x="77909" y="3385851"/>
              <a:ext cx="8994188" cy="496338"/>
              <a:chOff x="40274" y="3797484"/>
              <a:chExt cx="8994188" cy="496338"/>
            </a:xfrm>
          </p:grpSpPr>
          <p:grpSp>
            <p:nvGrpSpPr>
              <p:cNvPr id="30" name="Group 99"/>
              <p:cNvGrpSpPr/>
              <p:nvPr/>
            </p:nvGrpSpPr>
            <p:grpSpPr>
              <a:xfrm>
                <a:off x="40274" y="3955268"/>
                <a:ext cx="8994188" cy="338554"/>
                <a:chOff x="191466" y="3501019"/>
                <a:chExt cx="8994188" cy="338554"/>
              </a:xfrm>
            </p:grpSpPr>
            <p:cxnSp>
              <p:nvCxnSpPr>
                <p:cNvPr id="194" name="Straight Connector 193"/>
                <p:cNvCxnSpPr/>
                <p:nvPr/>
              </p:nvCxnSpPr>
              <p:spPr>
                <a:xfrm>
                  <a:off x="7307741" y="3691949"/>
                  <a:ext cx="1877913" cy="2"/>
                </a:xfrm>
                <a:prstGeom prst="line">
                  <a:avLst/>
                </a:prstGeom>
                <a:ln w="101600">
                  <a:solidFill>
                    <a:srgbClr val="00DD2E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>
                <a:xfrm>
                  <a:off x="191466" y="3698835"/>
                  <a:ext cx="1920952" cy="1"/>
                </a:xfrm>
                <a:prstGeom prst="line">
                  <a:avLst/>
                </a:prstGeom>
                <a:ln w="101600">
                  <a:solidFill>
                    <a:srgbClr val="00DD2E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6" name="Rectangle 195"/>
                <p:cNvSpPr/>
                <p:nvPr/>
              </p:nvSpPr>
              <p:spPr>
                <a:xfrm>
                  <a:off x="2055083" y="3501019"/>
                  <a:ext cx="5255812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1600" dirty="0" smtClean="0">
                      <a:solidFill>
                        <a:srgbClr val="000000"/>
                      </a:solidFill>
                      <a:latin typeface="Courier New"/>
                      <a:cs typeface="Courier New"/>
                    </a:rPr>
                    <a:t>AAG</a:t>
                  </a:r>
                  <a:r>
                    <a:rPr lang="en-US" sz="1600" b="1" dirty="0" smtClean="0">
                      <a:solidFill>
                        <a:srgbClr val="00CC33"/>
                      </a:solidFill>
                      <a:latin typeface="Courier New"/>
                      <a:cs typeface="Courier New"/>
                    </a:rPr>
                    <a:t>TTT</a:t>
                  </a:r>
                  <a:r>
                    <a:rPr lang="en-US" sz="1600" dirty="0" smtClean="0">
                      <a:solidFill>
                        <a:srgbClr val="000000"/>
                      </a:solidFill>
                      <a:latin typeface="Courier New"/>
                      <a:cs typeface="Courier New"/>
                    </a:rPr>
                    <a:t>T</a:t>
                  </a:r>
                  <a:r>
                    <a:rPr lang="en-US" sz="1600" b="1" dirty="0" smtClean="0">
                      <a:solidFill>
                        <a:srgbClr val="00CC33"/>
                      </a:solidFill>
                      <a:latin typeface="Courier New"/>
                      <a:cs typeface="Courier New"/>
                    </a:rPr>
                    <a:t>T</a:t>
                  </a:r>
                  <a:r>
                    <a:rPr lang="en-US" sz="1600" dirty="0" smtClean="0">
                      <a:solidFill>
                        <a:srgbClr val="000000"/>
                      </a:solidFill>
                      <a:latin typeface="Courier New"/>
                      <a:cs typeface="Courier New"/>
                    </a:rPr>
                    <a:t>TGGCT</a:t>
                  </a:r>
                  <a:r>
                    <a:rPr lang="en-US" sz="1600" b="1" dirty="0" smtClean="0">
                      <a:solidFill>
                        <a:srgbClr val="00CC33"/>
                      </a:solidFill>
                      <a:latin typeface="Courier New"/>
                      <a:cs typeface="Courier New"/>
                    </a:rPr>
                    <a:t>T</a:t>
                  </a:r>
                  <a:r>
                    <a:rPr lang="en-US" sz="1600" dirty="0" smtClean="0">
                      <a:solidFill>
                        <a:srgbClr val="000000"/>
                      </a:solidFill>
                      <a:latin typeface="Courier New"/>
                      <a:cs typeface="Courier New"/>
                    </a:rPr>
                    <a:t>A</a:t>
                  </a:r>
                  <a:r>
                    <a:rPr lang="en-US" sz="1600" b="1" dirty="0" smtClean="0">
                      <a:solidFill>
                        <a:srgbClr val="00CC33"/>
                      </a:solidFill>
                      <a:latin typeface="Courier New"/>
                      <a:cs typeface="Courier New"/>
                    </a:rPr>
                    <a:t>TT</a:t>
                  </a:r>
                  <a:r>
                    <a:rPr lang="en-US" sz="1600" dirty="0" smtClean="0">
                      <a:solidFill>
                        <a:srgbClr val="000000"/>
                      </a:solidFill>
                      <a:latin typeface="Courier New"/>
                      <a:cs typeface="Courier New"/>
                    </a:rPr>
                    <a:t>G</a:t>
                  </a:r>
                  <a:r>
                    <a:rPr lang="en-US" sz="1600" dirty="0" smtClean="0">
                      <a:latin typeface="Courier New"/>
                      <a:cs typeface="Courier New"/>
                    </a:rPr>
                    <a:t>........TA</a:t>
                  </a:r>
                  <a:r>
                    <a:rPr lang="en-US" sz="1600" b="1" dirty="0" smtClean="0">
                      <a:solidFill>
                        <a:srgbClr val="00CC33"/>
                      </a:solidFill>
                      <a:latin typeface="Courier New"/>
                      <a:cs typeface="Courier New"/>
                    </a:rPr>
                    <a:t>TT</a:t>
                  </a:r>
                  <a:r>
                    <a:rPr lang="en-US" sz="1600" dirty="0" smtClean="0">
                      <a:latin typeface="Courier New"/>
                      <a:cs typeface="Courier New"/>
                    </a:rPr>
                    <a:t>TA</a:t>
                  </a:r>
                  <a:r>
                    <a:rPr lang="en-US" sz="1600" b="1" dirty="0" smtClean="0">
                      <a:solidFill>
                        <a:srgbClr val="00CC33"/>
                      </a:solidFill>
                      <a:latin typeface="Courier New"/>
                      <a:cs typeface="Courier New"/>
                    </a:rPr>
                    <a:t>T</a:t>
                  </a:r>
                  <a:r>
                    <a:rPr lang="en-US" sz="1600" dirty="0" smtClean="0">
                      <a:latin typeface="Courier New"/>
                      <a:cs typeface="Courier New"/>
                    </a:rPr>
                    <a:t>T</a:t>
                  </a:r>
                  <a:r>
                    <a:rPr lang="en-US" sz="1600" b="1" dirty="0" smtClean="0">
                      <a:solidFill>
                        <a:srgbClr val="00CC33"/>
                      </a:solidFill>
                      <a:latin typeface="Courier New"/>
                      <a:cs typeface="Courier New"/>
                    </a:rPr>
                    <a:t>TTT</a:t>
                  </a:r>
                  <a:r>
                    <a:rPr lang="en-US" sz="1600" dirty="0" smtClean="0">
                      <a:latin typeface="Courier New"/>
                      <a:cs typeface="Courier New"/>
                    </a:rPr>
                    <a:t>GGCT</a:t>
                  </a:r>
                  <a:endParaRPr lang="en-US" sz="1600" dirty="0">
                    <a:latin typeface="Courier New"/>
                    <a:cs typeface="Courier New"/>
                  </a:endParaRPr>
                </a:p>
              </p:txBody>
            </p:sp>
            <p:sp>
              <p:nvSpPr>
                <p:cNvPr id="197" name="Rectangle 196"/>
                <p:cNvSpPr/>
                <p:nvPr/>
              </p:nvSpPr>
              <p:spPr>
                <a:xfrm flipV="1">
                  <a:off x="1191980" y="3636031"/>
                  <a:ext cx="1069966" cy="118872"/>
                </a:xfrm>
                <a:prstGeom prst="rect">
                  <a:avLst/>
                </a:prstGeom>
                <a:solidFill>
                  <a:srgbClr val="7F22ED"/>
                </a:solidFill>
                <a:ln w="25400" cap="sq">
                  <a:solidFill>
                    <a:schemeClr val="bg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8" name="Rectangle 197"/>
                <p:cNvSpPr/>
                <p:nvPr/>
              </p:nvSpPr>
              <p:spPr>
                <a:xfrm flipV="1">
                  <a:off x="7143039" y="3636031"/>
                  <a:ext cx="1069966" cy="118872"/>
                </a:xfrm>
                <a:prstGeom prst="rect">
                  <a:avLst/>
                </a:prstGeom>
                <a:solidFill>
                  <a:srgbClr val="7F22ED"/>
                </a:solidFill>
                <a:ln w="25400" cap="sq">
                  <a:solidFill>
                    <a:schemeClr val="bg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31" name="Group 105"/>
              <p:cNvGrpSpPr/>
              <p:nvPr/>
            </p:nvGrpSpPr>
            <p:grpSpPr>
              <a:xfrm>
                <a:off x="40274" y="3797484"/>
                <a:ext cx="8994188" cy="338554"/>
                <a:chOff x="191466" y="3501019"/>
                <a:chExt cx="8994188" cy="338554"/>
              </a:xfrm>
            </p:grpSpPr>
            <p:cxnSp>
              <p:nvCxnSpPr>
                <p:cNvPr id="189" name="Straight Connector 188"/>
                <p:cNvCxnSpPr/>
                <p:nvPr/>
              </p:nvCxnSpPr>
              <p:spPr>
                <a:xfrm flipV="1">
                  <a:off x="7307741" y="3698832"/>
                  <a:ext cx="1877913" cy="1"/>
                </a:xfrm>
                <a:prstGeom prst="line">
                  <a:avLst/>
                </a:prstGeom>
                <a:ln w="101600">
                  <a:solidFill>
                    <a:srgbClr val="00DD2E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Straight Connector 189"/>
                <p:cNvCxnSpPr/>
                <p:nvPr/>
              </p:nvCxnSpPr>
              <p:spPr>
                <a:xfrm flipV="1">
                  <a:off x="191466" y="3698833"/>
                  <a:ext cx="1920952" cy="1"/>
                </a:xfrm>
                <a:prstGeom prst="line">
                  <a:avLst/>
                </a:prstGeom>
                <a:ln w="101600">
                  <a:solidFill>
                    <a:srgbClr val="00DD2E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1" name="Rectangle 190"/>
                <p:cNvSpPr/>
                <p:nvPr/>
              </p:nvSpPr>
              <p:spPr>
                <a:xfrm>
                  <a:off x="2055082" y="3501019"/>
                  <a:ext cx="5417739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1600" dirty="0" smtClean="0">
                      <a:latin typeface="Courier New"/>
                      <a:cs typeface="Courier New"/>
                    </a:rPr>
                    <a:t>TTCAAAAAACCGAATAAC........ATAAATAAAAACCGA</a:t>
                  </a:r>
                  <a:endParaRPr lang="en-US" sz="1600" dirty="0">
                    <a:latin typeface="Courier New"/>
                    <a:cs typeface="Courier New"/>
                  </a:endParaRPr>
                </a:p>
              </p:txBody>
            </p:sp>
            <p:sp>
              <p:nvSpPr>
                <p:cNvPr id="192" name="Rectangle 191"/>
                <p:cNvSpPr/>
                <p:nvPr/>
              </p:nvSpPr>
              <p:spPr>
                <a:xfrm flipV="1">
                  <a:off x="1191980" y="3636031"/>
                  <a:ext cx="1069966" cy="118872"/>
                </a:xfrm>
                <a:prstGeom prst="rect">
                  <a:avLst/>
                </a:prstGeom>
                <a:solidFill>
                  <a:srgbClr val="7F22ED"/>
                </a:solidFill>
                <a:ln w="25400" cap="sq">
                  <a:solidFill>
                    <a:schemeClr val="bg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3" name="Rectangle 192"/>
                <p:cNvSpPr/>
                <p:nvPr/>
              </p:nvSpPr>
              <p:spPr>
                <a:xfrm flipV="1">
                  <a:off x="7143039" y="3636031"/>
                  <a:ext cx="1069966" cy="118872"/>
                </a:xfrm>
                <a:prstGeom prst="rect">
                  <a:avLst/>
                </a:prstGeom>
                <a:solidFill>
                  <a:srgbClr val="7F22ED"/>
                </a:solidFill>
                <a:ln w="25400" cap="sq">
                  <a:solidFill>
                    <a:schemeClr val="bg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33333E-6 L -0.00278 -0.3074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-15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256</Words>
  <Application>Microsoft Macintosh PowerPoint</Application>
  <PresentationFormat>On-screen Show (4:3)</PresentationFormat>
  <Paragraphs>68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Weill Medical College of Cornell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Caroline Sheridan</dc:creator>
  <cp:lastModifiedBy>Francine Garrett-Bakelman</cp:lastModifiedBy>
  <cp:revision>14</cp:revision>
  <dcterms:created xsi:type="dcterms:W3CDTF">2014-10-16T15:31:00Z</dcterms:created>
  <dcterms:modified xsi:type="dcterms:W3CDTF">2014-10-17T04:45:45Z</dcterms:modified>
</cp:coreProperties>
</file>