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D918-8958-451C-8B77-40F43024BA2A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052D5-AFFB-4F82-B0E5-C24B31A76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948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D918-8958-451C-8B77-40F43024BA2A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052D5-AFFB-4F82-B0E5-C24B31A76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35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D918-8958-451C-8B77-40F43024BA2A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052D5-AFFB-4F82-B0E5-C24B31A76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263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D918-8958-451C-8B77-40F43024BA2A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052D5-AFFB-4F82-B0E5-C24B31A76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63159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D918-8958-451C-8B77-40F43024BA2A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052D5-AFFB-4F82-B0E5-C24B31A76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4562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D918-8958-451C-8B77-40F43024BA2A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052D5-AFFB-4F82-B0E5-C24B31A76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15683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D918-8958-451C-8B77-40F43024BA2A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052D5-AFFB-4F82-B0E5-C24B31A76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9484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D918-8958-451C-8B77-40F43024BA2A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052D5-AFFB-4F82-B0E5-C24B31A76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6697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D918-8958-451C-8B77-40F43024BA2A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052D5-AFFB-4F82-B0E5-C24B31A76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93811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D918-8958-451C-8B77-40F43024BA2A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052D5-AFFB-4F82-B0E5-C24B31A76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846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3D918-8958-451C-8B77-40F43024BA2A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B052D5-AFFB-4F82-B0E5-C24B31A76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0579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3D918-8958-451C-8B77-40F43024BA2A}" type="datetimeFigureOut">
              <a:rPr lang="en-GB" smtClean="0"/>
              <a:t>28/05/2014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B052D5-AFFB-4F82-B0E5-C24B31A7694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76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4" name="Group 133"/>
          <p:cNvGrpSpPr/>
          <p:nvPr/>
        </p:nvGrpSpPr>
        <p:grpSpPr>
          <a:xfrm>
            <a:off x="107504" y="116632"/>
            <a:ext cx="2719945" cy="2103633"/>
            <a:chOff x="1539626" y="335438"/>
            <a:chExt cx="2719945" cy="2103633"/>
          </a:xfrm>
        </p:grpSpPr>
        <p:sp>
          <p:nvSpPr>
            <p:cNvPr id="43" name="Flowchart: Direct Access Storage 42"/>
            <p:cNvSpPr/>
            <p:nvPr/>
          </p:nvSpPr>
          <p:spPr>
            <a:xfrm rot="16200000">
              <a:off x="2919074" y="1098574"/>
              <a:ext cx="554195" cy="2126799"/>
            </a:xfrm>
            <a:prstGeom prst="flowChartMagneticDrum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Flowchart: Direct Access Storage 43"/>
            <p:cNvSpPr/>
            <p:nvPr/>
          </p:nvSpPr>
          <p:spPr>
            <a:xfrm rot="16200000">
              <a:off x="3050543" y="1237122"/>
              <a:ext cx="277097" cy="2126799"/>
            </a:xfrm>
            <a:prstGeom prst="flowChartMagneticDrum">
              <a:avLst/>
            </a:prstGeom>
            <a:solidFill>
              <a:srgbClr val="FFE0A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/>
          </p:nvSpPr>
          <p:spPr>
            <a:xfrm>
              <a:off x="1539626" y="335438"/>
              <a:ext cx="1329250" cy="1329249"/>
            </a:xfrm>
            <a:prstGeom prst="ellipse">
              <a:avLst/>
            </a:prstGeom>
            <a:solidFill>
              <a:srgbClr val="FFE0A3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2432803" y="743456"/>
              <a:ext cx="277766" cy="140896"/>
            </a:xfrm>
            <a:custGeom>
              <a:avLst/>
              <a:gdLst>
                <a:gd name="connsiteX0" fmla="*/ 0 w 300942"/>
                <a:gd name="connsiteY0" fmla="*/ 93777 h 152652"/>
                <a:gd name="connsiteX1" fmla="*/ 138896 w 300942"/>
                <a:gd name="connsiteY1" fmla="*/ 1180 h 152652"/>
                <a:gd name="connsiteX2" fmla="*/ 185195 w 300942"/>
                <a:gd name="connsiteY2" fmla="*/ 151651 h 152652"/>
                <a:gd name="connsiteX3" fmla="*/ 300942 w 300942"/>
                <a:gd name="connsiteY3" fmla="*/ 70628 h 152652"/>
                <a:gd name="connsiteX4" fmla="*/ 300942 w 300942"/>
                <a:gd name="connsiteY4" fmla="*/ 70628 h 15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942" h="152652">
                  <a:moveTo>
                    <a:pt x="0" y="93777"/>
                  </a:moveTo>
                  <a:cubicBezTo>
                    <a:pt x="54015" y="42655"/>
                    <a:pt x="108030" y="-8466"/>
                    <a:pt x="138896" y="1180"/>
                  </a:cubicBezTo>
                  <a:cubicBezTo>
                    <a:pt x="169762" y="10826"/>
                    <a:pt x="158187" y="140076"/>
                    <a:pt x="185195" y="151651"/>
                  </a:cubicBezTo>
                  <a:cubicBezTo>
                    <a:pt x="212203" y="163226"/>
                    <a:pt x="300942" y="70628"/>
                    <a:pt x="300942" y="70628"/>
                  </a:cubicBezTo>
                  <a:lnTo>
                    <a:pt x="300942" y="7062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Freeform 47"/>
            <p:cNvSpPr/>
            <p:nvPr/>
          </p:nvSpPr>
          <p:spPr>
            <a:xfrm rot="19906409">
              <a:off x="1855006" y="887805"/>
              <a:ext cx="277766" cy="140896"/>
            </a:xfrm>
            <a:custGeom>
              <a:avLst/>
              <a:gdLst>
                <a:gd name="connsiteX0" fmla="*/ 0 w 300942"/>
                <a:gd name="connsiteY0" fmla="*/ 93777 h 152652"/>
                <a:gd name="connsiteX1" fmla="*/ 138896 w 300942"/>
                <a:gd name="connsiteY1" fmla="*/ 1180 h 152652"/>
                <a:gd name="connsiteX2" fmla="*/ 185195 w 300942"/>
                <a:gd name="connsiteY2" fmla="*/ 151651 h 152652"/>
                <a:gd name="connsiteX3" fmla="*/ 300942 w 300942"/>
                <a:gd name="connsiteY3" fmla="*/ 70628 h 152652"/>
                <a:gd name="connsiteX4" fmla="*/ 300942 w 300942"/>
                <a:gd name="connsiteY4" fmla="*/ 70628 h 15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942" h="152652">
                  <a:moveTo>
                    <a:pt x="0" y="93777"/>
                  </a:moveTo>
                  <a:cubicBezTo>
                    <a:pt x="54015" y="42655"/>
                    <a:pt x="108030" y="-8466"/>
                    <a:pt x="138896" y="1180"/>
                  </a:cubicBezTo>
                  <a:cubicBezTo>
                    <a:pt x="169762" y="10826"/>
                    <a:pt x="158187" y="140076"/>
                    <a:pt x="185195" y="151651"/>
                  </a:cubicBezTo>
                  <a:cubicBezTo>
                    <a:pt x="212203" y="163226"/>
                    <a:pt x="300942" y="70628"/>
                    <a:pt x="300942" y="70628"/>
                  </a:cubicBezTo>
                  <a:lnTo>
                    <a:pt x="300942" y="7062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Freeform 48"/>
            <p:cNvSpPr/>
            <p:nvPr/>
          </p:nvSpPr>
          <p:spPr>
            <a:xfrm rot="2553937">
              <a:off x="2010693" y="1322794"/>
              <a:ext cx="285107" cy="70448"/>
            </a:xfrm>
            <a:custGeom>
              <a:avLst/>
              <a:gdLst>
                <a:gd name="connsiteX0" fmla="*/ 0 w 300942"/>
                <a:gd name="connsiteY0" fmla="*/ 93777 h 152652"/>
                <a:gd name="connsiteX1" fmla="*/ 138896 w 300942"/>
                <a:gd name="connsiteY1" fmla="*/ 1180 h 152652"/>
                <a:gd name="connsiteX2" fmla="*/ 185195 w 300942"/>
                <a:gd name="connsiteY2" fmla="*/ 151651 h 152652"/>
                <a:gd name="connsiteX3" fmla="*/ 300942 w 300942"/>
                <a:gd name="connsiteY3" fmla="*/ 70628 h 152652"/>
                <a:gd name="connsiteX4" fmla="*/ 300942 w 300942"/>
                <a:gd name="connsiteY4" fmla="*/ 70628 h 15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942" h="152652">
                  <a:moveTo>
                    <a:pt x="0" y="93777"/>
                  </a:moveTo>
                  <a:cubicBezTo>
                    <a:pt x="54015" y="42655"/>
                    <a:pt x="108030" y="-8466"/>
                    <a:pt x="138896" y="1180"/>
                  </a:cubicBezTo>
                  <a:cubicBezTo>
                    <a:pt x="169762" y="10826"/>
                    <a:pt x="158187" y="140076"/>
                    <a:pt x="185195" y="151651"/>
                  </a:cubicBezTo>
                  <a:cubicBezTo>
                    <a:pt x="212203" y="163226"/>
                    <a:pt x="300942" y="70628"/>
                    <a:pt x="300942" y="70628"/>
                  </a:cubicBezTo>
                  <a:lnTo>
                    <a:pt x="300942" y="7062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340823" y="1158372"/>
              <a:ext cx="277766" cy="140896"/>
            </a:xfrm>
            <a:custGeom>
              <a:avLst/>
              <a:gdLst>
                <a:gd name="connsiteX0" fmla="*/ 0 w 300942"/>
                <a:gd name="connsiteY0" fmla="*/ 93777 h 152652"/>
                <a:gd name="connsiteX1" fmla="*/ 138896 w 300942"/>
                <a:gd name="connsiteY1" fmla="*/ 1180 h 152652"/>
                <a:gd name="connsiteX2" fmla="*/ 185195 w 300942"/>
                <a:gd name="connsiteY2" fmla="*/ 151651 h 152652"/>
                <a:gd name="connsiteX3" fmla="*/ 300942 w 300942"/>
                <a:gd name="connsiteY3" fmla="*/ 70628 h 152652"/>
                <a:gd name="connsiteX4" fmla="*/ 300942 w 300942"/>
                <a:gd name="connsiteY4" fmla="*/ 70628 h 15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942" h="152652">
                  <a:moveTo>
                    <a:pt x="0" y="93777"/>
                  </a:moveTo>
                  <a:cubicBezTo>
                    <a:pt x="54015" y="42655"/>
                    <a:pt x="108030" y="-8466"/>
                    <a:pt x="138896" y="1180"/>
                  </a:cubicBezTo>
                  <a:cubicBezTo>
                    <a:pt x="169762" y="10826"/>
                    <a:pt x="158187" y="140076"/>
                    <a:pt x="185195" y="151651"/>
                  </a:cubicBezTo>
                  <a:cubicBezTo>
                    <a:pt x="212203" y="163226"/>
                    <a:pt x="300942" y="70628"/>
                    <a:pt x="300942" y="70628"/>
                  </a:cubicBezTo>
                  <a:lnTo>
                    <a:pt x="300942" y="7062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042233" y="602560"/>
              <a:ext cx="277766" cy="140896"/>
            </a:xfrm>
            <a:custGeom>
              <a:avLst/>
              <a:gdLst>
                <a:gd name="connsiteX0" fmla="*/ 0 w 300942"/>
                <a:gd name="connsiteY0" fmla="*/ 93777 h 152652"/>
                <a:gd name="connsiteX1" fmla="*/ 138896 w 300942"/>
                <a:gd name="connsiteY1" fmla="*/ 1180 h 152652"/>
                <a:gd name="connsiteX2" fmla="*/ 185195 w 300942"/>
                <a:gd name="connsiteY2" fmla="*/ 151651 h 152652"/>
                <a:gd name="connsiteX3" fmla="*/ 300942 w 300942"/>
                <a:gd name="connsiteY3" fmla="*/ 70628 h 152652"/>
                <a:gd name="connsiteX4" fmla="*/ 300942 w 300942"/>
                <a:gd name="connsiteY4" fmla="*/ 70628 h 15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942" h="152652">
                  <a:moveTo>
                    <a:pt x="0" y="93777"/>
                  </a:moveTo>
                  <a:cubicBezTo>
                    <a:pt x="54015" y="42655"/>
                    <a:pt x="108030" y="-8466"/>
                    <a:pt x="138896" y="1180"/>
                  </a:cubicBezTo>
                  <a:cubicBezTo>
                    <a:pt x="169762" y="10826"/>
                    <a:pt x="158187" y="140076"/>
                    <a:pt x="185195" y="151651"/>
                  </a:cubicBezTo>
                  <a:cubicBezTo>
                    <a:pt x="212203" y="163226"/>
                    <a:pt x="300942" y="70628"/>
                    <a:pt x="300942" y="70628"/>
                  </a:cubicBezTo>
                  <a:lnTo>
                    <a:pt x="300942" y="7062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Freeform 51"/>
            <p:cNvSpPr/>
            <p:nvPr/>
          </p:nvSpPr>
          <p:spPr>
            <a:xfrm rot="18807991">
              <a:off x="1708335" y="1158373"/>
              <a:ext cx="277766" cy="140896"/>
            </a:xfrm>
            <a:custGeom>
              <a:avLst/>
              <a:gdLst>
                <a:gd name="connsiteX0" fmla="*/ 0 w 300942"/>
                <a:gd name="connsiteY0" fmla="*/ 93777 h 152652"/>
                <a:gd name="connsiteX1" fmla="*/ 138896 w 300942"/>
                <a:gd name="connsiteY1" fmla="*/ 1180 h 152652"/>
                <a:gd name="connsiteX2" fmla="*/ 185195 w 300942"/>
                <a:gd name="connsiteY2" fmla="*/ 151651 h 152652"/>
                <a:gd name="connsiteX3" fmla="*/ 300942 w 300942"/>
                <a:gd name="connsiteY3" fmla="*/ 70628 h 152652"/>
                <a:gd name="connsiteX4" fmla="*/ 300942 w 300942"/>
                <a:gd name="connsiteY4" fmla="*/ 70628 h 15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942" h="152652">
                  <a:moveTo>
                    <a:pt x="0" y="93777"/>
                  </a:moveTo>
                  <a:cubicBezTo>
                    <a:pt x="54015" y="42655"/>
                    <a:pt x="108030" y="-8466"/>
                    <a:pt x="138896" y="1180"/>
                  </a:cubicBezTo>
                  <a:cubicBezTo>
                    <a:pt x="169762" y="10826"/>
                    <a:pt x="158187" y="140076"/>
                    <a:pt x="185195" y="151651"/>
                  </a:cubicBezTo>
                  <a:cubicBezTo>
                    <a:pt x="212203" y="163226"/>
                    <a:pt x="300942" y="70628"/>
                    <a:pt x="300942" y="70628"/>
                  </a:cubicBezTo>
                  <a:lnTo>
                    <a:pt x="300942" y="7062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Freeform 52"/>
            <p:cNvSpPr/>
            <p:nvPr/>
          </p:nvSpPr>
          <p:spPr>
            <a:xfrm>
              <a:off x="1699319" y="630152"/>
              <a:ext cx="277766" cy="140896"/>
            </a:xfrm>
            <a:custGeom>
              <a:avLst/>
              <a:gdLst>
                <a:gd name="connsiteX0" fmla="*/ 0 w 300942"/>
                <a:gd name="connsiteY0" fmla="*/ 93777 h 152652"/>
                <a:gd name="connsiteX1" fmla="*/ 138896 w 300942"/>
                <a:gd name="connsiteY1" fmla="*/ 1180 h 152652"/>
                <a:gd name="connsiteX2" fmla="*/ 185195 w 300942"/>
                <a:gd name="connsiteY2" fmla="*/ 151651 h 152652"/>
                <a:gd name="connsiteX3" fmla="*/ 300942 w 300942"/>
                <a:gd name="connsiteY3" fmla="*/ 70628 h 152652"/>
                <a:gd name="connsiteX4" fmla="*/ 300942 w 300942"/>
                <a:gd name="connsiteY4" fmla="*/ 70628 h 1526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00942" h="152652">
                  <a:moveTo>
                    <a:pt x="0" y="93777"/>
                  </a:moveTo>
                  <a:cubicBezTo>
                    <a:pt x="54015" y="42655"/>
                    <a:pt x="108030" y="-8466"/>
                    <a:pt x="138896" y="1180"/>
                  </a:cubicBezTo>
                  <a:cubicBezTo>
                    <a:pt x="169762" y="10826"/>
                    <a:pt x="158187" y="140076"/>
                    <a:pt x="185195" y="151651"/>
                  </a:cubicBezTo>
                  <a:cubicBezTo>
                    <a:pt x="212203" y="163226"/>
                    <a:pt x="300942" y="70628"/>
                    <a:pt x="300942" y="70628"/>
                  </a:cubicBezTo>
                  <a:lnTo>
                    <a:pt x="300942" y="70628"/>
                  </a:lnTo>
                </a:path>
              </a:pathLst>
            </a:cu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cxnSp>
          <p:nvCxnSpPr>
            <p:cNvPr id="54" name="Straight Connector 53"/>
            <p:cNvCxnSpPr/>
            <p:nvPr/>
          </p:nvCxnSpPr>
          <p:spPr>
            <a:xfrm>
              <a:off x="1977085" y="1629171"/>
              <a:ext cx="733483" cy="532801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flipH="1">
              <a:off x="2753294" y="1079559"/>
              <a:ext cx="115581" cy="1082413"/>
            </a:xfrm>
            <a:prstGeom prst="line">
              <a:avLst/>
            </a:prstGeom>
            <a:ln w="2540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5" name="Group 64"/>
          <p:cNvGrpSpPr/>
          <p:nvPr/>
        </p:nvGrpSpPr>
        <p:grpSpPr>
          <a:xfrm>
            <a:off x="1771726" y="176897"/>
            <a:ext cx="3266834" cy="1704494"/>
            <a:chOff x="2955910" y="395703"/>
            <a:chExt cx="3266834" cy="1704494"/>
          </a:xfrm>
        </p:grpSpPr>
        <p:grpSp>
          <p:nvGrpSpPr>
            <p:cNvPr id="45" name="Group 44"/>
            <p:cNvGrpSpPr/>
            <p:nvPr/>
          </p:nvGrpSpPr>
          <p:grpSpPr>
            <a:xfrm>
              <a:off x="2955910" y="395703"/>
              <a:ext cx="3266834" cy="1704494"/>
              <a:chOff x="3038281" y="430158"/>
              <a:chExt cx="3539413" cy="1846714"/>
            </a:xfrm>
          </p:grpSpPr>
          <p:cxnSp>
            <p:nvCxnSpPr>
              <p:cNvPr id="56" name="Straight Connector 55"/>
              <p:cNvCxnSpPr/>
              <p:nvPr/>
            </p:nvCxnSpPr>
            <p:spPr>
              <a:xfrm flipV="1">
                <a:off x="3038281" y="1967572"/>
                <a:ext cx="842894" cy="3093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57" name="Oval 56"/>
              <p:cNvSpPr/>
              <p:nvPr/>
            </p:nvSpPr>
            <p:spPr>
              <a:xfrm>
                <a:off x="3920182" y="1740164"/>
                <a:ext cx="258777" cy="28803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58" name="Flowchart: Magnetic Disk 57"/>
              <p:cNvSpPr/>
              <p:nvPr/>
            </p:nvSpPr>
            <p:spPr>
              <a:xfrm rot="14938960" flipH="1">
                <a:off x="3897031" y="1770964"/>
                <a:ext cx="174560" cy="288040"/>
              </a:xfrm>
              <a:prstGeom prst="flowChartMagneticDisk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59" name="Straight Connector 58"/>
              <p:cNvCxnSpPr>
                <a:stCxn id="57" idx="0"/>
              </p:cNvCxnSpPr>
              <p:nvPr/>
            </p:nvCxnSpPr>
            <p:spPr>
              <a:xfrm flipV="1">
                <a:off x="4049571" y="772762"/>
                <a:ext cx="2178613" cy="96740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>
                <a:stCxn id="57" idx="5"/>
              </p:cNvCxnSpPr>
              <p:nvPr/>
            </p:nvCxnSpPr>
            <p:spPr>
              <a:xfrm flipV="1">
                <a:off x="4141062" y="1035845"/>
                <a:ext cx="2159130" cy="95017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61" name="Flowchart: Magnetic Disk 60"/>
              <p:cNvSpPr/>
              <p:nvPr/>
            </p:nvSpPr>
            <p:spPr>
              <a:xfrm rot="14796654">
                <a:off x="6320588" y="742202"/>
                <a:ext cx="453094" cy="61119"/>
              </a:xfrm>
              <a:prstGeom prst="flowChartMagneticDisk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2" name="Rectangle 61"/>
              <p:cNvSpPr/>
              <p:nvPr/>
            </p:nvSpPr>
            <p:spPr>
              <a:xfrm rot="3977681">
                <a:off x="6081305" y="533565"/>
                <a:ext cx="78373" cy="879017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3" name="Flowchart: Magnetic Disk 62"/>
              <p:cNvSpPr/>
              <p:nvPr/>
            </p:nvSpPr>
            <p:spPr>
              <a:xfrm rot="14796654">
                <a:off x="5858078" y="822134"/>
                <a:ext cx="906189" cy="122238"/>
              </a:xfrm>
              <a:prstGeom prst="flowChartMagneticDisk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64" name="Flowchart: Magnetic Disk 63"/>
              <p:cNvSpPr/>
              <p:nvPr/>
            </p:nvSpPr>
            <p:spPr>
              <a:xfrm rot="14796654">
                <a:off x="5550096" y="1110539"/>
                <a:ext cx="242799" cy="134431"/>
              </a:xfrm>
              <a:prstGeom prst="flowChartMagneticDisk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cxnSp>
          <p:nvCxnSpPr>
            <p:cNvPr id="7" name="Straight Connector 6"/>
            <p:cNvCxnSpPr/>
            <p:nvPr/>
          </p:nvCxnSpPr>
          <p:spPr>
            <a:xfrm rot="20153639">
              <a:off x="4161497" y="1645476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20153639">
              <a:off x="4194632" y="1630650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20153639">
              <a:off x="4227768" y="1615823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20153639">
              <a:off x="4260903" y="1600997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20153639">
              <a:off x="4327174" y="1571344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20153639">
              <a:off x="4360309" y="1556518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20153639">
              <a:off x="4393444" y="1541692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20153639">
              <a:off x="4426580" y="1526865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20153639">
              <a:off x="4492850" y="1497213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20153639">
              <a:off x="4525986" y="1482386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20153639">
              <a:off x="4559121" y="1467560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20153639">
              <a:off x="4592256" y="1452734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20153639">
              <a:off x="4658527" y="1423081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20153639">
              <a:off x="4691662" y="1408255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20153639">
              <a:off x="4724798" y="1393429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20153639">
              <a:off x="4757933" y="1378602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20153639">
              <a:off x="4824204" y="1348950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20153639">
              <a:off x="4857339" y="1334123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20153639">
              <a:off x="4890474" y="1319297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20153639">
              <a:off x="4923610" y="1304471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20153639">
              <a:off x="4989880" y="1274818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20153639">
              <a:off x="5023016" y="1259992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20153639">
              <a:off x="5056151" y="1245165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20153639">
              <a:off x="5089286" y="1230339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20153639">
              <a:off x="5155557" y="1200686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20153639">
              <a:off x="5188692" y="1185860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20153639">
              <a:off x="5221828" y="1171034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20153639">
              <a:off x="5254963" y="1156207"/>
              <a:ext cx="0" cy="75512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Arc 34"/>
            <p:cNvSpPr/>
            <p:nvPr/>
          </p:nvSpPr>
          <p:spPr>
            <a:xfrm rot="20153639">
              <a:off x="4086582" y="1614107"/>
              <a:ext cx="55292" cy="263276"/>
            </a:xfrm>
            <a:prstGeom prst="arc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Arc 35"/>
            <p:cNvSpPr/>
            <p:nvPr/>
          </p:nvSpPr>
          <p:spPr>
            <a:xfrm rot="20153639">
              <a:off x="4259165" y="1536886"/>
              <a:ext cx="55292" cy="263276"/>
            </a:xfrm>
            <a:prstGeom prst="arc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Arc 36"/>
            <p:cNvSpPr/>
            <p:nvPr/>
          </p:nvSpPr>
          <p:spPr>
            <a:xfrm rot="20153639">
              <a:off x="4423337" y="1463427"/>
              <a:ext cx="55292" cy="263276"/>
            </a:xfrm>
            <a:prstGeom prst="arc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Arc 37"/>
            <p:cNvSpPr/>
            <p:nvPr/>
          </p:nvSpPr>
          <p:spPr>
            <a:xfrm rot="20153639">
              <a:off x="4587931" y="1389780"/>
              <a:ext cx="55292" cy="263276"/>
            </a:xfrm>
            <a:prstGeom prst="arc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9" name="Arc 38"/>
            <p:cNvSpPr/>
            <p:nvPr/>
          </p:nvSpPr>
          <p:spPr>
            <a:xfrm rot="20153639">
              <a:off x="4750145" y="1317198"/>
              <a:ext cx="55292" cy="263276"/>
            </a:xfrm>
            <a:prstGeom prst="arc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Arc 39"/>
            <p:cNvSpPr/>
            <p:nvPr/>
          </p:nvSpPr>
          <p:spPr>
            <a:xfrm rot="20153639">
              <a:off x="4914966" y="1243449"/>
              <a:ext cx="55292" cy="263276"/>
            </a:xfrm>
            <a:prstGeom prst="arc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Arc 40"/>
            <p:cNvSpPr/>
            <p:nvPr/>
          </p:nvSpPr>
          <p:spPr>
            <a:xfrm rot="20153639">
              <a:off x="5081832" y="1168785"/>
              <a:ext cx="55292" cy="263276"/>
            </a:xfrm>
            <a:prstGeom prst="arc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Arc 41"/>
            <p:cNvSpPr/>
            <p:nvPr/>
          </p:nvSpPr>
          <p:spPr>
            <a:xfrm rot="20153639">
              <a:off x="5246327" y="1095183"/>
              <a:ext cx="55292" cy="263276"/>
            </a:xfrm>
            <a:prstGeom prst="arc">
              <a:avLst/>
            </a:prstGeom>
            <a:noFill/>
            <a:ln w="254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67" name="Trapezoid 66"/>
          <p:cNvSpPr/>
          <p:nvPr/>
        </p:nvSpPr>
        <p:spPr>
          <a:xfrm>
            <a:off x="3565096" y="2210276"/>
            <a:ext cx="2889987" cy="648072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Trapezoid 65"/>
          <p:cNvSpPr/>
          <p:nvPr/>
        </p:nvSpPr>
        <p:spPr>
          <a:xfrm>
            <a:off x="3563888" y="2129982"/>
            <a:ext cx="2889987" cy="648072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Trapezoid 67"/>
          <p:cNvSpPr/>
          <p:nvPr/>
        </p:nvSpPr>
        <p:spPr>
          <a:xfrm>
            <a:off x="4352367" y="2129982"/>
            <a:ext cx="2094594" cy="648072"/>
          </a:xfrm>
          <a:prstGeom prst="trapezoid">
            <a:avLst>
              <a:gd name="adj" fmla="val 2289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0" name="Oval 69"/>
          <p:cNvSpPr/>
          <p:nvPr/>
        </p:nvSpPr>
        <p:spPr>
          <a:xfrm>
            <a:off x="5008881" y="2318288"/>
            <a:ext cx="447147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Freeform 70"/>
          <p:cNvSpPr/>
          <p:nvPr/>
        </p:nvSpPr>
        <p:spPr>
          <a:xfrm>
            <a:off x="5008881" y="2252585"/>
            <a:ext cx="423221" cy="173716"/>
          </a:xfrm>
          <a:custGeom>
            <a:avLst/>
            <a:gdLst>
              <a:gd name="connsiteX0" fmla="*/ 0 w 504967"/>
              <a:gd name="connsiteY0" fmla="*/ 281885 h 281885"/>
              <a:gd name="connsiteX1" fmla="*/ 163773 w 504967"/>
              <a:gd name="connsiteY1" fmla="*/ 36226 h 281885"/>
              <a:gd name="connsiteX2" fmla="*/ 354842 w 504967"/>
              <a:gd name="connsiteY2" fmla="*/ 22578 h 281885"/>
              <a:gd name="connsiteX3" fmla="*/ 504967 w 504967"/>
              <a:gd name="connsiteY3" fmla="*/ 240942 h 281885"/>
              <a:gd name="connsiteX4" fmla="*/ 504967 w 504967"/>
              <a:gd name="connsiteY4" fmla="*/ 240942 h 28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4967" h="281885">
                <a:moveTo>
                  <a:pt x="0" y="281885"/>
                </a:moveTo>
                <a:cubicBezTo>
                  <a:pt x="52316" y="180664"/>
                  <a:pt x="104633" y="79444"/>
                  <a:pt x="163773" y="36226"/>
                </a:cubicBezTo>
                <a:cubicBezTo>
                  <a:pt x="222913" y="-6992"/>
                  <a:pt x="297976" y="-11541"/>
                  <a:pt x="354842" y="22578"/>
                </a:cubicBezTo>
                <a:cubicBezTo>
                  <a:pt x="411708" y="56697"/>
                  <a:pt x="504967" y="240942"/>
                  <a:pt x="504967" y="240942"/>
                </a:cubicBezTo>
                <a:lnTo>
                  <a:pt x="504967" y="240942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Rectangle 71"/>
          <p:cNvSpPr/>
          <p:nvPr/>
        </p:nvSpPr>
        <p:spPr>
          <a:xfrm>
            <a:off x="907547" y="3339209"/>
            <a:ext cx="3190062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Rectangle 72"/>
          <p:cNvSpPr/>
          <p:nvPr/>
        </p:nvSpPr>
        <p:spPr>
          <a:xfrm>
            <a:off x="886960" y="3335506"/>
            <a:ext cx="3190062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Rectangle 73"/>
          <p:cNvSpPr/>
          <p:nvPr/>
        </p:nvSpPr>
        <p:spPr>
          <a:xfrm>
            <a:off x="886960" y="3335506"/>
            <a:ext cx="788917" cy="7920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/>
          <p:cNvSpPr/>
          <p:nvPr/>
        </p:nvSpPr>
        <p:spPr>
          <a:xfrm>
            <a:off x="2434723" y="3449343"/>
            <a:ext cx="564414" cy="56441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7" name="Freeform 76"/>
          <p:cNvSpPr/>
          <p:nvPr/>
        </p:nvSpPr>
        <p:spPr>
          <a:xfrm>
            <a:off x="2663829" y="3533412"/>
            <a:ext cx="164144" cy="403681"/>
          </a:xfrm>
          <a:custGeom>
            <a:avLst/>
            <a:gdLst>
              <a:gd name="connsiteX0" fmla="*/ 0 w 314125"/>
              <a:gd name="connsiteY0" fmla="*/ 0 h 559558"/>
              <a:gd name="connsiteX1" fmla="*/ 313899 w 314125"/>
              <a:gd name="connsiteY1" fmla="*/ 286602 h 559558"/>
              <a:gd name="connsiteX2" fmla="*/ 54591 w 314125"/>
              <a:gd name="connsiteY2" fmla="*/ 559558 h 559558"/>
              <a:gd name="connsiteX3" fmla="*/ 54591 w 314125"/>
              <a:gd name="connsiteY3" fmla="*/ 559558 h 55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125" h="559558">
                <a:moveTo>
                  <a:pt x="0" y="0"/>
                </a:moveTo>
                <a:cubicBezTo>
                  <a:pt x="152400" y="96671"/>
                  <a:pt x="304801" y="193342"/>
                  <a:pt x="313899" y="286602"/>
                </a:cubicBezTo>
                <a:cubicBezTo>
                  <a:pt x="322998" y="379862"/>
                  <a:pt x="54591" y="559558"/>
                  <a:pt x="54591" y="559558"/>
                </a:cubicBezTo>
                <a:lnTo>
                  <a:pt x="54591" y="559558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8" name="Rectangle 77"/>
          <p:cNvSpPr/>
          <p:nvPr/>
        </p:nvSpPr>
        <p:spPr>
          <a:xfrm>
            <a:off x="4625014" y="3339209"/>
            <a:ext cx="3190062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Rectangle 78"/>
          <p:cNvSpPr/>
          <p:nvPr/>
        </p:nvSpPr>
        <p:spPr>
          <a:xfrm>
            <a:off x="4604427" y="3335506"/>
            <a:ext cx="3190062" cy="79208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Rectangle 79"/>
          <p:cNvSpPr/>
          <p:nvPr/>
        </p:nvSpPr>
        <p:spPr>
          <a:xfrm>
            <a:off x="4604427" y="3335506"/>
            <a:ext cx="788917" cy="79208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/>
          <p:cNvSpPr/>
          <p:nvPr/>
        </p:nvSpPr>
        <p:spPr>
          <a:xfrm>
            <a:off x="6152190" y="3449343"/>
            <a:ext cx="564414" cy="56441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Freeform 81"/>
          <p:cNvSpPr/>
          <p:nvPr/>
        </p:nvSpPr>
        <p:spPr>
          <a:xfrm flipH="1">
            <a:off x="6381296" y="3533412"/>
            <a:ext cx="164144" cy="403681"/>
          </a:xfrm>
          <a:custGeom>
            <a:avLst/>
            <a:gdLst>
              <a:gd name="connsiteX0" fmla="*/ 0 w 314125"/>
              <a:gd name="connsiteY0" fmla="*/ 0 h 559558"/>
              <a:gd name="connsiteX1" fmla="*/ 313899 w 314125"/>
              <a:gd name="connsiteY1" fmla="*/ 286602 h 559558"/>
              <a:gd name="connsiteX2" fmla="*/ 54591 w 314125"/>
              <a:gd name="connsiteY2" fmla="*/ 559558 h 559558"/>
              <a:gd name="connsiteX3" fmla="*/ 54591 w 314125"/>
              <a:gd name="connsiteY3" fmla="*/ 559558 h 559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14125" h="559558">
                <a:moveTo>
                  <a:pt x="0" y="0"/>
                </a:moveTo>
                <a:cubicBezTo>
                  <a:pt x="152400" y="96671"/>
                  <a:pt x="304801" y="193342"/>
                  <a:pt x="313899" y="286602"/>
                </a:cubicBezTo>
                <a:cubicBezTo>
                  <a:pt x="322998" y="379862"/>
                  <a:pt x="54591" y="559558"/>
                  <a:pt x="54591" y="559558"/>
                </a:cubicBezTo>
                <a:lnTo>
                  <a:pt x="54591" y="559558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66" name="Group 165"/>
          <p:cNvGrpSpPr/>
          <p:nvPr/>
        </p:nvGrpSpPr>
        <p:grpSpPr>
          <a:xfrm>
            <a:off x="5245847" y="692696"/>
            <a:ext cx="3266834" cy="1704494"/>
            <a:chOff x="5245847" y="692696"/>
            <a:chExt cx="3266834" cy="1704494"/>
          </a:xfrm>
        </p:grpSpPr>
        <p:grpSp>
          <p:nvGrpSpPr>
            <p:cNvPr id="84" name="Group 83"/>
            <p:cNvGrpSpPr/>
            <p:nvPr/>
          </p:nvGrpSpPr>
          <p:grpSpPr>
            <a:xfrm>
              <a:off x="5245847" y="692696"/>
              <a:ext cx="3266834" cy="1704494"/>
              <a:chOff x="3038281" y="430158"/>
              <a:chExt cx="3539413" cy="1846714"/>
            </a:xfrm>
          </p:grpSpPr>
          <p:cxnSp>
            <p:nvCxnSpPr>
              <p:cNvPr id="121" name="Straight Connector 120"/>
              <p:cNvCxnSpPr/>
              <p:nvPr/>
            </p:nvCxnSpPr>
            <p:spPr>
              <a:xfrm flipV="1">
                <a:off x="3038281" y="1967572"/>
                <a:ext cx="842894" cy="30930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2" name="Oval 121"/>
              <p:cNvSpPr/>
              <p:nvPr/>
            </p:nvSpPr>
            <p:spPr>
              <a:xfrm>
                <a:off x="3920182" y="1740164"/>
                <a:ext cx="258777" cy="288032"/>
              </a:xfrm>
              <a:prstGeom prst="ellips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3" name="Flowchart: Magnetic Disk 122"/>
              <p:cNvSpPr/>
              <p:nvPr/>
            </p:nvSpPr>
            <p:spPr>
              <a:xfrm rot="14938960" flipH="1">
                <a:off x="3897031" y="1770964"/>
                <a:ext cx="174560" cy="288040"/>
              </a:xfrm>
              <a:prstGeom prst="flowChartMagneticDisk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cxnSp>
            <p:nvCxnSpPr>
              <p:cNvPr id="124" name="Straight Connector 123"/>
              <p:cNvCxnSpPr>
                <a:stCxn id="122" idx="0"/>
              </p:cNvCxnSpPr>
              <p:nvPr/>
            </p:nvCxnSpPr>
            <p:spPr>
              <a:xfrm flipV="1">
                <a:off x="4049571" y="772762"/>
                <a:ext cx="2178613" cy="96740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>
                <a:stCxn id="122" idx="5"/>
              </p:cNvCxnSpPr>
              <p:nvPr/>
            </p:nvCxnSpPr>
            <p:spPr>
              <a:xfrm flipV="1">
                <a:off x="4141062" y="1035845"/>
                <a:ext cx="2159130" cy="950170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6" name="Flowchart: Magnetic Disk 125"/>
              <p:cNvSpPr/>
              <p:nvPr/>
            </p:nvSpPr>
            <p:spPr>
              <a:xfrm rot="14796654">
                <a:off x="6320588" y="742202"/>
                <a:ext cx="453094" cy="61119"/>
              </a:xfrm>
              <a:prstGeom prst="flowChartMagneticDisk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7" name="Rectangle 126"/>
              <p:cNvSpPr/>
              <p:nvPr/>
            </p:nvSpPr>
            <p:spPr>
              <a:xfrm rot="3977681">
                <a:off x="6081305" y="533565"/>
                <a:ext cx="78373" cy="879017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8" name="Flowchart: Magnetic Disk 127"/>
              <p:cNvSpPr/>
              <p:nvPr/>
            </p:nvSpPr>
            <p:spPr>
              <a:xfrm rot="14796654">
                <a:off x="5858078" y="822134"/>
                <a:ext cx="906189" cy="122238"/>
              </a:xfrm>
              <a:prstGeom prst="flowChartMagneticDisk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9" name="Flowchart: Magnetic Disk 128"/>
              <p:cNvSpPr/>
              <p:nvPr/>
            </p:nvSpPr>
            <p:spPr>
              <a:xfrm rot="14796654">
                <a:off x="5550096" y="1110539"/>
                <a:ext cx="242799" cy="134431"/>
              </a:xfrm>
              <a:prstGeom prst="flowChartMagneticDisk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grpSp>
          <p:nvGrpSpPr>
            <p:cNvPr id="165" name="Group 164"/>
            <p:cNvGrpSpPr/>
            <p:nvPr/>
          </p:nvGrpSpPr>
          <p:grpSpPr>
            <a:xfrm>
              <a:off x="6376519" y="1392176"/>
              <a:ext cx="1215037" cy="782200"/>
              <a:chOff x="6376519" y="1392176"/>
              <a:chExt cx="1215037" cy="782200"/>
            </a:xfrm>
          </p:grpSpPr>
          <p:cxnSp>
            <p:nvCxnSpPr>
              <p:cNvPr id="85" name="Straight Connector 84"/>
              <p:cNvCxnSpPr/>
              <p:nvPr/>
            </p:nvCxnSpPr>
            <p:spPr>
              <a:xfrm rot="20153639">
                <a:off x="6451434" y="1942469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/>
              <p:cNvCxnSpPr/>
              <p:nvPr/>
            </p:nvCxnSpPr>
            <p:spPr>
              <a:xfrm rot="20153639">
                <a:off x="6484569" y="1927643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7" name="Straight Connector 86"/>
              <p:cNvCxnSpPr/>
              <p:nvPr/>
            </p:nvCxnSpPr>
            <p:spPr>
              <a:xfrm rot="20153639">
                <a:off x="6517705" y="1912816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/>
              <p:cNvCxnSpPr/>
              <p:nvPr/>
            </p:nvCxnSpPr>
            <p:spPr>
              <a:xfrm rot="20153639">
                <a:off x="6550840" y="1897990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9" name="Straight Connector 88"/>
              <p:cNvCxnSpPr/>
              <p:nvPr/>
            </p:nvCxnSpPr>
            <p:spPr>
              <a:xfrm rot="20153639">
                <a:off x="6617111" y="1868337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0" name="Straight Connector 89"/>
              <p:cNvCxnSpPr/>
              <p:nvPr/>
            </p:nvCxnSpPr>
            <p:spPr>
              <a:xfrm rot="20153639">
                <a:off x="6650246" y="1853511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1" name="Straight Connector 90"/>
              <p:cNvCxnSpPr/>
              <p:nvPr/>
            </p:nvCxnSpPr>
            <p:spPr>
              <a:xfrm rot="20153639">
                <a:off x="6683381" y="1838685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2" name="Straight Connector 91"/>
              <p:cNvCxnSpPr/>
              <p:nvPr/>
            </p:nvCxnSpPr>
            <p:spPr>
              <a:xfrm rot="20153639">
                <a:off x="6716517" y="1823858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/>
              <p:cNvCxnSpPr/>
              <p:nvPr/>
            </p:nvCxnSpPr>
            <p:spPr>
              <a:xfrm rot="20153639">
                <a:off x="6782787" y="1794206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/>
              <p:cNvCxnSpPr/>
              <p:nvPr/>
            </p:nvCxnSpPr>
            <p:spPr>
              <a:xfrm rot="20153639">
                <a:off x="6815923" y="1779379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/>
              <p:cNvCxnSpPr/>
              <p:nvPr/>
            </p:nvCxnSpPr>
            <p:spPr>
              <a:xfrm rot="20153639">
                <a:off x="6849058" y="1764553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6" name="Straight Connector 95"/>
              <p:cNvCxnSpPr/>
              <p:nvPr/>
            </p:nvCxnSpPr>
            <p:spPr>
              <a:xfrm rot="20153639">
                <a:off x="6882193" y="1749727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/>
              <p:cNvCxnSpPr/>
              <p:nvPr/>
            </p:nvCxnSpPr>
            <p:spPr>
              <a:xfrm rot="20153639">
                <a:off x="6948464" y="1720074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/>
              <p:nvPr/>
            </p:nvCxnSpPr>
            <p:spPr>
              <a:xfrm rot="20153639">
                <a:off x="6981599" y="1705248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rot="20153639">
                <a:off x="7014735" y="1690422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rot="20153639">
                <a:off x="7047870" y="1675595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/>
              <p:cNvCxnSpPr/>
              <p:nvPr/>
            </p:nvCxnSpPr>
            <p:spPr>
              <a:xfrm rot="20153639">
                <a:off x="7114141" y="1645943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2" name="Straight Connector 101"/>
              <p:cNvCxnSpPr/>
              <p:nvPr/>
            </p:nvCxnSpPr>
            <p:spPr>
              <a:xfrm rot="20153639">
                <a:off x="7147276" y="1631116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/>
              <p:cNvCxnSpPr/>
              <p:nvPr/>
            </p:nvCxnSpPr>
            <p:spPr>
              <a:xfrm rot="20153639">
                <a:off x="7180411" y="1616290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/>
              <p:cNvCxnSpPr/>
              <p:nvPr/>
            </p:nvCxnSpPr>
            <p:spPr>
              <a:xfrm rot="20153639">
                <a:off x="7213547" y="1601464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/>
              <p:cNvCxnSpPr/>
              <p:nvPr/>
            </p:nvCxnSpPr>
            <p:spPr>
              <a:xfrm rot="20153639">
                <a:off x="7279817" y="1571811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/>
              <p:cNvCxnSpPr/>
              <p:nvPr/>
            </p:nvCxnSpPr>
            <p:spPr>
              <a:xfrm rot="20153639">
                <a:off x="7312953" y="1556985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7" name="Straight Connector 106"/>
              <p:cNvCxnSpPr/>
              <p:nvPr/>
            </p:nvCxnSpPr>
            <p:spPr>
              <a:xfrm rot="20153639">
                <a:off x="7346088" y="1542158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/>
              <p:cNvCxnSpPr/>
              <p:nvPr/>
            </p:nvCxnSpPr>
            <p:spPr>
              <a:xfrm rot="20153639">
                <a:off x="7379223" y="1527332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9" name="Straight Connector 108"/>
              <p:cNvCxnSpPr/>
              <p:nvPr/>
            </p:nvCxnSpPr>
            <p:spPr>
              <a:xfrm rot="20153639">
                <a:off x="7445494" y="1497679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0" name="Straight Connector 109"/>
              <p:cNvCxnSpPr/>
              <p:nvPr/>
            </p:nvCxnSpPr>
            <p:spPr>
              <a:xfrm rot="20153639">
                <a:off x="7478629" y="1482853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1" name="Straight Connector 110"/>
              <p:cNvCxnSpPr/>
              <p:nvPr/>
            </p:nvCxnSpPr>
            <p:spPr>
              <a:xfrm rot="20153639">
                <a:off x="7511765" y="1468027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2" name="Straight Connector 111"/>
              <p:cNvCxnSpPr/>
              <p:nvPr/>
            </p:nvCxnSpPr>
            <p:spPr>
              <a:xfrm rot="20153639">
                <a:off x="7544900" y="1453200"/>
                <a:ext cx="0" cy="75512"/>
              </a:xfrm>
              <a:prstGeom prst="line">
                <a:avLst/>
              </a:prstGeom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3" name="Arc 112"/>
              <p:cNvSpPr/>
              <p:nvPr/>
            </p:nvSpPr>
            <p:spPr>
              <a:xfrm rot="20153639">
                <a:off x="6376519" y="1911100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4" name="Arc 113"/>
              <p:cNvSpPr/>
              <p:nvPr/>
            </p:nvSpPr>
            <p:spPr>
              <a:xfrm rot="20153639">
                <a:off x="6549102" y="1833879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5" name="Arc 114"/>
              <p:cNvSpPr/>
              <p:nvPr/>
            </p:nvSpPr>
            <p:spPr>
              <a:xfrm rot="20153639">
                <a:off x="6713274" y="1760420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6" name="Arc 115"/>
              <p:cNvSpPr/>
              <p:nvPr/>
            </p:nvSpPr>
            <p:spPr>
              <a:xfrm rot="20153639">
                <a:off x="6877868" y="1686773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7" name="Arc 116"/>
              <p:cNvSpPr/>
              <p:nvPr/>
            </p:nvSpPr>
            <p:spPr>
              <a:xfrm rot="20153639">
                <a:off x="7040082" y="1614191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8" name="Arc 117"/>
              <p:cNvSpPr/>
              <p:nvPr/>
            </p:nvSpPr>
            <p:spPr>
              <a:xfrm rot="20153639">
                <a:off x="7204903" y="1540442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19" name="Arc 118"/>
              <p:cNvSpPr/>
              <p:nvPr/>
            </p:nvSpPr>
            <p:spPr>
              <a:xfrm rot="20153639">
                <a:off x="7371769" y="1465778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120" name="Arc 119"/>
              <p:cNvSpPr/>
              <p:nvPr/>
            </p:nvSpPr>
            <p:spPr>
              <a:xfrm rot="20153639">
                <a:off x="7536264" y="1392176"/>
                <a:ext cx="55292" cy="263276"/>
              </a:xfrm>
              <a:prstGeom prst="arc">
                <a:avLst/>
              </a:prstGeom>
              <a:noFill/>
              <a:ln w="254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</p:grpSp>
      <p:sp>
        <p:nvSpPr>
          <p:cNvPr id="130" name="Freeform 129"/>
          <p:cNvSpPr/>
          <p:nvPr/>
        </p:nvSpPr>
        <p:spPr>
          <a:xfrm>
            <a:off x="5079599" y="2364240"/>
            <a:ext cx="332495" cy="124121"/>
          </a:xfrm>
          <a:custGeom>
            <a:avLst/>
            <a:gdLst>
              <a:gd name="connsiteX0" fmla="*/ 0 w 518615"/>
              <a:gd name="connsiteY0" fmla="*/ 42126 h 83174"/>
              <a:gd name="connsiteX1" fmla="*/ 286603 w 518615"/>
              <a:gd name="connsiteY1" fmla="*/ 1183 h 83174"/>
              <a:gd name="connsiteX2" fmla="*/ 382137 w 518615"/>
              <a:gd name="connsiteY2" fmla="*/ 83070 h 83174"/>
              <a:gd name="connsiteX3" fmla="*/ 518615 w 518615"/>
              <a:gd name="connsiteY3" fmla="*/ 14831 h 8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8615" h="83174">
                <a:moveTo>
                  <a:pt x="0" y="42126"/>
                </a:moveTo>
                <a:cubicBezTo>
                  <a:pt x="111457" y="18242"/>
                  <a:pt x="222914" y="-5641"/>
                  <a:pt x="286603" y="1183"/>
                </a:cubicBezTo>
                <a:cubicBezTo>
                  <a:pt x="350293" y="8007"/>
                  <a:pt x="343468" y="80795"/>
                  <a:pt x="382137" y="83070"/>
                </a:cubicBezTo>
                <a:cubicBezTo>
                  <a:pt x="420806" y="85345"/>
                  <a:pt x="469710" y="50088"/>
                  <a:pt x="518615" y="14831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TextBox 130"/>
          <p:cNvSpPr txBox="1"/>
          <p:nvPr/>
        </p:nvSpPr>
        <p:spPr>
          <a:xfrm>
            <a:off x="4036928" y="1218238"/>
            <a:ext cx="125515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1. Pick worm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6394389" y="2174188"/>
            <a:ext cx="27831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2. Transfer to slide with M9 dot</a:t>
            </a:r>
          </a:p>
        </p:txBody>
      </p:sp>
      <p:sp>
        <p:nvSpPr>
          <p:cNvPr id="133" name="TextBox 132"/>
          <p:cNvSpPr txBox="1"/>
          <p:nvPr/>
        </p:nvSpPr>
        <p:spPr>
          <a:xfrm>
            <a:off x="1061238" y="2996952"/>
            <a:ext cx="498418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3. Count each leftward and rightward movement (5 x 10s)</a:t>
            </a:r>
          </a:p>
        </p:txBody>
      </p:sp>
      <p:sp>
        <p:nvSpPr>
          <p:cNvPr id="135" name="Trapezoid 134"/>
          <p:cNvSpPr/>
          <p:nvPr/>
        </p:nvSpPr>
        <p:spPr>
          <a:xfrm>
            <a:off x="904139" y="5741542"/>
            <a:ext cx="2889987" cy="648072"/>
          </a:xfrm>
          <a:prstGeom prst="trapezoid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Trapezoid 135"/>
          <p:cNvSpPr/>
          <p:nvPr/>
        </p:nvSpPr>
        <p:spPr>
          <a:xfrm>
            <a:off x="902931" y="5661248"/>
            <a:ext cx="2889987" cy="648072"/>
          </a:xfrm>
          <a:prstGeom prst="trapezoid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Trapezoid 136"/>
          <p:cNvSpPr/>
          <p:nvPr/>
        </p:nvSpPr>
        <p:spPr>
          <a:xfrm>
            <a:off x="1691410" y="5661248"/>
            <a:ext cx="2094594" cy="648072"/>
          </a:xfrm>
          <a:prstGeom prst="trapezoid">
            <a:avLst>
              <a:gd name="adj" fmla="val 22894"/>
            </a:avLst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/>
          <p:cNvSpPr/>
          <p:nvPr/>
        </p:nvSpPr>
        <p:spPr>
          <a:xfrm>
            <a:off x="2347924" y="5849554"/>
            <a:ext cx="447147" cy="21602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Freeform 138"/>
          <p:cNvSpPr/>
          <p:nvPr/>
        </p:nvSpPr>
        <p:spPr>
          <a:xfrm>
            <a:off x="2347924" y="5783851"/>
            <a:ext cx="423221" cy="173716"/>
          </a:xfrm>
          <a:custGeom>
            <a:avLst/>
            <a:gdLst>
              <a:gd name="connsiteX0" fmla="*/ 0 w 504967"/>
              <a:gd name="connsiteY0" fmla="*/ 281885 h 281885"/>
              <a:gd name="connsiteX1" fmla="*/ 163773 w 504967"/>
              <a:gd name="connsiteY1" fmla="*/ 36226 h 281885"/>
              <a:gd name="connsiteX2" fmla="*/ 354842 w 504967"/>
              <a:gd name="connsiteY2" fmla="*/ 22578 h 281885"/>
              <a:gd name="connsiteX3" fmla="*/ 504967 w 504967"/>
              <a:gd name="connsiteY3" fmla="*/ 240942 h 281885"/>
              <a:gd name="connsiteX4" fmla="*/ 504967 w 504967"/>
              <a:gd name="connsiteY4" fmla="*/ 240942 h 28188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04967" h="281885">
                <a:moveTo>
                  <a:pt x="0" y="281885"/>
                </a:moveTo>
                <a:cubicBezTo>
                  <a:pt x="52316" y="180664"/>
                  <a:pt x="104633" y="79444"/>
                  <a:pt x="163773" y="36226"/>
                </a:cubicBezTo>
                <a:cubicBezTo>
                  <a:pt x="222913" y="-6992"/>
                  <a:pt x="297976" y="-11541"/>
                  <a:pt x="354842" y="22578"/>
                </a:cubicBezTo>
                <a:cubicBezTo>
                  <a:pt x="411708" y="56697"/>
                  <a:pt x="504967" y="240942"/>
                  <a:pt x="504967" y="240942"/>
                </a:cubicBezTo>
                <a:lnTo>
                  <a:pt x="504967" y="240942"/>
                </a:ln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Freeform 139"/>
          <p:cNvSpPr/>
          <p:nvPr/>
        </p:nvSpPr>
        <p:spPr>
          <a:xfrm>
            <a:off x="2418642" y="5895506"/>
            <a:ext cx="332495" cy="124121"/>
          </a:xfrm>
          <a:custGeom>
            <a:avLst/>
            <a:gdLst>
              <a:gd name="connsiteX0" fmla="*/ 0 w 518615"/>
              <a:gd name="connsiteY0" fmla="*/ 42126 h 83174"/>
              <a:gd name="connsiteX1" fmla="*/ 286603 w 518615"/>
              <a:gd name="connsiteY1" fmla="*/ 1183 h 83174"/>
              <a:gd name="connsiteX2" fmla="*/ 382137 w 518615"/>
              <a:gd name="connsiteY2" fmla="*/ 83070 h 83174"/>
              <a:gd name="connsiteX3" fmla="*/ 518615 w 518615"/>
              <a:gd name="connsiteY3" fmla="*/ 14831 h 8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8615" h="83174">
                <a:moveTo>
                  <a:pt x="0" y="42126"/>
                </a:moveTo>
                <a:cubicBezTo>
                  <a:pt x="111457" y="18242"/>
                  <a:pt x="222914" y="-5641"/>
                  <a:pt x="286603" y="1183"/>
                </a:cubicBezTo>
                <a:cubicBezTo>
                  <a:pt x="350293" y="8007"/>
                  <a:pt x="343468" y="80795"/>
                  <a:pt x="382137" y="83070"/>
                </a:cubicBezTo>
                <a:cubicBezTo>
                  <a:pt x="420806" y="85345"/>
                  <a:pt x="469710" y="50088"/>
                  <a:pt x="518615" y="14831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3" name="Flowchart: Direct Access Storage 142"/>
          <p:cNvSpPr/>
          <p:nvPr/>
        </p:nvSpPr>
        <p:spPr>
          <a:xfrm rot="16200000">
            <a:off x="6446586" y="4896815"/>
            <a:ext cx="554195" cy="2126799"/>
          </a:xfrm>
          <a:prstGeom prst="flowChartMagneticDrum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Flowchart: Direct Access Storage 143"/>
          <p:cNvSpPr/>
          <p:nvPr/>
        </p:nvSpPr>
        <p:spPr>
          <a:xfrm rot="16200000">
            <a:off x="6578055" y="5035363"/>
            <a:ext cx="277097" cy="2126799"/>
          </a:xfrm>
          <a:prstGeom prst="flowChartMagneticDrum">
            <a:avLst/>
          </a:prstGeom>
          <a:solidFill>
            <a:srgbClr val="FFE0A3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56" name="Group 155"/>
          <p:cNvGrpSpPr/>
          <p:nvPr/>
        </p:nvGrpSpPr>
        <p:grpSpPr>
          <a:xfrm>
            <a:off x="2899583" y="4177185"/>
            <a:ext cx="757131" cy="1718789"/>
            <a:chOff x="2899583" y="4177185"/>
            <a:chExt cx="757131" cy="1718789"/>
          </a:xfrm>
        </p:grpSpPr>
        <p:sp>
          <p:nvSpPr>
            <p:cNvPr id="145" name="Flowchart: Manual Operation 144"/>
            <p:cNvSpPr/>
            <p:nvPr/>
          </p:nvSpPr>
          <p:spPr>
            <a:xfrm rot="1674145">
              <a:off x="3310745" y="4196869"/>
              <a:ext cx="201688" cy="820754"/>
            </a:xfrm>
            <a:prstGeom prst="flowChartManualOperation">
              <a:avLst/>
            </a:prstGeom>
            <a:solidFill>
              <a:srgbClr val="00007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8" name="Flowchart: Manual Operation 147"/>
            <p:cNvSpPr/>
            <p:nvPr/>
          </p:nvSpPr>
          <p:spPr>
            <a:xfrm rot="1803898">
              <a:off x="3113484" y="4816432"/>
              <a:ext cx="263558" cy="172492"/>
            </a:xfrm>
            <a:prstGeom prst="flowChartManualOpera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3" name="Flowchart: Manual Operation 152"/>
            <p:cNvSpPr/>
            <p:nvPr/>
          </p:nvSpPr>
          <p:spPr>
            <a:xfrm rot="1674145">
              <a:off x="2899583" y="4923607"/>
              <a:ext cx="133578" cy="972367"/>
            </a:xfrm>
            <a:prstGeom prst="flowChartManualOpera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4" name="Rectangle 153"/>
            <p:cNvSpPr/>
            <p:nvPr/>
          </p:nvSpPr>
          <p:spPr>
            <a:xfrm rot="1776621">
              <a:off x="3364768" y="4347001"/>
              <a:ext cx="291946" cy="720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5" name="Rectangle 154"/>
            <p:cNvSpPr/>
            <p:nvPr/>
          </p:nvSpPr>
          <p:spPr>
            <a:xfrm rot="18009740">
              <a:off x="3399497" y="4210199"/>
              <a:ext cx="115354" cy="493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57" name="Group 156"/>
          <p:cNvGrpSpPr/>
          <p:nvPr/>
        </p:nvGrpSpPr>
        <p:grpSpPr>
          <a:xfrm rot="1780735">
            <a:off x="7484834" y="3961591"/>
            <a:ext cx="757131" cy="1718789"/>
            <a:chOff x="2899583" y="4177185"/>
            <a:chExt cx="757131" cy="1718789"/>
          </a:xfrm>
        </p:grpSpPr>
        <p:sp>
          <p:nvSpPr>
            <p:cNvPr id="158" name="Flowchart: Manual Operation 157"/>
            <p:cNvSpPr/>
            <p:nvPr/>
          </p:nvSpPr>
          <p:spPr>
            <a:xfrm rot="1674145">
              <a:off x="3310745" y="4196869"/>
              <a:ext cx="201688" cy="820754"/>
            </a:xfrm>
            <a:prstGeom prst="flowChartManualOperation">
              <a:avLst/>
            </a:prstGeom>
            <a:solidFill>
              <a:srgbClr val="00007A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9" name="Flowchart: Manual Operation 158"/>
            <p:cNvSpPr/>
            <p:nvPr/>
          </p:nvSpPr>
          <p:spPr>
            <a:xfrm rot="1803898">
              <a:off x="3113484" y="4816432"/>
              <a:ext cx="263558" cy="172492"/>
            </a:xfrm>
            <a:prstGeom prst="flowChartManualOpera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0" name="Flowchart: Manual Operation 159"/>
            <p:cNvSpPr/>
            <p:nvPr/>
          </p:nvSpPr>
          <p:spPr>
            <a:xfrm rot="1674145">
              <a:off x="2899583" y="4923607"/>
              <a:ext cx="133578" cy="972367"/>
            </a:xfrm>
            <a:prstGeom prst="flowChartManualOperation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1" name="Rectangle 160"/>
            <p:cNvSpPr/>
            <p:nvPr/>
          </p:nvSpPr>
          <p:spPr>
            <a:xfrm rot="1776621">
              <a:off x="3364768" y="4347001"/>
              <a:ext cx="291946" cy="72008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2" name="Rectangle 161"/>
            <p:cNvSpPr/>
            <p:nvPr/>
          </p:nvSpPr>
          <p:spPr>
            <a:xfrm rot="18009740">
              <a:off x="3399497" y="4210199"/>
              <a:ext cx="115354" cy="49325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63" name="Teardrop 162"/>
          <p:cNvSpPr/>
          <p:nvPr/>
        </p:nvSpPr>
        <p:spPr>
          <a:xfrm>
            <a:off x="6601840" y="5290532"/>
            <a:ext cx="331203" cy="362635"/>
          </a:xfrm>
          <a:prstGeom prst="teardrop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Freeform 163"/>
          <p:cNvSpPr/>
          <p:nvPr/>
        </p:nvSpPr>
        <p:spPr>
          <a:xfrm rot="19493309">
            <a:off x="6627338" y="5448987"/>
            <a:ext cx="282865" cy="45719"/>
          </a:xfrm>
          <a:custGeom>
            <a:avLst/>
            <a:gdLst>
              <a:gd name="connsiteX0" fmla="*/ 0 w 518615"/>
              <a:gd name="connsiteY0" fmla="*/ 42126 h 83174"/>
              <a:gd name="connsiteX1" fmla="*/ 286603 w 518615"/>
              <a:gd name="connsiteY1" fmla="*/ 1183 h 83174"/>
              <a:gd name="connsiteX2" fmla="*/ 382137 w 518615"/>
              <a:gd name="connsiteY2" fmla="*/ 83070 h 83174"/>
              <a:gd name="connsiteX3" fmla="*/ 518615 w 518615"/>
              <a:gd name="connsiteY3" fmla="*/ 14831 h 831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8615" h="83174">
                <a:moveTo>
                  <a:pt x="0" y="42126"/>
                </a:moveTo>
                <a:cubicBezTo>
                  <a:pt x="111457" y="18242"/>
                  <a:pt x="222914" y="-5641"/>
                  <a:pt x="286603" y="1183"/>
                </a:cubicBezTo>
                <a:cubicBezTo>
                  <a:pt x="350293" y="8007"/>
                  <a:pt x="343468" y="80795"/>
                  <a:pt x="382137" y="83070"/>
                </a:cubicBezTo>
                <a:cubicBezTo>
                  <a:pt x="420806" y="85345"/>
                  <a:pt x="469710" y="50088"/>
                  <a:pt x="518615" y="14831"/>
                </a:cubicBezTo>
              </a:path>
            </a:pathLst>
          </a:cu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TextBox 166"/>
          <p:cNvSpPr txBox="1"/>
          <p:nvPr/>
        </p:nvSpPr>
        <p:spPr>
          <a:xfrm>
            <a:off x="683568" y="4821586"/>
            <a:ext cx="23625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4. Take up into the pipette</a:t>
            </a:r>
          </a:p>
        </p:txBody>
      </p:sp>
      <p:sp>
        <p:nvSpPr>
          <p:cNvPr id="168" name="TextBox 167"/>
          <p:cNvSpPr txBox="1"/>
          <p:nvPr/>
        </p:nvSpPr>
        <p:spPr>
          <a:xfrm>
            <a:off x="4499992" y="4845652"/>
            <a:ext cx="25542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 smtClean="0"/>
              <a:t>5. Transfer to new agar plate</a:t>
            </a:r>
          </a:p>
        </p:txBody>
      </p:sp>
    </p:spTree>
    <p:extLst>
      <p:ext uri="{BB962C8B-B14F-4D97-AF65-F5344CB8AC3E}">
        <p14:creationId xmlns:p14="http://schemas.microsoft.com/office/powerpoint/2010/main" val="13724448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University Of Nottingham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Gaffney Christopher</dc:creator>
  <cp:lastModifiedBy>Gaffney Christopher</cp:lastModifiedBy>
  <cp:revision>1</cp:revision>
  <dcterms:created xsi:type="dcterms:W3CDTF">2014-05-28T10:25:48Z</dcterms:created>
  <dcterms:modified xsi:type="dcterms:W3CDTF">2014-05-28T10:31:11Z</dcterms:modified>
</cp:coreProperties>
</file>