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gif" ContentType="image/gif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6C3932-145B-41F9-89B3-8497A114B00E}" type="datetimeFigureOut">
              <a:rPr lang="en-US" smtClean="0"/>
              <a:pPr/>
              <a:t>3/6/2014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A35D8-DB2C-4CB9-8CD6-6E421102AC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EF4F8-8243-40D8-AD40-F158A0D861CE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06EE-BA60-4236-84EB-C1F7A302F66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0385C-BB63-4874-9EF0-01D4394EE5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rgbClr val="000066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806EE-BA60-4236-84EB-C1F7A302F66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0385C-BB63-4874-9EF0-01D4394EE5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/>
          <p:cNvSpPr/>
          <p:nvPr/>
        </p:nvSpPr>
        <p:spPr>
          <a:xfrm>
            <a:off x="0" y="990600"/>
            <a:ext cx="9144000" cy="5867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538748" y="2743200"/>
            <a:ext cx="7423099" cy="3352800"/>
          </a:xfrm>
          <a:prstGeom prst="rect">
            <a:avLst/>
          </a:prstGeom>
          <a:solidFill>
            <a:srgbClr val="6666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524001" y="2438400"/>
            <a:ext cx="7445736" cy="457200"/>
          </a:xfrm>
          <a:prstGeom prst="rect">
            <a:avLst/>
          </a:prstGeom>
          <a:solidFill>
            <a:srgbClr val="33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1442" y="507850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</a:rPr>
              <a:t>4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31442" y="434340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</a:rPr>
              <a:t>3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31442" y="360829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</a:rPr>
              <a:t>2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28351" y="289560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1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31442" y="220980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 rot="16200000">
            <a:off x="-1654898" y="4088833"/>
            <a:ext cx="4524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prstClr val="black"/>
                </a:solidFill>
                <a:latin typeface="Trebuchet MS" pitchFamily="34" charset="0"/>
              </a:rPr>
              <a:t>Depth below </a:t>
            </a:r>
            <a:r>
              <a:rPr lang="en-US" sz="2400" dirty="0" smtClean="0">
                <a:solidFill>
                  <a:prstClr val="black"/>
                </a:solidFill>
                <a:latin typeface="Trebuchet MS" pitchFamily="34" charset="0"/>
              </a:rPr>
              <a:t>soil </a:t>
            </a:r>
            <a:r>
              <a:rPr lang="en-US" sz="2400" dirty="0">
                <a:solidFill>
                  <a:prstClr val="black"/>
                </a:solidFill>
                <a:latin typeface="Trebuchet MS" pitchFamily="34" charset="0"/>
              </a:rPr>
              <a:t>surface (cm)</a:t>
            </a:r>
          </a:p>
        </p:txBody>
      </p:sp>
      <p:grpSp>
        <p:nvGrpSpPr>
          <p:cNvPr id="2" name="Group 47"/>
          <p:cNvGrpSpPr/>
          <p:nvPr/>
        </p:nvGrpSpPr>
        <p:grpSpPr>
          <a:xfrm>
            <a:off x="1371600" y="1143000"/>
            <a:ext cx="7620000" cy="685800"/>
            <a:chOff x="495300" y="914400"/>
            <a:chExt cx="8648700" cy="1281112"/>
          </a:xfrm>
        </p:grpSpPr>
        <p:pic>
          <p:nvPicPr>
            <p:cNvPr id="30" name="Picture 118" descr="j0173982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75088" y="976312"/>
              <a:ext cx="1646237" cy="1085850"/>
            </a:xfrm>
            <a:prstGeom prst="rect">
              <a:avLst/>
            </a:prstGeom>
            <a:noFill/>
          </p:spPr>
        </p:pic>
        <p:pic>
          <p:nvPicPr>
            <p:cNvPr id="31" name="Picture 119" descr="j0173982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77963" y="990600"/>
              <a:ext cx="1646237" cy="1085850"/>
            </a:xfrm>
            <a:prstGeom prst="rect">
              <a:avLst/>
            </a:prstGeom>
            <a:noFill/>
          </p:spPr>
        </p:pic>
        <p:pic>
          <p:nvPicPr>
            <p:cNvPr id="32" name="Picture 120" descr="j0173982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632075" y="1087437"/>
              <a:ext cx="1646238" cy="1085850"/>
            </a:xfrm>
            <a:prstGeom prst="rect">
              <a:avLst/>
            </a:prstGeom>
            <a:noFill/>
          </p:spPr>
        </p:pic>
        <p:pic>
          <p:nvPicPr>
            <p:cNvPr id="33" name="Picture 121" descr="j0173982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5300" y="1109662"/>
              <a:ext cx="1646238" cy="1085850"/>
            </a:xfrm>
            <a:prstGeom prst="rect">
              <a:avLst/>
            </a:prstGeom>
            <a:noFill/>
          </p:spPr>
        </p:pic>
        <p:pic>
          <p:nvPicPr>
            <p:cNvPr id="34" name="Picture 118" descr="j0173982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83163" y="914400"/>
              <a:ext cx="1646237" cy="1085850"/>
            </a:xfrm>
            <a:prstGeom prst="rect">
              <a:avLst/>
            </a:prstGeom>
            <a:noFill/>
          </p:spPr>
        </p:pic>
        <p:pic>
          <p:nvPicPr>
            <p:cNvPr id="35" name="Picture 118" descr="j0173982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26163" y="914400"/>
              <a:ext cx="1646237" cy="1085850"/>
            </a:xfrm>
            <a:prstGeom prst="rect">
              <a:avLst/>
            </a:prstGeom>
            <a:noFill/>
          </p:spPr>
        </p:pic>
        <p:pic>
          <p:nvPicPr>
            <p:cNvPr id="36" name="Picture 118" descr="j0173982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97763" y="914400"/>
              <a:ext cx="1646237" cy="1085850"/>
            </a:xfrm>
            <a:prstGeom prst="rect">
              <a:avLst/>
            </a:prstGeom>
            <a:noFill/>
          </p:spPr>
        </p:pic>
      </p:grpSp>
      <p:sp>
        <p:nvSpPr>
          <p:cNvPr id="63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kern="0" dirty="0" smtClean="0">
                <a:solidFill>
                  <a:srgbClr val="FFFF00"/>
                </a:solidFill>
                <a:latin typeface="Trebuchet MS" pitchFamily="34" charset="0"/>
              </a:rPr>
              <a:t>Urea </a:t>
            </a:r>
            <a:r>
              <a:rPr lang="en-US" sz="3600" kern="0" dirty="0">
                <a:solidFill>
                  <a:srgbClr val="FFFF00"/>
                </a:solidFill>
                <a:latin typeface="Trebuchet MS" pitchFamily="34" charset="0"/>
              </a:rPr>
              <a:t>Transport </a:t>
            </a:r>
            <a:r>
              <a:rPr lang="en-US" sz="3600" kern="0" dirty="0" smtClean="0">
                <a:solidFill>
                  <a:srgbClr val="FFFF00"/>
                </a:solidFill>
                <a:latin typeface="Trebuchet MS" pitchFamily="34" charset="0"/>
              </a:rPr>
              <a:t>Process</a:t>
            </a:r>
            <a:endParaRPr lang="en-US" sz="2000" i="1" kern="0" dirty="0">
              <a:solidFill>
                <a:prstClr val="white"/>
              </a:solidFill>
              <a:latin typeface="Trebuchet MS" pitchFamily="34" charset="0"/>
            </a:endParaRPr>
          </a:p>
        </p:txBody>
      </p:sp>
      <p:grpSp>
        <p:nvGrpSpPr>
          <p:cNvPr id="4" name="Group 42"/>
          <p:cNvGrpSpPr/>
          <p:nvPr/>
        </p:nvGrpSpPr>
        <p:grpSpPr>
          <a:xfrm>
            <a:off x="2577737" y="2057400"/>
            <a:ext cx="4519748" cy="381000"/>
            <a:chOff x="2577737" y="2057400"/>
            <a:chExt cx="4519748" cy="381000"/>
          </a:xfrm>
        </p:grpSpPr>
        <p:sp>
          <p:nvSpPr>
            <p:cNvPr id="71" name="TextBox 70"/>
            <p:cNvSpPr txBox="1"/>
            <p:nvPr/>
          </p:nvSpPr>
          <p:spPr>
            <a:xfrm>
              <a:off x="2577737" y="2057400"/>
              <a:ext cx="381000" cy="381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prstClr val="black"/>
                  </a:solidFill>
                </a:rPr>
                <a:t>U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648200" y="2057400"/>
              <a:ext cx="381000" cy="381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prstClr val="black"/>
                  </a:solidFill>
                </a:rPr>
                <a:t>U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6716485" y="2057400"/>
              <a:ext cx="381000" cy="381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prstClr val="black"/>
                  </a:solidFill>
                </a:rPr>
                <a:t>U</a:t>
              </a:r>
            </a:p>
          </p:txBody>
        </p:sp>
      </p:grpSp>
      <p:grpSp>
        <p:nvGrpSpPr>
          <p:cNvPr id="6" name="Group 44"/>
          <p:cNvGrpSpPr/>
          <p:nvPr/>
        </p:nvGrpSpPr>
        <p:grpSpPr>
          <a:xfrm>
            <a:off x="3200400" y="2057400"/>
            <a:ext cx="4456611" cy="381000"/>
            <a:chOff x="3200400" y="2057400"/>
            <a:chExt cx="4456611" cy="381000"/>
          </a:xfrm>
        </p:grpSpPr>
        <p:sp>
          <p:nvSpPr>
            <p:cNvPr id="72" name="TextBox 71"/>
            <p:cNvSpPr txBox="1"/>
            <p:nvPr/>
          </p:nvSpPr>
          <p:spPr>
            <a:xfrm>
              <a:off x="3200400" y="2057400"/>
              <a:ext cx="381000" cy="381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prstClr val="black"/>
                  </a:solidFill>
                </a:rPr>
                <a:t>U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347063" y="2057400"/>
              <a:ext cx="381000" cy="381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prstClr val="black"/>
                  </a:solidFill>
                </a:rPr>
                <a:t>U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7276011" y="2057400"/>
              <a:ext cx="381000" cy="381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prstClr val="black"/>
                  </a:solidFill>
                </a:rPr>
                <a:t>U</a:t>
              </a:r>
            </a:p>
          </p:txBody>
        </p:sp>
      </p:grpSp>
      <p:grpSp>
        <p:nvGrpSpPr>
          <p:cNvPr id="8" name="Group 43"/>
          <p:cNvGrpSpPr/>
          <p:nvPr/>
        </p:nvGrpSpPr>
        <p:grpSpPr>
          <a:xfrm>
            <a:off x="1955074" y="2057400"/>
            <a:ext cx="6311537" cy="381000"/>
            <a:chOff x="1955074" y="2057400"/>
            <a:chExt cx="6311537" cy="381000"/>
          </a:xfrm>
        </p:grpSpPr>
        <p:sp>
          <p:nvSpPr>
            <p:cNvPr id="73" name="TextBox 72"/>
            <p:cNvSpPr txBox="1"/>
            <p:nvPr/>
          </p:nvSpPr>
          <p:spPr>
            <a:xfrm>
              <a:off x="3910148" y="2057400"/>
              <a:ext cx="381000" cy="381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prstClr val="black"/>
                  </a:solidFill>
                </a:rPr>
                <a:t>U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6019800" y="2057400"/>
              <a:ext cx="381000" cy="381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prstClr val="black"/>
                  </a:solidFill>
                </a:rPr>
                <a:t>U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7885611" y="2057400"/>
              <a:ext cx="381000" cy="381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prstClr val="black"/>
                  </a:solidFill>
                </a:rPr>
                <a:t>U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955074" y="2057400"/>
              <a:ext cx="381000" cy="381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prstClr val="black"/>
                  </a:solidFill>
                </a:rPr>
                <a:t>U</a:t>
              </a: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2743200" y="4034135"/>
            <a:ext cx="46482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prstClr val="black"/>
                </a:solidFill>
              </a:rPr>
              <a:t>U = Urea  CO(NH</a:t>
            </a:r>
            <a:r>
              <a:rPr lang="en-US" sz="2400" b="1" baseline="30000" dirty="0">
                <a:solidFill>
                  <a:prstClr val="black"/>
                </a:solidFill>
              </a:rPr>
              <a:t>2</a:t>
            </a:r>
            <a:r>
              <a:rPr lang="en-US" sz="2400" b="1" dirty="0">
                <a:solidFill>
                  <a:prstClr val="black"/>
                </a:solidFill>
              </a:rPr>
              <a:t>)</a:t>
            </a:r>
            <a:r>
              <a:rPr lang="en-US" sz="2400" b="1" baseline="-25000" dirty="0">
                <a:solidFill>
                  <a:prstClr val="black"/>
                </a:solidFill>
              </a:rPr>
              <a:t>2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1524000" y="2133600"/>
            <a:ext cx="7315200" cy="304800"/>
            <a:chOff x="1524000" y="2133600"/>
            <a:chExt cx="7315200" cy="304800"/>
          </a:xfrm>
        </p:grpSpPr>
        <p:sp>
          <p:nvSpPr>
            <p:cNvPr id="38" name="Right Arrow 37"/>
            <p:cNvSpPr/>
            <p:nvPr/>
          </p:nvSpPr>
          <p:spPr>
            <a:xfrm>
              <a:off x="1524000" y="2133600"/>
              <a:ext cx="1066800" cy="304800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ight Arrow 38"/>
            <p:cNvSpPr/>
            <p:nvPr/>
          </p:nvSpPr>
          <p:spPr>
            <a:xfrm>
              <a:off x="2971800" y="2133600"/>
              <a:ext cx="1676400" cy="304800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ight Arrow 39"/>
            <p:cNvSpPr/>
            <p:nvPr/>
          </p:nvSpPr>
          <p:spPr>
            <a:xfrm>
              <a:off x="5029200" y="2133600"/>
              <a:ext cx="1676400" cy="304800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ight Arrow 40"/>
            <p:cNvSpPr/>
            <p:nvPr/>
          </p:nvSpPr>
          <p:spPr>
            <a:xfrm>
              <a:off x="7086600" y="2133600"/>
              <a:ext cx="1752600" cy="304800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2608731" y="2057400"/>
            <a:ext cx="304800" cy="381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U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648201" y="2061885"/>
            <a:ext cx="381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U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705601" y="2061885"/>
            <a:ext cx="381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U</a:t>
            </a:r>
          </a:p>
        </p:txBody>
      </p:sp>
      <p:sp>
        <p:nvSpPr>
          <p:cNvPr id="49" name="Rectangle 5"/>
          <p:cNvSpPr>
            <a:spLocks noChangeArrowheads="1"/>
          </p:cNvSpPr>
          <p:nvPr/>
        </p:nvSpPr>
        <p:spPr bwMode="auto">
          <a:xfrm>
            <a:off x="1524000" y="2895600"/>
            <a:ext cx="7445736" cy="457200"/>
          </a:xfrm>
          <a:prstGeom prst="rect">
            <a:avLst/>
          </a:prstGeom>
          <a:solidFill>
            <a:srgbClr val="33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031442" y="580018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</a:rPr>
              <a:t>5</a:t>
            </a:r>
            <a:endParaRPr lang="en-US" sz="24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-3.33333E-6 0.06667 " pathEditMode="fixed" rAng="0" ptsTypes="AA">
                                      <p:cBhvr>
                                        <p:cTn id="14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3.33333E-6 0.05556 " pathEditMode="fixed" rAng="0" ptsTypes="AA">
                                      <p:cBhvr>
                                        <p:cTn id="1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9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34</Words>
  <Application>Microsoft Office PowerPoint</Application>
  <PresentationFormat>On-screen Show (4:3)</PresentationFormat>
  <Paragraphs>23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Ray B Bryant</dc:creator>
  <cp:lastModifiedBy>Ray B Bryant</cp:lastModifiedBy>
  <cp:revision>10</cp:revision>
  <dcterms:created xsi:type="dcterms:W3CDTF">2014-03-05T15:46:01Z</dcterms:created>
  <dcterms:modified xsi:type="dcterms:W3CDTF">2014-03-06T14:58:19Z</dcterms:modified>
</cp:coreProperties>
</file>