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2" r:id="rId3"/>
    <p:sldId id="264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-203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5321D-C9D2-9D47-B689-53F7D290C62B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2D655-9492-EE43-AD07-B57F84DB5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8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Graphics for shot 3.3.1</a:t>
            </a:r>
            <a:endParaRPr lang="en-US" dirty="0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CCC8428-42F3-684E-9742-116E2E2A0E13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Graphics for shot 3.4.1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2D655-9492-EE43-AD07-B57F84DB5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55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Graphics for shot 3.5.1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2D655-9492-EE43-AD07-B57F84DB56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03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Graphic</a:t>
            </a:r>
            <a:r>
              <a:rPr lang="en-US" baseline="0" dirty="0" smtClean="0"/>
              <a:t>s for s</a:t>
            </a:r>
            <a:r>
              <a:rPr lang="en-US" dirty="0" smtClean="0"/>
              <a:t>hot 4.1.2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DF648-E28C-9A4E-9F8A-C7ACB114BD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64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Graphics for shot 4.4.3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DF648-E28C-9A4E-9F8A-C7ACB114BD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2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0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5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4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4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1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9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1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3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5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81EB4-3EF4-4F44-8428-40ABD30D8785}" type="datetimeFigureOut">
              <a:rPr lang="en-US" smtClean="0"/>
              <a:t>16/01/2014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CF437-B984-D744-BD2E-D43A8CE8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1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23"/>
          <p:cNvGrpSpPr>
            <a:grpSpLocks noChangeAspect="1"/>
          </p:cNvGrpSpPr>
          <p:nvPr/>
        </p:nvGrpSpPr>
        <p:grpSpPr>
          <a:xfrm>
            <a:off x="3780000" y="1656000"/>
            <a:ext cx="1485667" cy="3435682"/>
            <a:chOff x="1215779" y="854036"/>
            <a:chExt cx="349087" cy="1091712"/>
          </a:xfrm>
        </p:grpSpPr>
        <p:sp>
          <p:nvSpPr>
            <p:cNvPr id="145" name="Rectangle 144"/>
            <p:cNvSpPr/>
            <p:nvPr/>
          </p:nvSpPr>
          <p:spPr>
            <a:xfrm>
              <a:off x="1239520" y="1117600"/>
              <a:ext cx="294640" cy="770915"/>
            </a:xfrm>
            <a:prstGeom prst="rect">
              <a:avLst/>
            </a:prstGeom>
            <a:solidFill>
              <a:srgbClr val="9AD9E0"/>
            </a:solidFill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215779" y="955041"/>
              <a:ext cx="349087" cy="16256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1215779" y="1774300"/>
              <a:ext cx="349087" cy="11802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1297471" y="854036"/>
              <a:ext cx="187842" cy="9835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1268770" y="1895612"/>
              <a:ext cx="243840" cy="501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65"/>
          <p:cNvGrpSpPr>
            <a:grpSpLocks/>
          </p:cNvGrpSpPr>
          <p:nvPr/>
        </p:nvGrpSpPr>
        <p:grpSpPr bwMode="auto">
          <a:xfrm>
            <a:off x="4463218" y="3998323"/>
            <a:ext cx="428625" cy="500063"/>
            <a:chOff x="5000628" y="1428736"/>
            <a:chExt cx="428628" cy="500066"/>
          </a:xfrm>
        </p:grpSpPr>
        <p:sp>
          <p:nvSpPr>
            <p:cNvPr id="143" name="Oval 142"/>
            <p:cNvSpPr/>
            <p:nvPr/>
          </p:nvSpPr>
          <p:spPr>
            <a:xfrm>
              <a:off x="5000628" y="1500174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5143504" y="1428736"/>
              <a:ext cx="214313" cy="21431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" name="Group 164"/>
          <p:cNvGrpSpPr>
            <a:grpSpLocks/>
          </p:cNvGrpSpPr>
          <p:nvPr/>
        </p:nvGrpSpPr>
        <p:grpSpPr bwMode="auto">
          <a:xfrm>
            <a:off x="4293407" y="2541369"/>
            <a:ext cx="428625" cy="428625"/>
            <a:chOff x="6143636" y="1357298"/>
            <a:chExt cx="428628" cy="428628"/>
          </a:xfrm>
        </p:grpSpPr>
        <p:sp>
          <p:nvSpPr>
            <p:cNvPr id="144" name="Oval 143"/>
            <p:cNvSpPr/>
            <p:nvPr/>
          </p:nvSpPr>
          <p:spPr>
            <a:xfrm>
              <a:off x="6143636" y="1357298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>
              <a:off x="6143636" y="1357298"/>
              <a:ext cx="214315" cy="21431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5" name="Group 153"/>
          <p:cNvGrpSpPr>
            <a:grpSpLocks/>
          </p:cNvGrpSpPr>
          <p:nvPr/>
        </p:nvGrpSpPr>
        <p:grpSpPr bwMode="auto">
          <a:xfrm>
            <a:off x="4033113" y="3156667"/>
            <a:ext cx="641350" cy="571500"/>
            <a:chOff x="5643570" y="1785926"/>
            <a:chExt cx="641632" cy="571504"/>
          </a:xfrm>
          <a:scene3d>
            <a:camera prst="orthographicFront">
              <a:rot lat="0" lon="0" rev="10799999"/>
            </a:camera>
            <a:lightRig rig="threePt" dir="t"/>
          </a:scene3d>
        </p:grpSpPr>
        <p:sp>
          <p:nvSpPr>
            <p:cNvPr id="146" name="Oval 145"/>
            <p:cNvSpPr/>
            <p:nvPr/>
          </p:nvSpPr>
          <p:spPr>
            <a:xfrm>
              <a:off x="5643570" y="1785926"/>
              <a:ext cx="500282" cy="5715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6" name="Group 152"/>
            <p:cNvGrpSpPr>
              <a:grpSpLocks/>
            </p:cNvGrpSpPr>
            <p:nvPr/>
          </p:nvGrpSpPr>
          <p:grpSpPr bwMode="auto">
            <a:xfrm>
              <a:off x="5965974" y="1901815"/>
              <a:ext cx="319228" cy="149227"/>
              <a:chOff x="5965974" y="1901815"/>
              <a:chExt cx="319228" cy="149227"/>
            </a:xfrm>
          </p:grpSpPr>
          <p:sp>
            <p:nvSpPr>
              <p:cNvPr id="149" name="Rectangle 148"/>
              <p:cNvSpPr/>
              <p:nvPr/>
            </p:nvSpPr>
            <p:spPr bwMode="auto">
              <a:xfrm rot="3986788">
                <a:off x="6073986" y="1793803"/>
                <a:ext cx="66676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 bwMode="auto">
              <a:xfrm rot="3986788">
                <a:off x="6109721" y="1875560"/>
                <a:ext cx="68264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pSp>
        <p:nvGrpSpPr>
          <p:cNvPr id="17" name="Group 154"/>
          <p:cNvGrpSpPr>
            <a:grpSpLocks/>
          </p:cNvGrpSpPr>
          <p:nvPr/>
        </p:nvGrpSpPr>
        <p:grpSpPr bwMode="auto">
          <a:xfrm>
            <a:off x="4516183" y="3349695"/>
            <a:ext cx="641350" cy="571500"/>
            <a:chOff x="5643570" y="1785926"/>
            <a:chExt cx="641632" cy="571504"/>
          </a:xfrm>
        </p:grpSpPr>
        <p:sp>
          <p:nvSpPr>
            <p:cNvPr id="156" name="Oval 155"/>
            <p:cNvSpPr/>
            <p:nvPr/>
          </p:nvSpPr>
          <p:spPr>
            <a:xfrm>
              <a:off x="5643570" y="1785926"/>
              <a:ext cx="500283" cy="5715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24617" name="Group 152"/>
            <p:cNvGrpSpPr>
              <a:grpSpLocks/>
            </p:cNvGrpSpPr>
            <p:nvPr/>
          </p:nvGrpSpPr>
          <p:grpSpPr bwMode="auto">
            <a:xfrm>
              <a:off x="5965975" y="1901815"/>
              <a:ext cx="319227" cy="149227"/>
              <a:chOff x="5965975" y="1901815"/>
              <a:chExt cx="319227" cy="149227"/>
            </a:xfrm>
          </p:grpSpPr>
          <p:sp>
            <p:nvSpPr>
              <p:cNvPr id="158" name="Rectangle 157"/>
              <p:cNvSpPr/>
              <p:nvPr/>
            </p:nvSpPr>
            <p:spPr bwMode="auto">
              <a:xfrm rot="3986788">
                <a:off x="6073987" y="1793803"/>
                <a:ext cx="66676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 bwMode="auto">
              <a:xfrm rot="3986788">
                <a:off x="6109721" y="1875560"/>
                <a:ext cx="68264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pSp>
        <p:nvGrpSpPr>
          <p:cNvPr id="19" name="Group 166"/>
          <p:cNvGrpSpPr>
            <a:grpSpLocks/>
          </p:cNvGrpSpPr>
          <p:nvPr/>
        </p:nvGrpSpPr>
        <p:grpSpPr bwMode="auto">
          <a:xfrm>
            <a:off x="4592183" y="3349695"/>
            <a:ext cx="428625" cy="500062"/>
            <a:chOff x="5000628" y="1428736"/>
            <a:chExt cx="428628" cy="500066"/>
          </a:xfrm>
        </p:grpSpPr>
        <p:sp>
          <p:nvSpPr>
            <p:cNvPr id="168" name="Oval 167"/>
            <p:cNvSpPr/>
            <p:nvPr/>
          </p:nvSpPr>
          <p:spPr>
            <a:xfrm>
              <a:off x="5000628" y="1500174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9" name="Oval 168"/>
            <p:cNvSpPr/>
            <p:nvPr/>
          </p:nvSpPr>
          <p:spPr>
            <a:xfrm>
              <a:off x="5143504" y="1428736"/>
              <a:ext cx="214313" cy="21431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0" name="Group 169"/>
          <p:cNvGrpSpPr>
            <a:grpSpLocks/>
          </p:cNvGrpSpPr>
          <p:nvPr/>
        </p:nvGrpSpPr>
        <p:grpSpPr bwMode="auto">
          <a:xfrm>
            <a:off x="4713265" y="2631128"/>
            <a:ext cx="428625" cy="500062"/>
            <a:chOff x="5000628" y="1428736"/>
            <a:chExt cx="428628" cy="500066"/>
          </a:xfrm>
        </p:grpSpPr>
        <p:sp>
          <p:nvSpPr>
            <p:cNvPr id="171" name="Oval 170"/>
            <p:cNvSpPr/>
            <p:nvPr/>
          </p:nvSpPr>
          <p:spPr>
            <a:xfrm>
              <a:off x="5000628" y="1500174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2" name="Oval 171"/>
            <p:cNvSpPr/>
            <p:nvPr/>
          </p:nvSpPr>
          <p:spPr>
            <a:xfrm>
              <a:off x="5143504" y="1428736"/>
              <a:ext cx="214315" cy="21431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1" name="Group 172"/>
          <p:cNvGrpSpPr>
            <a:grpSpLocks/>
          </p:cNvGrpSpPr>
          <p:nvPr/>
        </p:nvGrpSpPr>
        <p:grpSpPr bwMode="auto">
          <a:xfrm>
            <a:off x="3967033" y="2809722"/>
            <a:ext cx="428625" cy="500062"/>
            <a:chOff x="5000628" y="1428736"/>
            <a:chExt cx="428628" cy="500066"/>
          </a:xfrm>
        </p:grpSpPr>
        <p:sp>
          <p:nvSpPr>
            <p:cNvPr id="174" name="Oval 173"/>
            <p:cNvSpPr/>
            <p:nvPr/>
          </p:nvSpPr>
          <p:spPr>
            <a:xfrm>
              <a:off x="5000628" y="1500174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5" name="Oval 174"/>
            <p:cNvSpPr/>
            <p:nvPr/>
          </p:nvSpPr>
          <p:spPr>
            <a:xfrm>
              <a:off x="5143504" y="1428736"/>
              <a:ext cx="214313" cy="21431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2" name="Group 175"/>
          <p:cNvGrpSpPr>
            <a:grpSpLocks/>
          </p:cNvGrpSpPr>
          <p:nvPr/>
        </p:nvGrpSpPr>
        <p:grpSpPr bwMode="auto">
          <a:xfrm>
            <a:off x="4686241" y="3741677"/>
            <a:ext cx="428625" cy="428625"/>
            <a:chOff x="6143636" y="1357298"/>
            <a:chExt cx="428628" cy="428628"/>
          </a:xfrm>
        </p:grpSpPr>
        <p:sp>
          <p:nvSpPr>
            <p:cNvPr id="177" name="Oval 176"/>
            <p:cNvSpPr/>
            <p:nvPr/>
          </p:nvSpPr>
          <p:spPr>
            <a:xfrm>
              <a:off x="6143636" y="1357298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8" name="Oval 177"/>
            <p:cNvSpPr/>
            <p:nvPr/>
          </p:nvSpPr>
          <p:spPr>
            <a:xfrm>
              <a:off x="6143636" y="1357298"/>
              <a:ext cx="214315" cy="21431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3" name="Group 178"/>
          <p:cNvGrpSpPr>
            <a:grpSpLocks/>
          </p:cNvGrpSpPr>
          <p:nvPr/>
        </p:nvGrpSpPr>
        <p:grpSpPr bwMode="auto">
          <a:xfrm>
            <a:off x="4069763" y="3855448"/>
            <a:ext cx="428625" cy="428625"/>
            <a:chOff x="6143636" y="1357298"/>
            <a:chExt cx="428628" cy="428628"/>
          </a:xfrm>
        </p:grpSpPr>
        <p:sp>
          <p:nvSpPr>
            <p:cNvPr id="180" name="Oval 179"/>
            <p:cNvSpPr/>
            <p:nvPr/>
          </p:nvSpPr>
          <p:spPr>
            <a:xfrm>
              <a:off x="6143636" y="1357298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1" name="Oval 180"/>
            <p:cNvSpPr/>
            <p:nvPr/>
          </p:nvSpPr>
          <p:spPr>
            <a:xfrm>
              <a:off x="6143636" y="1357298"/>
              <a:ext cx="214315" cy="21431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766813" y="43564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48" name="Curved Connector 47"/>
          <p:cNvCxnSpPr/>
          <p:nvPr/>
        </p:nvCxnSpPr>
        <p:spPr>
          <a:xfrm>
            <a:off x="4011852" y="1024880"/>
            <a:ext cx="609152" cy="538813"/>
          </a:xfrm>
          <a:prstGeom prst="curvedConnector2">
            <a:avLst/>
          </a:prstGeom>
          <a:ln w="127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747764" y="516536"/>
            <a:ext cx="11807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Purification buffer+ 40 </a:t>
            </a:r>
            <a:r>
              <a:rPr lang="en-US" sz="1600" dirty="0" err="1" smtClean="0"/>
              <a:t>mM</a:t>
            </a:r>
            <a:r>
              <a:rPr lang="en-US" sz="1600" dirty="0" smtClean="0"/>
              <a:t> imidazole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4101608" y="5942265"/>
            <a:ext cx="10002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50</a:t>
            </a:r>
            <a:r>
              <a:rPr lang="en-US" sz="1600" dirty="0" smtClean="0"/>
              <a:t> mL fractions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108093" y="378549"/>
            <a:ext cx="24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Graphics for shot </a:t>
            </a:r>
            <a:r>
              <a:rPr lang="en-US" dirty="0" smtClean="0"/>
              <a:t>3.3.1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3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7835E-6 -1.85314E-6 C 0.00919 0.0505 0.01839 0.10123 -0.0092 0.12856 C -0.03678 0.1559 -0.13411 0.18925 -0.16517 0.16377 C -0.19622 0.13829 -0.1957 0.05675 -0.19501 -0.02455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0" y="822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0677E-6 -1.92041E-6 C 0.00087 0.02476 0.00191 0.04952 -0.00121 0.07196 C -0.00434 0.0944 -0.01059 0.11129 -0.01841 0.13466 C -0.02623 0.15803 -0.02362 0.20708 -0.04829 0.21263 C -0.07295 0.21819 -0.12333 0.17168 -0.16658 0.16821 C -0.20983 0.16474 -0.25881 0.17793 -0.3078 0.19112 " pathEditMode="relative" rAng="0" ptsTypes="aaaa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03" y="1089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6279E-6 -3.57259E-6 C -0.01145 0.04608 -0.02291 0.09215 -0.03211 0.13013 C -0.0413 0.1681 -0.05033 0.1938 -0.05501 0.22807 C -0.0597 0.26233 -0.05692 0.30864 -0.06074 0.33527 C -0.06456 0.36189 -0.05831 0.38157 -0.07792 0.38736 C -0.09753 0.39315 -0.15064 0.37509 -0.17893 0.37046 C -0.20722 0.36583 -0.24332 0.37787 -0.24783 0.35981 C -0.25234 0.34175 -0.22943 0.30169 -0.20652 0.26187 " pathEditMode="relative" rAng="0" ptsTypes="aaaaaa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17" y="1965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5216E-6 1.04581E-6 C 0.04343 0.13605 0.08702 0.27209 0.07191 0.33734 C 0.0568 0.40259 -0.04551 0.39033 -0.0905 0.39171 C -0.13549 0.3931 -0.1671 0.36927 -0.19854 0.34544 " pathEditMode="relative" ptsTypes="aaaA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780000" y="1656000"/>
            <a:ext cx="1485667" cy="3435682"/>
            <a:chOff x="1215779" y="854036"/>
            <a:chExt cx="349087" cy="1091712"/>
          </a:xfrm>
        </p:grpSpPr>
        <p:sp>
          <p:nvSpPr>
            <p:cNvPr id="5" name="Rectangle 4"/>
            <p:cNvSpPr/>
            <p:nvPr/>
          </p:nvSpPr>
          <p:spPr>
            <a:xfrm>
              <a:off x="1239520" y="1117600"/>
              <a:ext cx="294640" cy="770915"/>
            </a:xfrm>
            <a:prstGeom prst="rect">
              <a:avLst/>
            </a:prstGeom>
            <a:solidFill>
              <a:srgbClr val="9AD9E0"/>
            </a:solidFill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215779" y="955041"/>
              <a:ext cx="349087" cy="16256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15779" y="1774300"/>
              <a:ext cx="349087" cy="11802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97471" y="854036"/>
              <a:ext cx="187842" cy="9835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68770" y="1895612"/>
              <a:ext cx="243840" cy="501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64"/>
          <p:cNvGrpSpPr>
            <a:grpSpLocks/>
          </p:cNvGrpSpPr>
          <p:nvPr/>
        </p:nvGrpSpPr>
        <p:grpSpPr bwMode="auto">
          <a:xfrm>
            <a:off x="4291775" y="2535586"/>
            <a:ext cx="428625" cy="428625"/>
            <a:chOff x="6143636" y="1357298"/>
            <a:chExt cx="428628" cy="428628"/>
          </a:xfrm>
        </p:grpSpPr>
        <p:sp>
          <p:nvSpPr>
            <p:cNvPr id="14" name="Oval 13"/>
            <p:cNvSpPr/>
            <p:nvPr/>
          </p:nvSpPr>
          <p:spPr>
            <a:xfrm>
              <a:off x="6143636" y="1357298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143636" y="1357298"/>
              <a:ext cx="214315" cy="21431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6" name="Group 153"/>
          <p:cNvGrpSpPr>
            <a:grpSpLocks/>
          </p:cNvGrpSpPr>
          <p:nvPr/>
        </p:nvGrpSpPr>
        <p:grpSpPr bwMode="auto">
          <a:xfrm>
            <a:off x="3963921" y="3110354"/>
            <a:ext cx="641350" cy="571500"/>
            <a:chOff x="5643570" y="1785926"/>
            <a:chExt cx="641632" cy="571504"/>
          </a:xfrm>
          <a:scene3d>
            <a:camera prst="orthographicFront">
              <a:rot lat="0" lon="0" rev="10799999"/>
            </a:camera>
            <a:lightRig rig="threePt" dir="t"/>
          </a:scene3d>
        </p:grpSpPr>
        <p:sp>
          <p:nvSpPr>
            <p:cNvPr id="17" name="Oval 16"/>
            <p:cNvSpPr/>
            <p:nvPr/>
          </p:nvSpPr>
          <p:spPr>
            <a:xfrm>
              <a:off x="5643570" y="1785926"/>
              <a:ext cx="500282" cy="5715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8" name="Group 152"/>
            <p:cNvGrpSpPr>
              <a:grpSpLocks/>
            </p:cNvGrpSpPr>
            <p:nvPr/>
          </p:nvGrpSpPr>
          <p:grpSpPr bwMode="auto">
            <a:xfrm>
              <a:off x="5965974" y="1901815"/>
              <a:ext cx="319228" cy="149227"/>
              <a:chOff x="5965974" y="1901815"/>
              <a:chExt cx="319228" cy="149227"/>
            </a:xfrm>
          </p:grpSpPr>
          <p:sp>
            <p:nvSpPr>
              <p:cNvPr id="19" name="Rectangle 18"/>
              <p:cNvSpPr/>
              <p:nvPr/>
            </p:nvSpPr>
            <p:spPr bwMode="auto">
              <a:xfrm rot="3986788">
                <a:off x="6073986" y="1793803"/>
                <a:ext cx="66676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 rot="3986788">
                <a:off x="6109721" y="1875560"/>
                <a:ext cx="68264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pSp>
        <p:nvGrpSpPr>
          <p:cNvPr id="23" name="Group 154"/>
          <p:cNvGrpSpPr>
            <a:grpSpLocks/>
          </p:cNvGrpSpPr>
          <p:nvPr/>
        </p:nvGrpSpPr>
        <p:grpSpPr bwMode="auto">
          <a:xfrm>
            <a:off x="4514551" y="3181792"/>
            <a:ext cx="641350" cy="571500"/>
            <a:chOff x="5643570" y="1785926"/>
            <a:chExt cx="641632" cy="571504"/>
          </a:xfrm>
        </p:grpSpPr>
        <p:sp>
          <p:nvSpPr>
            <p:cNvPr id="24" name="Oval 23"/>
            <p:cNvSpPr/>
            <p:nvPr/>
          </p:nvSpPr>
          <p:spPr>
            <a:xfrm>
              <a:off x="5643570" y="1785926"/>
              <a:ext cx="500283" cy="5715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25" name="Group 152"/>
            <p:cNvGrpSpPr>
              <a:grpSpLocks/>
            </p:cNvGrpSpPr>
            <p:nvPr/>
          </p:nvGrpSpPr>
          <p:grpSpPr bwMode="auto">
            <a:xfrm>
              <a:off x="5965975" y="1901815"/>
              <a:ext cx="319227" cy="149227"/>
              <a:chOff x="5965975" y="1901815"/>
              <a:chExt cx="319227" cy="149227"/>
            </a:xfrm>
          </p:grpSpPr>
          <p:sp>
            <p:nvSpPr>
              <p:cNvPr id="26" name="Rectangle 25"/>
              <p:cNvSpPr/>
              <p:nvPr/>
            </p:nvSpPr>
            <p:spPr bwMode="auto">
              <a:xfrm rot="3986788">
                <a:off x="6073987" y="1793803"/>
                <a:ext cx="66676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 rot="3986788">
                <a:off x="6109721" y="1875560"/>
                <a:ext cx="68264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pSp>
        <p:nvGrpSpPr>
          <p:cNvPr id="39" name="Group 175"/>
          <p:cNvGrpSpPr>
            <a:grpSpLocks/>
          </p:cNvGrpSpPr>
          <p:nvPr/>
        </p:nvGrpSpPr>
        <p:grpSpPr bwMode="auto">
          <a:xfrm>
            <a:off x="4711633" y="3681854"/>
            <a:ext cx="428625" cy="428625"/>
            <a:chOff x="6143636" y="1357298"/>
            <a:chExt cx="428628" cy="428628"/>
          </a:xfrm>
        </p:grpSpPr>
        <p:sp>
          <p:nvSpPr>
            <p:cNvPr id="40" name="Oval 39"/>
            <p:cNvSpPr/>
            <p:nvPr/>
          </p:nvSpPr>
          <p:spPr>
            <a:xfrm>
              <a:off x="6143636" y="1357298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143636" y="1357298"/>
              <a:ext cx="214315" cy="21431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2" name="Group 178"/>
          <p:cNvGrpSpPr>
            <a:grpSpLocks/>
          </p:cNvGrpSpPr>
          <p:nvPr/>
        </p:nvGrpSpPr>
        <p:grpSpPr bwMode="auto">
          <a:xfrm>
            <a:off x="4035358" y="3792275"/>
            <a:ext cx="428625" cy="428625"/>
            <a:chOff x="6143636" y="1357298"/>
            <a:chExt cx="428628" cy="428628"/>
          </a:xfrm>
        </p:grpSpPr>
        <p:sp>
          <p:nvSpPr>
            <p:cNvPr id="43" name="Oval 42"/>
            <p:cNvSpPr/>
            <p:nvPr/>
          </p:nvSpPr>
          <p:spPr>
            <a:xfrm>
              <a:off x="6143636" y="1357298"/>
              <a:ext cx="428628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6143636" y="1357298"/>
              <a:ext cx="214315" cy="21431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2697621" y="41885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46" name="Curved Connector 45"/>
          <p:cNvCxnSpPr/>
          <p:nvPr/>
        </p:nvCxnSpPr>
        <p:spPr>
          <a:xfrm>
            <a:off x="3943812" y="1024880"/>
            <a:ext cx="609152" cy="538813"/>
          </a:xfrm>
          <a:prstGeom prst="curvedConnector2">
            <a:avLst/>
          </a:prstGeom>
          <a:ln w="127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747764" y="516536"/>
            <a:ext cx="11807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Purification buffer + 100 </a:t>
            </a:r>
            <a:r>
              <a:rPr lang="en-US" sz="1600" dirty="0" err="1" smtClean="0"/>
              <a:t>mM</a:t>
            </a:r>
            <a:r>
              <a:rPr lang="en-US" sz="1600" dirty="0" smtClean="0"/>
              <a:t> imidazole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3249393" y="5649877"/>
            <a:ext cx="10002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2</a:t>
            </a:r>
            <a:r>
              <a:rPr lang="en-US" sz="1600" dirty="0" smtClean="0"/>
              <a:t> mL fractions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108093" y="378549"/>
            <a:ext cx="24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Graphics for shot </a:t>
            </a:r>
            <a:r>
              <a:rPr lang="en-US" dirty="0" smtClean="0"/>
              <a:t>3.4.1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08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1402E-6 -3.97964E-7 C -0.01077 0.13512 -0.02154 0.27025 0.00121 0.33943 C 0.02397 0.40884 0.08025 0.41185 0.13652 0.41509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50" y="207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0632E-6 7.68163E-6 C -0.01859 0.05877 -0.037 0.11777 -0.03839 0.15711 C -0.03978 0.19644 -0.02797 0.20986 -0.00868 0.23647 C 0.0106 0.26308 0.05975 0.30195 0.07695 0.31745 C 0.09415 0.33295 0.09415 0.33087 0.09432 0.32902 " pathEditMode="relative" ptsTypes="aaaaA">
                                      <p:cBhvr>
                                        <p:cTn id="1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539E-7 -4.8311E-6 C 0.0139 0.02985 0.02779 0.05993 0.03231 0.10736 C 0.03682 0.15479 0.01841 0.24827 0.02727 0.28436 C 0.03613 0.32046 0.06079 0.32208 0.08563 0.32393 " pathEditMode="relative" ptsTypes="aaaA">
                                      <p:cBhvr>
                                        <p:cTn id="1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780000" y="1656000"/>
            <a:ext cx="1485667" cy="3435682"/>
            <a:chOff x="1215779" y="854036"/>
            <a:chExt cx="349087" cy="1091712"/>
          </a:xfrm>
        </p:grpSpPr>
        <p:sp>
          <p:nvSpPr>
            <p:cNvPr id="5" name="Rectangle 4"/>
            <p:cNvSpPr/>
            <p:nvPr/>
          </p:nvSpPr>
          <p:spPr>
            <a:xfrm>
              <a:off x="1239520" y="1117600"/>
              <a:ext cx="294640" cy="770915"/>
            </a:xfrm>
            <a:prstGeom prst="rect">
              <a:avLst/>
            </a:prstGeom>
            <a:solidFill>
              <a:srgbClr val="9AD9E0"/>
            </a:solidFill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215779" y="955041"/>
              <a:ext cx="349087" cy="16256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15779" y="1774300"/>
              <a:ext cx="349087" cy="11802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97471" y="854036"/>
              <a:ext cx="187842" cy="9835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68770" y="1895612"/>
              <a:ext cx="243840" cy="501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3"/>
          <p:cNvGrpSpPr>
            <a:grpSpLocks/>
          </p:cNvGrpSpPr>
          <p:nvPr/>
        </p:nvGrpSpPr>
        <p:grpSpPr bwMode="auto">
          <a:xfrm>
            <a:off x="3915541" y="3110354"/>
            <a:ext cx="641350" cy="571500"/>
            <a:chOff x="5643570" y="1785926"/>
            <a:chExt cx="641632" cy="571504"/>
          </a:xfrm>
          <a:scene3d>
            <a:camera prst="orthographicFront">
              <a:rot lat="0" lon="0" rev="10799999"/>
            </a:camera>
            <a:lightRig rig="threePt" dir="t"/>
          </a:scene3d>
        </p:grpSpPr>
        <p:sp>
          <p:nvSpPr>
            <p:cNvPr id="17" name="Oval 16"/>
            <p:cNvSpPr/>
            <p:nvPr/>
          </p:nvSpPr>
          <p:spPr>
            <a:xfrm>
              <a:off x="5643570" y="1785926"/>
              <a:ext cx="500282" cy="5715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8" name="Group 152"/>
            <p:cNvGrpSpPr>
              <a:grpSpLocks/>
            </p:cNvGrpSpPr>
            <p:nvPr/>
          </p:nvGrpSpPr>
          <p:grpSpPr bwMode="auto">
            <a:xfrm>
              <a:off x="5965974" y="1901815"/>
              <a:ext cx="319228" cy="149227"/>
              <a:chOff x="5965974" y="1901815"/>
              <a:chExt cx="319228" cy="149227"/>
            </a:xfrm>
          </p:grpSpPr>
          <p:sp>
            <p:nvSpPr>
              <p:cNvPr id="19" name="Rectangle 18"/>
              <p:cNvSpPr/>
              <p:nvPr/>
            </p:nvSpPr>
            <p:spPr bwMode="auto">
              <a:xfrm rot="3986788">
                <a:off x="6073986" y="1793803"/>
                <a:ext cx="66676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 rot="3986788">
                <a:off x="6109721" y="1875560"/>
                <a:ext cx="68264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pSp>
        <p:nvGrpSpPr>
          <p:cNvPr id="23" name="Group 154"/>
          <p:cNvGrpSpPr>
            <a:grpSpLocks/>
          </p:cNvGrpSpPr>
          <p:nvPr/>
        </p:nvGrpSpPr>
        <p:grpSpPr bwMode="auto">
          <a:xfrm>
            <a:off x="4466171" y="3181792"/>
            <a:ext cx="641350" cy="571500"/>
            <a:chOff x="5643570" y="1785926"/>
            <a:chExt cx="641632" cy="571504"/>
          </a:xfrm>
        </p:grpSpPr>
        <p:sp>
          <p:nvSpPr>
            <p:cNvPr id="24" name="Oval 23"/>
            <p:cNvSpPr/>
            <p:nvPr/>
          </p:nvSpPr>
          <p:spPr>
            <a:xfrm>
              <a:off x="5643570" y="1785926"/>
              <a:ext cx="500283" cy="5715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25" name="Group 152"/>
            <p:cNvGrpSpPr>
              <a:grpSpLocks/>
            </p:cNvGrpSpPr>
            <p:nvPr/>
          </p:nvGrpSpPr>
          <p:grpSpPr bwMode="auto">
            <a:xfrm>
              <a:off x="5965975" y="1901815"/>
              <a:ext cx="319227" cy="149227"/>
              <a:chOff x="5965975" y="1901815"/>
              <a:chExt cx="319227" cy="149227"/>
            </a:xfrm>
          </p:grpSpPr>
          <p:sp>
            <p:nvSpPr>
              <p:cNvPr id="26" name="Rectangle 25"/>
              <p:cNvSpPr/>
              <p:nvPr/>
            </p:nvSpPr>
            <p:spPr bwMode="auto">
              <a:xfrm rot="3986788">
                <a:off x="6073987" y="1793803"/>
                <a:ext cx="66676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 rot="3986788">
                <a:off x="6109721" y="1875560"/>
                <a:ext cx="68264" cy="282699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2697621" y="41885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32" name="Curved Connector 31"/>
          <p:cNvCxnSpPr/>
          <p:nvPr/>
        </p:nvCxnSpPr>
        <p:spPr>
          <a:xfrm>
            <a:off x="3943812" y="1024880"/>
            <a:ext cx="609152" cy="538813"/>
          </a:xfrm>
          <a:prstGeom prst="curvedConnector2">
            <a:avLst/>
          </a:prstGeom>
          <a:ln w="127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747764" y="516536"/>
            <a:ext cx="11807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Purification buffer + 400 </a:t>
            </a:r>
            <a:r>
              <a:rPr lang="en-US" sz="1600" dirty="0" err="1" smtClean="0"/>
              <a:t>mM</a:t>
            </a:r>
            <a:r>
              <a:rPr lang="en-US" sz="1600" dirty="0" smtClean="0"/>
              <a:t> imidazole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2905276" y="5649877"/>
            <a:ext cx="10002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2</a:t>
            </a:r>
            <a:r>
              <a:rPr lang="en-US" sz="1600" dirty="0" smtClean="0"/>
              <a:t> mL fractions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108093" y="378549"/>
            <a:ext cx="24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Graphics for shot </a:t>
            </a:r>
            <a:r>
              <a:rPr lang="en-US" dirty="0" smtClean="0"/>
              <a:t>3.5.1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41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2.36002E-7 C 0.00017 0.10736 -0.0026 0.21495 0.01494 0.27487 C 0.03248 0.3348 0.07052 0.34752 0.10909 0.36071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5" y="1802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47038E-6 3.37807E-7 C 0.00433 0.08584 0.00868 0.17168 -6.47038E-6 0.22467 C -0.00869 0.27765 -0.03041 0.29732 -0.05212 0.31722 " pathEditMode="relative" ptsTypes="a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752000" y="1296000"/>
            <a:ext cx="406400" cy="4196646"/>
            <a:chOff x="1183025" y="831890"/>
            <a:chExt cx="406400" cy="4196646"/>
          </a:xfrm>
        </p:grpSpPr>
        <p:sp>
          <p:nvSpPr>
            <p:cNvPr id="4" name="Rectangle 3"/>
            <p:cNvSpPr/>
            <p:nvPr/>
          </p:nvSpPr>
          <p:spPr>
            <a:xfrm>
              <a:off x="1239520" y="1117600"/>
              <a:ext cx="294640" cy="371856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183025" y="955040"/>
              <a:ext cx="406400" cy="48768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83025" y="4693920"/>
              <a:ext cx="406400" cy="28448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68770" y="831890"/>
              <a:ext cx="243840" cy="12192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68770" y="4978400"/>
              <a:ext cx="243840" cy="501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ectangle 41"/>
          <p:cNvSpPr/>
          <p:nvPr/>
        </p:nvSpPr>
        <p:spPr>
          <a:xfrm>
            <a:off x="2613821" y="1442720"/>
            <a:ext cx="259872" cy="199438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Triangle 39"/>
          <p:cNvSpPr/>
          <p:nvPr/>
        </p:nvSpPr>
        <p:spPr>
          <a:xfrm flipH="1" flipV="1">
            <a:off x="2594283" y="3448685"/>
            <a:ext cx="276152" cy="395311"/>
          </a:xfrm>
          <a:prstGeom prst="rtTriangl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956560" y="2023656"/>
            <a:ext cx="13448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Equilibration of GPC column</a:t>
            </a:r>
            <a:endParaRPr lang="en-US" sz="1200" dirty="0"/>
          </a:p>
        </p:txBody>
      </p:sp>
      <p:cxnSp>
        <p:nvCxnSpPr>
          <p:cNvPr id="81" name="Curved Connector 80"/>
          <p:cNvCxnSpPr/>
          <p:nvPr/>
        </p:nvCxnSpPr>
        <p:spPr>
          <a:xfrm>
            <a:off x="4361589" y="645354"/>
            <a:ext cx="609152" cy="538813"/>
          </a:xfrm>
          <a:prstGeom prst="curvedConnector2">
            <a:avLst/>
          </a:prstGeom>
          <a:ln w="127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892991" y="291708"/>
            <a:ext cx="759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1.2 CV GPC buffer</a:t>
            </a:r>
            <a:endParaRPr lang="en-US" sz="1200" dirty="0"/>
          </a:p>
        </p:txBody>
      </p:sp>
      <p:cxnSp>
        <p:nvCxnSpPr>
          <p:cNvPr id="91" name="Curved Connector 90"/>
          <p:cNvCxnSpPr/>
          <p:nvPr/>
        </p:nvCxnSpPr>
        <p:spPr>
          <a:xfrm rot="5400000">
            <a:off x="4799591" y="5780622"/>
            <a:ext cx="342300" cy="1"/>
          </a:xfrm>
          <a:prstGeom prst="curvedConnector3">
            <a:avLst>
              <a:gd name="adj1" fmla="val 50000"/>
            </a:avLst>
          </a:prstGeom>
          <a:ln w="127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746734" y="5941125"/>
            <a:ext cx="599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O</a:t>
            </a:r>
            <a:endParaRPr lang="en-US" sz="1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4479349" y="5939518"/>
            <a:ext cx="982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GPC buffer</a:t>
            </a:r>
            <a:endParaRPr lang="en-US" sz="1400" dirty="0"/>
          </a:p>
        </p:txBody>
      </p:sp>
      <p:sp>
        <p:nvSpPr>
          <p:cNvPr id="103" name="Rectangle 102"/>
          <p:cNvSpPr/>
          <p:nvPr/>
        </p:nvSpPr>
        <p:spPr>
          <a:xfrm>
            <a:off x="4815108" y="1920529"/>
            <a:ext cx="294640" cy="3225611"/>
          </a:xfrm>
          <a:prstGeom prst="rect">
            <a:avLst/>
          </a:prstGeom>
          <a:solidFill>
            <a:schemeClr val="accent1">
              <a:lumMod val="40000"/>
              <a:lumOff val="60000"/>
              <a:alpha val="25000"/>
            </a:schemeClr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4820670" y="4545095"/>
            <a:ext cx="271865" cy="601045"/>
          </a:xfrm>
          <a:prstGeom prst="rect">
            <a:avLst/>
          </a:prstGeom>
          <a:solidFill>
            <a:schemeClr val="bg1"/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/>
          <p:cNvSpPr/>
          <p:nvPr/>
        </p:nvSpPr>
        <p:spPr>
          <a:xfrm rot="10800000" flipH="1" flipV="1">
            <a:off x="4819304" y="4158271"/>
            <a:ext cx="276152" cy="395311"/>
          </a:xfrm>
          <a:prstGeom prst="rt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05349" y="418809"/>
            <a:ext cx="24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Graphics for shot 4.1.2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31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82" grpId="0"/>
      <p:bldP spid="99" grpId="0"/>
      <p:bldP spid="99" grpId="1"/>
      <p:bldP spid="101" grpId="0"/>
      <p:bldP spid="103" grpId="0" animBg="1"/>
      <p:bldP spid="104" grpId="0" animBg="1"/>
      <p:bldP spid="104" grpId="1" animBg="1"/>
      <p:bldP spid="105" grpId="0" animBg="1"/>
      <p:bldP spid="10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752000" y="1296000"/>
            <a:ext cx="406400" cy="4196646"/>
            <a:chOff x="1183025" y="831890"/>
            <a:chExt cx="406400" cy="4196646"/>
          </a:xfrm>
        </p:grpSpPr>
        <p:sp>
          <p:nvSpPr>
            <p:cNvPr id="18" name="Rectangle 17"/>
            <p:cNvSpPr/>
            <p:nvPr/>
          </p:nvSpPr>
          <p:spPr>
            <a:xfrm>
              <a:off x="1239520" y="1117600"/>
              <a:ext cx="294640" cy="3718560"/>
            </a:xfrm>
            <a:prstGeom prst="rect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183025" y="955040"/>
              <a:ext cx="406400" cy="48768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83025" y="4693920"/>
              <a:ext cx="406400" cy="28448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268770" y="831890"/>
              <a:ext cx="243840" cy="12192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268770" y="4978400"/>
              <a:ext cx="243840" cy="501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4796041" y="1906830"/>
            <a:ext cx="324000" cy="108000"/>
          </a:xfrm>
          <a:prstGeom prst="rect">
            <a:avLst/>
          </a:prstGeom>
          <a:solidFill>
            <a:schemeClr val="accent6">
              <a:lumMod val="5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Triangle 39"/>
          <p:cNvSpPr/>
          <p:nvPr/>
        </p:nvSpPr>
        <p:spPr>
          <a:xfrm flipH="1" flipV="1">
            <a:off x="2594283" y="3448685"/>
            <a:ext cx="276152" cy="395311"/>
          </a:xfrm>
          <a:prstGeom prst="rtTriangl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2473998" y="3002294"/>
            <a:ext cx="134815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Sample </a:t>
            </a:r>
            <a:r>
              <a:rPr lang="en-US" sz="1200" dirty="0" smtClean="0"/>
              <a:t>is injected and CFTR is separated from contaminants</a:t>
            </a:r>
            <a:endParaRPr lang="en-US" sz="1200" dirty="0"/>
          </a:p>
        </p:txBody>
      </p:sp>
      <p:cxnSp>
        <p:nvCxnSpPr>
          <p:cNvPr id="83" name="Curved Connector 82"/>
          <p:cNvCxnSpPr/>
          <p:nvPr/>
        </p:nvCxnSpPr>
        <p:spPr>
          <a:xfrm>
            <a:off x="4344545" y="690385"/>
            <a:ext cx="609152" cy="538813"/>
          </a:xfrm>
          <a:prstGeom prst="curvedConnector2">
            <a:avLst/>
          </a:prstGeom>
          <a:ln w="127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251200" y="489260"/>
            <a:ext cx="1180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Sample injection from loop</a:t>
            </a:r>
            <a:endParaRPr lang="en-US" sz="1200" dirty="0"/>
          </a:p>
        </p:txBody>
      </p:sp>
      <p:sp>
        <p:nvSpPr>
          <p:cNvPr id="90" name="TextBox 89"/>
          <p:cNvSpPr txBox="1"/>
          <p:nvPr/>
        </p:nvSpPr>
        <p:spPr>
          <a:xfrm>
            <a:off x="3251200" y="495678"/>
            <a:ext cx="759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1.2 CV GPC buffer</a:t>
            </a:r>
            <a:endParaRPr lang="en-US" sz="1200" dirty="0"/>
          </a:p>
        </p:txBody>
      </p:sp>
      <p:sp>
        <p:nvSpPr>
          <p:cNvPr id="85" name="Rectangle 84"/>
          <p:cNvSpPr/>
          <p:nvPr/>
        </p:nvSpPr>
        <p:spPr>
          <a:xfrm>
            <a:off x="4817947" y="4222107"/>
            <a:ext cx="288000" cy="8821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4825348" y="2778066"/>
            <a:ext cx="265390" cy="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866663" y="5651481"/>
            <a:ext cx="72000" cy="7200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4830663" y="5930040"/>
            <a:ext cx="72000" cy="7200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4868800" y="5804447"/>
            <a:ext cx="72000" cy="7200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/>
          <p:cNvGrpSpPr/>
          <p:nvPr/>
        </p:nvGrpSpPr>
        <p:grpSpPr>
          <a:xfrm>
            <a:off x="4788691" y="5993777"/>
            <a:ext cx="199293" cy="365036"/>
            <a:chOff x="4695092" y="1106210"/>
            <a:chExt cx="199293" cy="365036"/>
          </a:xfrm>
          <a:effectLst/>
        </p:grpSpPr>
        <p:cxnSp>
          <p:nvCxnSpPr>
            <p:cNvPr id="96" name="Straight Connector 95"/>
            <p:cNvCxnSpPr/>
            <p:nvPr/>
          </p:nvCxnSpPr>
          <p:spPr>
            <a:xfrm>
              <a:off x="4695092" y="1106210"/>
              <a:ext cx="107462" cy="3650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4802554" y="1106210"/>
              <a:ext cx="91831" cy="3650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Oval 102"/>
          <p:cNvSpPr/>
          <p:nvPr/>
        </p:nvSpPr>
        <p:spPr>
          <a:xfrm>
            <a:off x="4856066" y="6228975"/>
            <a:ext cx="72000" cy="7200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4823131" y="3296184"/>
            <a:ext cx="265390" cy="457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810353" y="5117437"/>
            <a:ext cx="288000" cy="36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405349" y="418809"/>
            <a:ext cx="24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Graphics for shot </a:t>
            </a:r>
            <a:r>
              <a:rPr lang="en-US" dirty="0" smtClean="0"/>
              <a:t>4.4.3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8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84" grpId="0"/>
      <p:bldP spid="90" grpId="0"/>
      <p:bldP spid="85" grpId="0" animBg="1"/>
      <p:bldP spid="85" grpId="1" animBg="1"/>
      <p:bldP spid="86" grpId="0" animBg="1"/>
      <p:bldP spid="86" grpId="1" animBg="1"/>
      <p:bldP spid="92" grpId="0" animBg="1"/>
      <p:bldP spid="93" grpId="0" animBg="1"/>
      <p:bldP spid="94" grpId="0" animBg="1"/>
      <p:bldP spid="103" grpId="0" animBg="1"/>
      <p:bldP spid="104" grpId="0" animBg="1"/>
      <p:bldP spid="10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100</Words>
  <Application>Microsoft Macintosh PowerPoint</Application>
  <PresentationFormat>On-screen Show (4:3)</PresentationFormat>
  <Paragraphs>38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 Pollock</dc:creator>
  <cp:lastModifiedBy>Naomi  Pollock</cp:lastModifiedBy>
  <cp:revision>2</cp:revision>
  <dcterms:created xsi:type="dcterms:W3CDTF">2014-01-16T15:47:11Z</dcterms:created>
  <dcterms:modified xsi:type="dcterms:W3CDTF">2014-01-16T15:59:10Z</dcterms:modified>
</cp:coreProperties>
</file>