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33" autoAdjust="0"/>
    <p:restoredTop sz="94639" autoAdjust="0"/>
  </p:normalViewPr>
  <p:slideViewPr>
    <p:cSldViewPr>
      <p:cViewPr varScale="1">
        <p:scale>
          <a:sx n="69" d="100"/>
          <a:sy n="69" d="100"/>
        </p:scale>
        <p:origin x="-1884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f-d5\humgen\lab-j\Maaike\Article%2012%20JoVE\Functional%20dat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f-d5\humgen\lab-j\Maaike\Article%2012%20JoVE\Functional%20dat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686154855643045"/>
          <c:y val="5.935185185185185E-2"/>
          <c:w val="0.8305798337707786"/>
          <c:h val="0.881296296296296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TM!$A$7</c:f>
              <c:strCache>
                <c:ptCount val="1"/>
                <c:pt idx="0">
                  <c:v>Wt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TM!$B$13:$C$13</c:f>
                <c:numCache>
                  <c:formatCode>General</c:formatCode>
                  <c:ptCount val="2"/>
                  <c:pt idx="0">
                    <c:v>76.971260870535289</c:v>
                  </c:pt>
                  <c:pt idx="1">
                    <c:v>123.11204246539003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val>
            <c:numRef>
              <c:f>TM!$B$7:$C$7</c:f>
              <c:numCache>
                <c:formatCode>0</c:formatCode>
                <c:ptCount val="2"/>
                <c:pt idx="0">
                  <c:v>185.8</c:v>
                </c:pt>
                <c:pt idx="1">
                  <c:v>243.3</c:v>
                </c:pt>
              </c:numCache>
            </c:numRef>
          </c:val>
        </c:ser>
        <c:ser>
          <c:idx val="1"/>
          <c:order val="1"/>
          <c:tx>
            <c:strRef>
              <c:f>TM!$A$8</c:f>
              <c:strCache>
                <c:ptCount val="1"/>
                <c:pt idx="0">
                  <c:v>mdx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errBars>
            <c:errBarType val="plus"/>
            <c:errValType val="cust"/>
            <c:noEndCap val="0"/>
            <c:plus>
              <c:numRef>
                <c:f>TM!$B$14:$C$14</c:f>
                <c:numCache>
                  <c:formatCode>General</c:formatCode>
                  <c:ptCount val="2"/>
                  <c:pt idx="0">
                    <c:v>1460.3344365817945</c:v>
                  </c:pt>
                  <c:pt idx="1">
                    <c:v>7469.890673006309</c:v>
                  </c:pt>
                </c:numCache>
              </c:numRef>
            </c:plus>
          </c:errBars>
          <c:val>
            <c:numRef>
              <c:f>TM!$B$8:$C$8</c:f>
              <c:numCache>
                <c:formatCode>0</c:formatCode>
                <c:ptCount val="2"/>
                <c:pt idx="0">
                  <c:v>2728.3333333333335</c:v>
                </c:pt>
                <c:pt idx="1">
                  <c:v>14476.666666666666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777216"/>
        <c:axId val="129045248"/>
      </c:barChart>
      <c:catAx>
        <c:axId val="12877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00"/>
            </a:pPr>
            <a:endParaRPr lang="en-US"/>
          </a:p>
        </c:txPr>
        <c:crossAx val="129045248"/>
        <c:crosses val="autoZero"/>
        <c:auto val="1"/>
        <c:lblAlgn val="ctr"/>
        <c:lblOffset val="100"/>
        <c:noMultiLvlLbl val="0"/>
      </c:catAx>
      <c:valAx>
        <c:axId val="129045248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28777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188582677165357"/>
          <c:y val="1.6279527559055117E-2"/>
          <c:w val="0.12922528433945757"/>
          <c:h val="0.19892242636337124"/>
        </c:manualLayout>
      </c:layout>
      <c:overlay val="0"/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910761154855"/>
          <c:y val="6.3981481481481486E-2"/>
          <c:w val="0.85305533683289592"/>
          <c:h val="0.79439814814814813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TM!$D$51</c:f>
                <c:numCache>
                  <c:formatCode>General</c:formatCode>
                  <c:ptCount val="1"/>
                  <c:pt idx="0">
                    <c:v>268.04346662435177</c:v>
                  </c:pt>
                </c:numCache>
              </c:numRef>
            </c:plus>
            <c:minus>
              <c:numRef>
                <c:f>TM!$D$51</c:f>
                <c:numCache>
                  <c:formatCode>General</c:formatCode>
                  <c:ptCount val="1"/>
                  <c:pt idx="0">
                    <c:v>268.04346662435177</c:v>
                  </c:pt>
                </c:numCache>
              </c:numRef>
            </c:minus>
          </c:errBars>
          <c:cat>
            <c:numRef>
              <c:f>TM!$D$43:$O$43</c:f>
              <c:numCache>
                <c:formatCode>General</c:formatCode>
                <c:ptCount val="12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</c:numCache>
            </c:numRef>
          </c:cat>
          <c:val>
            <c:numRef>
              <c:f>TM!$D$50:$O$50</c:f>
              <c:numCache>
                <c:formatCode>0</c:formatCode>
                <c:ptCount val="12"/>
                <c:pt idx="0">
                  <c:v>324.39999999999998</c:v>
                </c:pt>
                <c:pt idx="1">
                  <c:v>600</c:v>
                </c:pt>
                <c:pt idx="2">
                  <c:v>600</c:v>
                </c:pt>
                <c:pt idx="3">
                  <c:v>600</c:v>
                </c:pt>
                <c:pt idx="4">
                  <c:v>600</c:v>
                </c:pt>
                <c:pt idx="5">
                  <c:v>600</c:v>
                </c:pt>
                <c:pt idx="6">
                  <c:v>600</c:v>
                </c:pt>
                <c:pt idx="7">
                  <c:v>600</c:v>
                </c:pt>
                <c:pt idx="8">
                  <c:v>600</c:v>
                </c:pt>
                <c:pt idx="9">
                  <c:v>600</c:v>
                </c:pt>
                <c:pt idx="10">
                  <c:v>600</c:v>
                </c:pt>
                <c:pt idx="11">
                  <c:v>600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TM!$D$60:$O$60</c:f>
                <c:numCache>
                  <c:formatCode>General</c:formatCode>
                  <c:ptCount val="12"/>
                  <c:pt idx="0">
                    <c:v>239.02921718205639</c:v>
                  </c:pt>
                  <c:pt idx="1">
                    <c:v>221.67882172187763</c:v>
                  </c:pt>
                  <c:pt idx="2">
                    <c:v>249.98239938043636</c:v>
                  </c:pt>
                  <c:pt idx="3">
                    <c:v>263.39020482926088</c:v>
                  </c:pt>
                  <c:pt idx="4">
                    <c:v>258.28485566650374</c:v>
                  </c:pt>
                  <c:pt idx="5">
                    <c:v>229.54360515306601</c:v>
                  </c:pt>
                  <c:pt idx="6">
                    <c:v>270.88964542780144</c:v>
                  </c:pt>
                  <c:pt idx="7">
                    <c:v>261.60275227909972</c:v>
                  </c:pt>
                  <c:pt idx="8">
                    <c:v>180.00666654321446</c:v>
                  </c:pt>
                  <c:pt idx="9">
                    <c:v>249.21851188598868</c:v>
                  </c:pt>
                  <c:pt idx="10">
                    <c:v>264.39944528433995</c:v>
                  </c:pt>
                  <c:pt idx="11">
                    <c:v>195.26563104311691</c:v>
                  </c:pt>
                </c:numCache>
              </c:numRef>
            </c:plus>
            <c:minus>
              <c:numRef>
                <c:f>TM!$D$60:$O$60</c:f>
                <c:numCache>
                  <c:formatCode>General</c:formatCode>
                  <c:ptCount val="12"/>
                  <c:pt idx="0">
                    <c:v>239.02921718205639</c:v>
                  </c:pt>
                  <c:pt idx="1">
                    <c:v>221.67882172187763</c:v>
                  </c:pt>
                  <c:pt idx="2">
                    <c:v>249.98239938043636</c:v>
                  </c:pt>
                  <c:pt idx="3">
                    <c:v>263.39020482926088</c:v>
                  </c:pt>
                  <c:pt idx="4">
                    <c:v>258.28485566650374</c:v>
                  </c:pt>
                  <c:pt idx="5">
                    <c:v>229.54360515306601</c:v>
                  </c:pt>
                  <c:pt idx="6">
                    <c:v>270.88964542780144</c:v>
                  </c:pt>
                  <c:pt idx="7">
                    <c:v>261.60275227909972</c:v>
                  </c:pt>
                  <c:pt idx="8">
                    <c:v>180.00666654321446</c:v>
                  </c:pt>
                  <c:pt idx="9">
                    <c:v>249.21851188598868</c:v>
                  </c:pt>
                  <c:pt idx="10">
                    <c:v>264.39944528433995</c:v>
                  </c:pt>
                  <c:pt idx="11">
                    <c:v>195.26563104311691</c:v>
                  </c:pt>
                </c:numCache>
              </c:numRef>
            </c:minus>
          </c:errBars>
          <c:cat>
            <c:numRef>
              <c:f>TM!$D$43:$O$43</c:f>
              <c:numCache>
                <c:formatCode>General</c:formatCode>
                <c:ptCount val="12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</c:numCache>
            </c:numRef>
          </c:cat>
          <c:val>
            <c:numRef>
              <c:f>TM!$D$59:$O$59</c:f>
              <c:numCache>
                <c:formatCode>0</c:formatCode>
                <c:ptCount val="12"/>
                <c:pt idx="0">
                  <c:v>208.16666666666666</c:v>
                </c:pt>
                <c:pt idx="1">
                  <c:v>509.5</c:v>
                </c:pt>
                <c:pt idx="2">
                  <c:v>392</c:v>
                </c:pt>
                <c:pt idx="3">
                  <c:v>434</c:v>
                </c:pt>
                <c:pt idx="4">
                  <c:v>384.33333333333331</c:v>
                </c:pt>
                <c:pt idx="5">
                  <c:v>339.33333333333331</c:v>
                </c:pt>
                <c:pt idx="6">
                  <c:v>376</c:v>
                </c:pt>
                <c:pt idx="7">
                  <c:v>279</c:v>
                </c:pt>
                <c:pt idx="8">
                  <c:v>311</c:v>
                </c:pt>
                <c:pt idx="9">
                  <c:v>295.66666666666669</c:v>
                </c:pt>
                <c:pt idx="10">
                  <c:v>265.33333333333331</c:v>
                </c:pt>
                <c:pt idx="11">
                  <c:v>275.33333333333331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083264"/>
        <c:axId val="129084800"/>
      </c:lineChart>
      <c:catAx>
        <c:axId val="129083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29084800"/>
        <c:crosses val="autoZero"/>
        <c:auto val="1"/>
        <c:lblAlgn val="ctr"/>
        <c:lblOffset val="100"/>
        <c:noMultiLvlLbl val="0"/>
      </c:catAx>
      <c:valAx>
        <c:axId val="129084800"/>
        <c:scaling>
          <c:orientation val="minMax"/>
          <c:max val="603"/>
          <c:min val="0"/>
        </c:scaling>
        <c:delete val="0"/>
        <c:axPos val="l"/>
        <c:numFmt formatCode="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290832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90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79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19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85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53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04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0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8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11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976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57" y="6928175"/>
            <a:ext cx="1458967" cy="160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E:\A3 PLoS One 2012--- Mdx-Xist mice\Treadmill and functional tests\Histology Quadriceps\Background Corrected\Qua ScSnJ 46 Treadmill + func.t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918" y="6935424"/>
            <a:ext cx="1577141" cy="160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36115" y="9244"/>
            <a:ext cx="943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Figure 4</a:t>
            </a:r>
            <a:endParaRPr lang="en-GB" b="1" dirty="0"/>
          </a:p>
        </p:txBody>
      </p:sp>
      <p:sp>
        <p:nvSpPr>
          <p:cNvPr id="12" name="TextBox 1"/>
          <p:cNvSpPr txBox="1"/>
          <p:nvPr/>
        </p:nvSpPr>
        <p:spPr>
          <a:xfrm rot="16200000">
            <a:off x="-468469" y="1991885"/>
            <a:ext cx="2507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Longest hanging time (sec)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8"/>
          <p:cNvSpPr txBox="1"/>
          <p:nvPr/>
        </p:nvSpPr>
        <p:spPr>
          <a:xfrm>
            <a:off x="1517939" y="477971"/>
            <a:ext cx="45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Two limb hanging test after treadmill exercise</a:t>
            </a:r>
            <a:endParaRPr lang="en-GB" dirty="0"/>
          </a:p>
        </p:txBody>
      </p:sp>
      <p:sp>
        <p:nvSpPr>
          <p:cNvPr id="2" name="Rechthoek 1"/>
          <p:cNvSpPr/>
          <p:nvPr/>
        </p:nvSpPr>
        <p:spPr>
          <a:xfrm>
            <a:off x="2191107" y="6728587"/>
            <a:ext cx="2394703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2340776" y="6647849"/>
            <a:ext cx="2604164" cy="152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xtBox 1"/>
          <p:cNvSpPr txBox="1"/>
          <p:nvPr/>
        </p:nvSpPr>
        <p:spPr>
          <a:xfrm rot="16200000">
            <a:off x="-466012" y="5185987"/>
            <a:ext cx="2441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Creatine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Kinase level (U/L)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16"/>
          <p:cNvSpPr txBox="1"/>
          <p:nvPr/>
        </p:nvSpPr>
        <p:spPr>
          <a:xfrm>
            <a:off x="312914" y="33519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23" name="TextBox 16"/>
          <p:cNvSpPr txBox="1"/>
          <p:nvPr/>
        </p:nvSpPr>
        <p:spPr>
          <a:xfrm>
            <a:off x="312914" y="384999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GB" dirty="0"/>
          </a:p>
        </p:txBody>
      </p:sp>
      <p:sp>
        <p:nvSpPr>
          <p:cNvPr id="24" name="TextBox 16"/>
          <p:cNvSpPr txBox="1"/>
          <p:nvPr/>
        </p:nvSpPr>
        <p:spPr>
          <a:xfrm>
            <a:off x="1982430" y="689265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endParaRPr lang="en-GB" dirty="0"/>
          </a:p>
        </p:txBody>
      </p:sp>
      <p:sp>
        <p:nvSpPr>
          <p:cNvPr id="25" name="TextBox 16"/>
          <p:cNvSpPr txBox="1"/>
          <p:nvPr/>
        </p:nvSpPr>
        <p:spPr>
          <a:xfrm>
            <a:off x="3965762" y="689265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GB" dirty="0"/>
          </a:p>
        </p:txBody>
      </p:sp>
      <p:sp>
        <p:nvSpPr>
          <p:cNvPr id="3" name="Tekstvak 2"/>
          <p:cNvSpPr txBox="1"/>
          <p:nvPr/>
        </p:nvSpPr>
        <p:spPr>
          <a:xfrm>
            <a:off x="1884062" y="6451570"/>
            <a:ext cx="14846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err="1" smtClean="0">
                <a:latin typeface="Arial" pitchFamily="34" charset="0"/>
                <a:cs typeface="Arial" pitchFamily="34" charset="0"/>
              </a:rPr>
              <a:t>Before</a:t>
            </a:r>
            <a:r>
              <a:rPr lang="nl-N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1400" dirty="0" err="1" smtClean="0">
                <a:latin typeface="Arial" pitchFamily="34" charset="0"/>
                <a:cs typeface="Arial" pitchFamily="34" charset="0"/>
              </a:rPr>
              <a:t>exercise</a:t>
            </a:r>
            <a:endParaRPr lang="nl-NL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3971467" y="6451570"/>
            <a:ext cx="1329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nl-NL" sz="1400" dirty="0" err="1" smtClean="0">
                <a:latin typeface="Arial" pitchFamily="34" charset="0"/>
                <a:cs typeface="Arial" pitchFamily="34" charset="0"/>
              </a:rPr>
              <a:t>fter</a:t>
            </a:r>
            <a:r>
              <a:rPr lang="nl-N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1400" dirty="0" err="1" smtClean="0">
                <a:latin typeface="Arial" pitchFamily="34" charset="0"/>
                <a:cs typeface="Arial" pitchFamily="34" charset="0"/>
              </a:rPr>
              <a:t>exercise</a:t>
            </a:r>
            <a:endParaRPr lang="nl-NL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ight Bracket 24"/>
          <p:cNvSpPr/>
          <p:nvPr/>
        </p:nvSpPr>
        <p:spPr>
          <a:xfrm rot="16200000">
            <a:off x="3655316" y="3820607"/>
            <a:ext cx="180021" cy="1921635"/>
          </a:xfrm>
          <a:prstGeom prst="righ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sp>
        <p:nvSpPr>
          <p:cNvPr id="27" name="TextBox 25"/>
          <p:cNvSpPr txBox="1"/>
          <p:nvPr/>
        </p:nvSpPr>
        <p:spPr>
          <a:xfrm flipV="1">
            <a:off x="3195801" y="4363338"/>
            <a:ext cx="709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*</a:t>
            </a:r>
            <a:endParaRPr lang="en-GB" b="1" dirty="0"/>
          </a:p>
        </p:txBody>
      </p:sp>
      <p:graphicFrame>
        <p:nvGraphicFramePr>
          <p:cNvPr id="29" name="Chart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9658431"/>
              </p:ext>
            </p:extLst>
          </p:nvPr>
        </p:nvGraphicFramePr>
        <p:xfrm>
          <a:off x="944280" y="387385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1" name="TextBox 16"/>
          <p:cNvSpPr txBox="1"/>
          <p:nvPr/>
        </p:nvSpPr>
        <p:spPr>
          <a:xfrm>
            <a:off x="312914" y="689687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GB" dirty="0"/>
          </a:p>
        </p:txBody>
      </p:sp>
      <p:pic>
        <p:nvPicPr>
          <p:cNvPr id="1027" name="Picture 3" descr="E:\A3 PLoS One 2012--- Mdx-Xist mice\Treadmill and functional tests\Histology Quadriceps\Background Corrected\Qua Mdx 79 Treadmill + func .t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475" y="6872603"/>
            <a:ext cx="1454717" cy="182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2" name="Chart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5254412"/>
              </p:ext>
            </p:extLst>
          </p:nvPr>
        </p:nvGraphicFramePr>
        <p:xfrm>
          <a:off x="1102458" y="89206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517232" y="2072680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Mdx</a:t>
            </a:r>
            <a:endParaRPr lang="en-GB" sz="1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17232" y="973560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Wt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36883" y="3584848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Age (weeks)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2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8723</TotalTime>
  <Words>37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LUMC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Putten, M. van (HG)</dc:creator>
  <cp:lastModifiedBy>Putten, M. van (HG)</cp:lastModifiedBy>
  <cp:revision>80</cp:revision>
  <cp:lastPrinted>2013-07-23T12:17:31Z</cp:lastPrinted>
  <dcterms:created xsi:type="dcterms:W3CDTF">2013-06-10T09:25:58Z</dcterms:created>
  <dcterms:modified xsi:type="dcterms:W3CDTF">2013-11-18T14:08:44Z</dcterms:modified>
</cp:coreProperties>
</file>