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2EBC0-7994-482F-87FC-25743096342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F6450-4EEC-40F4-BE2A-0C95AD40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2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8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ECAE-554F-4F3B-80B2-B1DA86A325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80FB-FB9E-4A6F-9D03-6E36A8E1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84250"/>
            <a:ext cx="830897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cap="none" dirty="0" smtClean="0">
                <a:latin typeface="Times New Roman" pitchFamily="18" charset="0"/>
                <a:cs typeface="Times New Roman" pitchFamily="18" charset="0"/>
              </a:rPr>
              <a:t>Mechanism of Action of </a:t>
            </a:r>
            <a:r>
              <a:rPr lang="en-US" sz="2400" cap="none" dirty="0" smtClean="0">
                <a:latin typeface="Times New Roman" pitchFamily="18" charset="0"/>
                <a:cs typeface="Times New Roman" pitchFamily="18" charset="0"/>
              </a:rPr>
              <a:t>the Launch </a:t>
            </a:r>
            <a:r>
              <a:rPr lang="en-US" sz="2400" cap="none" dirty="0" smtClean="0">
                <a:latin typeface="Times New Roman" pitchFamily="18" charset="0"/>
                <a:cs typeface="Times New Roman" pitchFamily="18" charset="0"/>
              </a:rPr>
              <a:t>Vector</a:t>
            </a:r>
            <a:endParaRPr lang="en-US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59413" y="3962400"/>
            <a:ext cx="3151187" cy="1295400"/>
            <a:chOff x="5459413" y="3962400"/>
            <a:chExt cx="3151187" cy="12954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459413" y="3962400"/>
              <a:ext cx="3151187" cy="782638"/>
              <a:chOff x="2544" y="2880"/>
              <a:chExt cx="1985" cy="493"/>
            </a:xfrm>
          </p:grpSpPr>
          <p:sp>
            <p:nvSpPr>
              <p:cNvPr id="405509" name="Freeform 5"/>
              <p:cNvSpPr>
                <a:spLocks/>
              </p:cNvSpPr>
              <p:nvPr/>
            </p:nvSpPr>
            <p:spPr bwMode="auto">
              <a:xfrm>
                <a:off x="2544" y="3072"/>
                <a:ext cx="1985" cy="301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65" y="230"/>
                  </a:cxn>
                  <a:cxn ang="0">
                    <a:pos x="769" y="214"/>
                  </a:cxn>
                  <a:cxn ang="0">
                    <a:pos x="897" y="222"/>
                  </a:cxn>
                  <a:cxn ang="0">
                    <a:pos x="977" y="254"/>
                  </a:cxn>
                  <a:cxn ang="0">
                    <a:pos x="1521" y="222"/>
                  </a:cxn>
                  <a:cxn ang="0">
                    <a:pos x="1473" y="94"/>
                  </a:cxn>
                  <a:cxn ang="0">
                    <a:pos x="1481" y="46"/>
                  </a:cxn>
                  <a:cxn ang="0">
                    <a:pos x="1553" y="70"/>
                  </a:cxn>
                  <a:cxn ang="0">
                    <a:pos x="1545" y="110"/>
                  </a:cxn>
                  <a:cxn ang="0">
                    <a:pos x="1529" y="142"/>
                  </a:cxn>
                  <a:cxn ang="0">
                    <a:pos x="1537" y="254"/>
                  </a:cxn>
                  <a:cxn ang="0">
                    <a:pos x="1649" y="246"/>
                  </a:cxn>
                  <a:cxn ang="0">
                    <a:pos x="1641" y="222"/>
                  </a:cxn>
                  <a:cxn ang="0">
                    <a:pos x="1633" y="126"/>
                  </a:cxn>
                  <a:cxn ang="0">
                    <a:pos x="1593" y="118"/>
                  </a:cxn>
                  <a:cxn ang="0">
                    <a:pos x="1625" y="38"/>
                  </a:cxn>
                  <a:cxn ang="0">
                    <a:pos x="1673" y="46"/>
                  </a:cxn>
                  <a:cxn ang="0">
                    <a:pos x="1705" y="94"/>
                  </a:cxn>
                  <a:cxn ang="0">
                    <a:pos x="1697" y="118"/>
                  </a:cxn>
                  <a:cxn ang="0">
                    <a:pos x="1673" y="126"/>
                  </a:cxn>
                  <a:cxn ang="0">
                    <a:pos x="1681" y="246"/>
                  </a:cxn>
                  <a:cxn ang="0">
                    <a:pos x="1705" y="230"/>
                  </a:cxn>
                  <a:cxn ang="0">
                    <a:pos x="1753" y="126"/>
                  </a:cxn>
                  <a:cxn ang="0">
                    <a:pos x="1729" y="134"/>
                  </a:cxn>
                  <a:cxn ang="0">
                    <a:pos x="1713" y="86"/>
                  </a:cxn>
                  <a:cxn ang="0">
                    <a:pos x="1817" y="22"/>
                  </a:cxn>
                  <a:cxn ang="0">
                    <a:pos x="1817" y="94"/>
                  </a:cxn>
                  <a:cxn ang="0">
                    <a:pos x="1769" y="110"/>
                  </a:cxn>
                  <a:cxn ang="0">
                    <a:pos x="1777" y="246"/>
                  </a:cxn>
                  <a:cxn ang="0">
                    <a:pos x="1801" y="254"/>
                  </a:cxn>
                  <a:cxn ang="0">
                    <a:pos x="1825" y="270"/>
                  </a:cxn>
                  <a:cxn ang="0">
                    <a:pos x="1985" y="270"/>
                  </a:cxn>
                </a:cxnLst>
                <a:rect l="0" t="0" r="r" b="b"/>
                <a:pathLst>
                  <a:path w="1985" h="301">
                    <a:moveTo>
                      <a:pt x="9" y="230"/>
                    </a:moveTo>
                    <a:cubicBezTo>
                      <a:pt x="171" y="176"/>
                      <a:pt x="0" y="230"/>
                      <a:pt x="465" y="230"/>
                    </a:cubicBezTo>
                    <a:cubicBezTo>
                      <a:pt x="543" y="230"/>
                      <a:pt x="683" y="220"/>
                      <a:pt x="769" y="214"/>
                    </a:cubicBezTo>
                    <a:cubicBezTo>
                      <a:pt x="812" y="217"/>
                      <a:pt x="855" y="215"/>
                      <a:pt x="897" y="222"/>
                    </a:cubicBezTo>
                    <a:cubicBezTo>
                      <a:pt x="901" y="223"/>
                      <a:pt x="964" y="251"/>
                      <a:pt x="977" y="254"/>
                    </a:cubicBezTo>
                    <a:cubicBezTo>
                      <a:pt x="1158" y="243"/>
                      <a:pt x="1339" y="230"/>
                      <a:pt x="1521" y="222"/>
                    </a:cubicBezTo>
                    <a:cubicBezTo>
                      <a:pt x="1508" y="84"/>
                      <a:pt x="1525" y="171"/>
                      <a:pt x="1473" y="94"/>
                    </a:cubicBezTo>
                    <a:cubicBezTo>
                      <a:pt x="1476" y="78"/>
                      <a:pt x="1468" y="55"/>
                      <a:pt x="1481" y="46"/>
                    </a:cubicBezTo>
                    <a:cubicBezTo>
                      <a:pt x="1502" y="31"/>
                      <a:pt x="1537" y="59"/>
                      <a:pt x="1553" y="70"/>
                    </a:cubicBezTo>
                    <a:cubicBezTo>
                      <a:pt x="1550" y="83"/>
                      <a:pt x="1553" y="99"/>
                      <a:pt x="1545" y="110"/>
                    </a:cubicBezTo>
                    <a:cubicBezTo>
                      <a:pt x="1521" y="146"/>
                      <a:pt x="1510" y="85"/>
                      <a:pt x="1529" y="142"/>
                    </a:cubicBezTo>
                    <a:cubicBezTo>
                      <a:pt x="1532" y="179"/>
                      <a:pt x="1509" y="229"/>
                      <a:pt x="1537" y="254"/>
                    </a:cubicBezTo>
                    <a:cubicBezTo>
                      <a:pt x="1565" y="279"/>
                      <a:pt x="1613" y="257"/>
                      <a:pt x="1649" y="246"/>
                    </a:cubicBezTo>
                    <a:cubicBezTo>
                      <a:pt x="1657" y="244"/>
                      <a:pt x="1644" y="230"/>
                      <a:pt x="1641" y="222"/>
                    </a:cubicBezTo>
                    <a:cubicBezTo>
                      <a:pt x="1638" y="190"/>
                      <a:pt x="1646" y="155"/>
                      <a:pt x="1633" y="126"/>
                    </a:cubicBezTo>
                    <a:cubicBezTo>
                      <a:pt x="1627" y="114"/>
                      <a:pt x="1599" y="130"/>
                      <a:pt x="1593" y="118"/>
                    </a:cubicBezTo>
                    <a:cubicBezTo>
                      <a:pt x="1570" y="66"/>
                      <a:pt x="1598" y="56"/>
                      <a:pt x="1625" y="38"/>
                    </a:cubicBezTo>
                    <a:cubicBezTo>
                      <a:pt x="1641" y="41"/>
                      <a:pt x="1660" y="37"/>
                      <a:pt x="1673" y="46"/>
                    </a:cubicBezTo>
                    <a:cubicBezTo>
                      <a:pt x="1689" y="57"/>
                      <a:pt x="1705" y="94"/>
                      <a:pt x="1705" y="94"/>
                    </a:cubicBezTo>
                    <a:cubicBezTo>
                      <a:pt x="1702" y="102"/>
                      <a:pt x="1703" y="112"/>
                      <a:pt x="1697" y="118"/>
                    </a:cubicBezTo>
                    <a:cubicBezTo>
                      <a:pt x="1691" y="124"/>
                      <a:pt x="1674" y="118"/>
                      <a:pt x="1673" y="126"/>
                    </a:cubicBezTo>
                    <a:cubicBezTo>
                      <a:pt x="1668" y="166"/>
                      <a:pt x="1678" y="206"/>
                      <a:pt x="1681" y="246"/>
                    </a:cubicBezTo>
                    <a:cubicBezTo>
                      <a:pt x="1689" y="241"/>
                      <a:pt x="1695" y="231"/>
                      <a:pt x="1705" y="230"/>
                    </a:cubicBezTo>
                    <a:cubicBezTo>
                      <a:pt x="1796" y="221"/>
                      <a:pt x="1766" y="301"/>
                      <a:pt x="1753" y="126"/>
                    </a:cubicBezTo>
                    <a:cubicBezTo>
                      <a:pt x="1745" y="129"/>
                      <a:pt x="1735" y="140"/>
                      <a:pt x="1729" y="134"/>
                    </a:cubicBezTo>
                    <a:cubicBezTo>
                      <a:pt x="1717" y="122"/>
                      <a:pt x="1713" y="86"/>
                      <a:pt x="1713" y="86"/>
                    </a:cubicBezTo>
                    <a:cubicBezTo>
                      <a:pt x="1727" y="0"/>
                      <a:pt x="1712" y="12"/>
                      <a:pt x="1817" y="22"/>
                    </a:cubicBezTo>
                    <a:cubicBezTo>
                      <a:pt x="1824" y="44"/>
                      <a:pt x="1837" y="71"/>
                      <a:pt x="1817" y="94"/>
                    </a:cubicBezTo>
                    <a:cubicBezTo>
                      <a:pt x="1806" y="107"/>
                      <a:pt x="1769" y="110"/>
                      <a:pt x="1769" y="110"/>
                    </a:cubicBezTo>
                    <a:cubicBezTo>
                      <a:pt x="1772" y="155"/>
                      <a:pt x="1767" y="202"/>
                      <a:pt x="1777" y="246"/>
                    </a:cubicBezTo>
                    <a:cubicBezTo>
                      <a:pt x="1779" y="254"/>
                      <a:pt x="1793" y="250"/>
                      <a:pt x="1801" y="254"/>
                    </a:cubicBezTo>
                    <a:cubicBezTo>
                      <a:pt x="1810" y="258"/>
                      <a:pt x="1815" y="269"/>
                      <a:pt x="1825" y="270"/>
                    </a:cubicBezTo>
                    <a:cubicBezTo>
                      <a:pt x="1878" y="275"/>
                      <a:pt x="1932" y="270"/>
                      <a:pt x="1985" y="27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10" name="Text Box 6"/>
              <p:cNvSpPr txBox="1">
                <a:spLocks noChangeArrowheads="1"/>
              </p:cNvSpPr>
              <p:nvPr/>
            </p:nvSpPr>
            <p:spPr bwMode="auto">
              <a:xfrm>
                <a:off x="2587" y="2880"/>
                <a:ext cx="11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05511" name="Line 7"/>
            <p:cNvSpPr>
              <a:spLocks noChangeShapeType="1"/>
            </p:cNvSpPr>
            <p:nvPr/>
          </p:nvSpPr>
          <p:spPr bwMode="auto">
            <a:xfrm flipH="1">
              <a:off x="5638800" y="4724400"/>
              <a:ext cx="11430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5512" name="Picture 8" descr="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1265238" cy="1524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524000" y="4572000"/>
            <a:ext cx="3886200" cy="1011238"/>
            <a:chOff x="1524000" y="4572000"/>
            <a:chExt cx="3886200" cy="101123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362200" y="4572000"/>
              <a:ext cx="3048000" cy="1011238"/>
              <a:chOff x="960" y="3360"/>
              <a:chExt cx="1920" cy="637"/>
            </a:xfrm>
          </p:grpSpPr>
          <p:sp>
            <p:nvSpPr>
              <p:cNvPr id="405515" name="Freeform 11"/>
              <p:cNvSpPr>
                <a:spLocks/>
              </p:cNvSpPr>
              <p:nvPr/>
            </p:nvSpPr>
            <p:spPr bwMode="auto">
              <a:xfrm>
                <a:off x="1488" y="3648"/>
                <a:ext cx="816" cy="25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65" y="230"/>
                  </a:cxn>
                  <a:cxn ang="0">
                    <a:pos x="769" y="214"/>
                  </a:cxn>
                  <a:cxn ang="0">
                    <a:pos x="897" y="222"/>
                  </a:cxn>
                  <a:cxn ang="0">
                    <a:pos x="977" y="254"/>
                  </a:cxn>
                  <a:cxn ang="0">
                    <a:pos x="1521" y="222"/>
                  </a:cxn>
                  <a:cxn ang="0">
                    <a:pos x="1473" y="94"/>
                  </a:cxn>
                  <a:cxn ang="0">
                    <a:pos x="1481" y="46"/>
                  </a:cxn>
                  <a:cxn ang="0">
                    <a:pos x="1553" y="70"/>
                  </a:cxn>
                  <a:cxn ang="0">
                    <a:pos x="1545" y="110"/>
                  </a:cxn>
                  <a:cxn ang="0">
                    <a:pos x="1529" y="142"/>
                  </a:cxn>
                  <a:cxn ang="0">
                    <a:pos x="1537" y="254"/>
                  </a:cxn>
                  <a:cxn ang="0">
                    <a:pos x="1649" y="246"/>
                  </a:cxn>
                  <a:cxn ang="0">
                    <a:pos x="1641" y="222"/>
                  </a:cxn>
                  <a:cxn ang="0">
                    <a:pos x="1633" y="126"/>
                  </a:cxn>
                  <a:cxn ang="0">
                    <a:pos x="1593" y="118"/>
                  </a:cxn>
                  <a:cxn ang="0">
                    <a:pos x="1625" y="38"/>
                  </a:cxn>
                  <a:cxn ang="0">
                    <a:pos x="1673" y="46"/>
                  </a:cxn>
                  <a:cxn ang="0">
                    <a:pos x="1705" y="94"/>
                  </a:cxn>
                  <a:cxn ang="0">
                    <a:pos x="1697" y="118"/>
                  </a:cxn>
                  <a:cxn ang="0">
                    <a:pos x="1673" y="126"/>
                  </a:cxn>
                  <a:cxn ang="0">
                    <a:pos x="1681" y="246"/>
                  </a:cxn>
                  <a:cxn ang="0">
                    <a:pos x="1705" y="230"/>
                  </a:cxn>
                  <a:cxn ang="0">
                    <a:pos x="1753" y="126"/>
                  </a:cxn>
                  <a:cxn ang="0">
                    <a:pos x="1729" y="134"/>
                  </a:cxn>
                  <a:cxn ang="0">
                    <a:pos x="1713" y="86"/>
                  </a:cxn>
                  <a:cxn ang="0">
                    <a:pos x="1817" y="22"/>
                  </a:cxn>
                  <a:cxn ang="0">
                    <a:pos x="1817" y="94"/>
                  </a:cxn>
                  <a:cxn ang="0">
                    <a:pos x="1769" y="110"/>
                  </a:cxn>
                  <a:cxn ang="0">
                    <a:pos x="1777" y="246"/>
                  </a:cxn>
                  <a:cxn ang="0">
                    <a:pos x="1801" y="254"/>
                  </a:cxn>
                  <a:cxn ang="0">
                    <a:pos x="1825" y="270"/>
                  </a:cxn>
                  <a:cxn ang="0">
                    <a:pos x="1985" y="270"/>
                  </a:cxn>
                </a:cxnLst>
                <a:rect l="0" t="0" r="r" b="b"/>
                <a:pathLst>
                  <a:path w="1985" h="301">
                    <a:moveTo>
                      <a:pt x="9" y="230"/>
                    </a:moveTo>
                    <a:cubicBezTo>
                      <a:pt x="171" y="176"/>
                      <a:pt x="0" y="230"/>
                      <a:pt x="465" y="230"/>
                    </a:cubicBezTo>
                    <a:cubicBezTo>
                      <a:pt x="543" y="230"/>
                      <a:pt x="683" y="220"/>
                      <a:pt x="769" y="214"/>
                    </a:cubicBezTo>
                    <a:cubicBezTo>
                      <a:pt x="812" y="217"/>
                      <a:pt x="855" y="215"/>
                      <a:pt x="897" y="222"/>
                    </a:cubicBezTo>
                    <a:cubicBezTo>
                      <a:pt x="901" y="223"/>
                      <a:pt x="964" y="251"/>
                      <a:pt x="977" y="254"/>
                    </a:cubicBezTo>
                    <a:cubicBezTo>
                      <a:pt x="1158" y="243"/>
                      <a:pt x="1339" y="230"/>
                      <a:pt x="1521" y="222"/>
                    </a:cubicBezTo>
                    <a:cubicBezTo>
                      <a:pt x="1508" y="84"/>
                      <a:pt x="1525" y="171"/>
                      <a:pt x="1473" y="94"/>
                    </a:cubicBezTo>
                    <a:cubicBezTo>
                      <a:pt x="1476" y="78"/>
                      <a:pt x="1468" y="55"/>
                      <a:pt x="1481" y="46"/>
                    </a:cubicBezTo>
                    <a:cubicBezTo>
                      <a:pt x="1502" y="31"/>
                      <a:pt x="1537" y="59"/>
                      <a:pt x="1553" y="70"/>
                    </a:cubicBezTo>
                    <a:cubicBezTo>
                      <a:pt x="1550" y="83"/>
                      <a:pt x="1553" y="99"/>
                      <a:pt x="1545" y="110"/>
                    </a:cubicBezTo>
                    <a:cubicBezTo>
                      <a:pt x="1521" y="146"/>
                      <a:pt x="1510" y="85"/>
                      <a:pt x="1529" y="142"/>
                    </a:cubicBezTo>
                    <a:cubicBezTo>
                      <a:pt x="1532" y="179"/>
                      <a:pt x="1509" y="229"/>
                      <a:pt x="1537" y="254"/>
                    </a:cubicBezTo>
                    <a:cubicBezTo>
                      <a:pt x="1565" y="279"/>
                      <a:pt x="1613" y="257"/>
                      <a:pt x="1649" y="246"/>
                    </a:cubicBezTo>
                    <a:cubicBezTo>
                      <a:pt x="1657" y="244"/>
                      <a:pt x="1644" y="230"/>
                      <a:pt x="1641" y="222"/>
                    </a:cubicBezTo>
                    <a:cubicBezTo>
                      <a:pt x="1638" y="190"/>
                      <a:pt x="1646" y="155"/>
                      <a:pt x="1633" y="126"/>
                    </a:cubicBezTo>
                    <a:cubicBezTo>
                      <a:pt x="1627" y="114"/>
                      <a:pt x="1599" y="130"/>
                      <a:pt x="1593" y="118"/>
                    </a:cubicBezTo>
                    <a:cubicBezTo>
                      <a:pt x="1570" y="66"/>
                      <a:pt x="1598" y="56"/>
                      <a:pt x="1625" y="38"/>
                    </a:cubicBezTo>
                    <a:cubicBezTo>
                      <a:pt x="1641" y="41"/>
                      <a:pt x="1660" y="37"/>
                      <a:pt x="1673" y="46"/>
                    </a:cubicBezTo>
                    <a:cubicBezTo>
                      <a:pt x="1689" y="57"/>
                      <a:pt x="1705" y="94"/>
                      <a:pt x="1705" y="94"/>
                    </a:cubicBezTo>
                    <a:cubicBezTo>
                      <a:pt x="1702" y="102"/>
                      <a:pt x="1703" y="112"/>
                      <a:pt x="1697" y="118"/>
                    </a:cubicBezTo>
                    <a:cubicBezTo>
                      <a:pt x="1691" y="124"/>
                      <a:pt x="1674" y="118"/>
                      <a:pt x="1673" y="126"/>
                    </a:cubicBezTo>
                    <a:cubicBezTo>
                      <a:pt x="1668" y="166"/>
                      <a:pt x="1678" y="206"/>
                      <a:pt x="1681" y="246"/>
                    </a:cubicBezTo>
                    <a:cubicBezTo>
                      <a:pt x="1689" y="241"/>
                      <a:pt x="1695" y="231"/>
                      <a:pt x="1705" y="230"/>
                    </a:cubicBezTo>
                    <a:cubicBezTo>
                      <a:pt x="1796" y="221"/>
                      <a:pt x="1766" y="301"/>
                      <a:pt x="1753" y="126"/>
                    </a:cubicBezTo>
                    <a:cubicBezTo>
                      <a:pt x="1745" y="129"/>
                      <a:pt x="1735" y="140"/>
                      <a:pt x="1729" y="134"/>
                    </a:cubicBezTo>
                    <a:cubicBezTo>
                      <a:pt x="1717" y="122"/>
                      <a:pt x="1713" y="86"/>
                      <a:pt x="1713" y="86"/>
                    </a:cubicBezTo>
                    <a:cubicBezTo>
                      <a:pt x="1727" y="0"/>
                      <a:pt x="1712" y="12"/>
                      <a:pt x="1817" y="22"/>
                    </a:cubicBezTo>
                    <a:cubicBezTo>
                      <a:pt x="1824" y="44"/>
                      <a:pt x="1837" y="71"/>
                      <a:pt x="1817" y="94"/>
                    </a:cubicBezTo>
                    <a:cubicBezTo>
                      <a:pt x="1806" y="107"/>
                      <a:pt x="1769" y="110"/>
                      <a:pt x="1769" y="110"/>
                    </a:cubicBezTo>
                    <a:cubicBezTo>
                      <a:pt x="1772" y="155"/>
                      <a:pt x="1767" y="202"/>
                      <a:pt x="1777" y="246"/>
                    </a:cubicBezTo>
                    <a:cubicBezTo>
                      <a:pt x="1779" y="254"/>
                      <a:pt x="1793" y="250"/>
                      <a:pt x="1801" y="254"/>
                    </a:cubicBezTo>
                    <a:cubicBezTo>
                      <a:pt x="1810" y="258"/>
                      <a:pt x="1815" y="269"/>
                      <a:pt x="1825" y="270"/>
                    </a:cubicBezTo>
                    <a:cubicBezTo>
                      <a:pt x="1878" y="275"/>
                      <a:pt x="1932" y="270"/>
                      <a:pt x="1985" y="27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16" name="Freeform 12"/>
              <p:cNvSpPr>
                <a:spLocks/>
              </p:cNvSpPr>
              <p:nvPr/>
            </p:nvSpPr>
            <p:spPr bwMode="auto">
              <a:xfrm>
                <a:off x="1728" y="3504"/>
                <a:ext cx="816" cy="25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65" y="230"/>
                  </a:cxn>
                  <a:cxn ang="0">
                    <a:pos x="769" y="214"/>
                  </a:cxn>
                  <a:cxn ang="0">
                    <a:pos x="897" y="222"/>
                  </a:cxn>
                  <a:cxn ang="0">
                    <a:pos x="977" y="254"/>
                  </a:cxn>
                  <a:cxn ang="0">
                    <a:pos x="1521" y="222"/>
                  </a:cxn>
                  <a:cxn ang="0">
                    <a:pos x="1473" y="94"/>
                  </a:cxn>
                  <a:cxn ang="0">
                    <a:pos x="1481" y="46"/>
                  </a:cxn>
                  <a:cxn ang="0">
                    <a:pos x="1553" y="70"/>
                  </a:cxn>
                  <a:cxn ang="0">
                    <a:pos x="1545" y="110"/>
                  </a:cxn>
                  <a:cxn ang="0">
                    <a:pos x="1529" y="142"/>
                  </a:cxn>
                  <a:cxn ang="0">
                    <a:pos x="1537" y="254"/>
                  </a:cxn>
                  <a:cxn ang="0">
                    <a:pos x="1649" y="246"/>
                  </a:cxn>
                  <a:cxn ang="0">
                    <a:pos x="1641" y="222"/>
                  </a:cxn>
                  <a:cxn ang="0">
                    <a:pos x="1633" y="126"/>
                  </a:cxn>
                  <a:cxn ang="0">
                    <a:pos x="1593" y="118"/>
                  </a:cxn>
                  <a:cxn ang="0">
                    <a:pos x="1625" y="38"/>
                  </a:cxn>
                  <a:cxn ang="0">
                    <a:pos x="1673" y="46"/>
                  </a:cxn>
                  <a:cxn ang="0">
                    <a:pos x="1705" y="94"/>
                  </a:cxn>
                  <a:cxn ang="0">
                    <a:pos x="1697" y="118"/>
                  </a:cxn>
                  <a:cxn ang="0">
                    <a:pos x="1673" y="126"/>
                  </a:cxn>
                  <a:cxn ang="0">
                    <a:pos x="1681" y="246"/>
                  </a:cxn>
                  <a:cxn ang="0">
                    <a:pos x="1705" y="230"/>
                  </a:cxn>
                  <a:cxn ang="0">
                    <a:pos x="1753" y="126"/>
                  </a:cxn>
                  <a:cxn ang="0">
                    <a:pos x="1729" y="134"/>
                  </a:cxn>
                  <a:cxn ang="0">
                    <a:pos x="1713" y="86"/>
                  </a:cxn>
                  <a:cxn ang="0">
                    <a:pos x="1817" y="22"/>
                  </a:cxn>
                  <a:cxn ang="0">
                    <a:pos x="1817" y="94"/>
                  </a:cxn>
                  <a:cxn ang="0">
                    <a:pos x="1769" y="110"/>
                  </a:cxn>
                  <a:cxn ang="0">
                    <a:pos x="1777" y="246"/>
                  </a:cxn>
                  <a:cxn ang="0">
                    <a:pos x="1801" y="254"/>
                  </a:cxn>
                  <a:cxn ang="0">
                    <a:pos x="1825" y="270"/>
                  </a:cxn>
                  <a:cxn ang="0">
                    <a:pos x="1985" y="270"/>
                  </a:cxn>
                </a:cxnLst>
                <a:rect l="0" t="0" r="r" b="b"/>
                <a:pathLst>
                  <a:path w="1985" h="301">
                    <a:moveTo>
                      <a:pt x="9" y="230"/>
                    </a:moveTo>
                    <a:cubicBezTo>
                      <a:pt x="171" y="176"/>
                      <a:pt x="0" y="230"/>
                      <a:pt x="465" y="230"/>
                    </a:cubicBezTo>
                    <a:cubicBezTo>
                      <a:pt x="543" y="230"/>
                      <a:pt x="683" y="220"/>
                      <a:pt x="769" y="214"/>
                    </a:cubicBezTo>
                    <a:cubicBezTo>
                      <a:pt x="812" y="217"/>
                      <a:pt x="855" y="215"/>
                      <a:pt x="897" y="222"/>
                    </a:cubicBezTo>
                    <a:cubicBezTo>
                      <a:pt x="901" y="223"/>
                      <a:pt x="964" y="251"/>
                      <a:pt x="977" y="254"/>
                    </a:cubicBezTo>
                    <a:cubicBezTo>
                      <a:pt x="1158" y="243"/>
                      <a:pt x="1339" y="230"/>
                      <a:pt x="1521" y="222"/>
                    </a:cubicBezTo>
                    <a:cubicBezTo>
                      <a:pt x="1508" y="84"/>
                      <a:pt x="1525" y="171"/>
                      <a:pt x="1473" y="94"/>
                    </a:cubicBezTo>
                    <a:cubicBezTo>
                      <a:pt x="1476" y="78"/>
                      <a:pt x="1468" y="55"/>
                      <a:pt x="1481" y="46"/>
                    </a:cubicBezTo>
                    <a:cubicBezTo>
                      <a:pt x="1502" y="31"/>
                      <a:pt x="1537" y="59"/>
                      <a:pt x="1553" y="70"/>
                    </a:cubicBezTo>
                    <a:cubicBezTo>
                      <a:pt x="1550" y="83"/>
                      <a:pt x="1553" y="99"/>
                      <a:pt x="1545" y="110"/>
                    </a:cubicBezTo>
                    <a:cubicBezTo>
                      <a:pt x="1521" y="146"/>
                      <a:pt x="1510" y="85"/>
                      <a:pt x="1529" y="142"/>
                    </a:cubicBezTo>
                    <a:cubicBezTo>
                      <a:pt x="1532" y="179"/>
                      <a:pt x="1509" y="229"/>
                      <a:pt x="1537" y="254"/>
                    </a:cubicBezTo>
                    <a:cubicBezTo>
                      <a:pt x="1565" y="279"/>
                      <a:pt x="1613" y="257"/>
                      <a:pt x="1649" y="246"/>
                    </a:cubicBezTo>
                    <a:cubicBezTo>
                      <a:pt x="1657" y="244"/>
                      <a:pt x="1644" y="230"/>
                      <a:pt x="1641" y="222"/>
                    </a:cubicBezTo>
                    <a:cubicBezTo>
                      <a:pt x="1638" y="190"/>
                      <a:pt x="1646" y="155"/>
                      <a:pt x="1633" y="126"/>
                    </a:cubicBezTo>
                    <a:cubicBezTo>
                      <a:pt x="1627" y="114"/>
                      <a:pt x="1599" y="130"/>
                      <a:pt x="1593" y="118"/>
                    </a:cubicBezTo>
                    <a:cubicBezTo>
                      <a:pt x="1570" y="66"/>
                      <a:pt x="1598" y="56"/>
                      <a:pt x="1625" y="38"/>
                    </a:cubicBezTo>
                    <a:cubicBezTo>
                      <a:pt x="1641" y="41"/>
                      <a:pt x="1660" y="37"/>
                      <a:pt x="1673" y="46"/>
                    </a:cubicBezTo>
                    <a:cubicBezTo>
                      <a:pt x="1689" y="57"/>
                      <a:pt x="1705" y="94"/>
                      <a:pt x="1705" y="94"/>
                    </a:cubicBezTo>
                    <a:cubicBezTo>
                      <a:pt x="1702" y="102"/>
                      <a:pt x="1703" y="112"/>
                      <a:pt x="1697" y="118"/>
                    </a:cubicBezTo>
                    <a:cubicBezTo>
                      <a:pt x="1691" y="124"/>
                      <a:pt x="1674" y="118"/>
                      <a:pt x="1673" y="126"/>
                    </a:cubicBezTo>
                    <a:cubicBezTo>
                      <a:pt x="1668" y="166"/>
                      <a:pt x="1678" y="206"/>
                      <a:pt x="1681" y="246"/>
                    </a:cubicBezTo>
                    <a:cubicBezTo>
                      <a:pt x="1689" y="241"/>
                      <a:pt x="1695" y="231"/>
                      <a:pt x="1705" y="230"/>
                    </a:cubicBezTo>
                    <a:cubicBezTo>
                      <a:pt x="1796" y="221"/>
                      <a:pt x="1766" y="301"/>
                      <a:pt x="1753" y="126"/>
                    </a:cubicBezTo>
                    <a:cubicBezTo>
                      <a:pt x="1745" y="129"/>
                      <a:pt x="1735" y="140"/>
                      <a:pt x="1729" y="134"/>
                    </a:cubicBezTo>
                    <a:cubicBezTo>
                      <a:pt x="1717" y="122"/>
                      <a:pt x="1713" y="86"/>
                      <a:pt x="1713" y="86"/>
                    </a:cubicBezTo>
                    <a:cubicBezTo>
                      <a:pt x="1727" y="0"/>
                      <a:pt x="1712" y="12"/>
                      <a:pt x="1817" y="22"/>
                    </a:cubicBezTo>
                    <a:cubicBezTo>
                      <a:pt x="1824" y="44"/>
                      <a:pt x="1837" y="71"/>
                      <a:pt x="1817" y="94"/>
                    </a:cubicBezTo>
                    <a:cubicBezTo>
                      <a:pt x="1806" y="107"/>
                      <a:pt x="1769" y="110"/>
                      <a:pt x="1769" y="110"/>
                    </a:cubicBezTo>
                    <a:cubicBezTo>
                      <a:pt x="1772" y="155"/>
                      <a:pt x="1767" y="202"/>
                      <a:pt x="1777" y="246"/>
                    </a:cubicBezTo>
                    <a:cubicBezTo>
                      <a:pt x="1779" y="254"/>
                      <a:pt x="1793" y="250"/>
                      <a:pt x="1801" y="254"/>
                    </a:cubicBezTo>
                    <a:cubicBezTo>
                      <a:pt x="1810" y="258"/>
                      <a:pt x="1815" y="269"/>
                      <a:pt x="1825" y="270"/>
                    </a:cubicBezTo>
                    <a:cubicBezTo>
                      <a:pt x="1878" y="275"/>
                      <a:pt x="1932" y="270"/>
                      <a:pt x="1985" y="27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17" name="Freeform 13"/>
              <p:cNvSpPr>
                <a:spLocks/>
              </p:cNvSpPr>
              <p:nvPr/>
            </p:nvSpPr>
            <p:spPr bwMode="auto">
              <a:xfrm>
                <a:off x="2064" y="3744"/>
                <a:ext cx="816" cy="25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65" y="230"/>
                  </a:cxn>
                  <a:cxn ang="0">
                    <a:pos x="769" y="214"/>
                  </a:cxn>
                  <a:cxn ang="0">
                    <a:pos x="897" y="222"/>
                  </a:cxn>
                  <a:cxn ang="0">
                    <a:pos x="977" y="254"/>
                  </a:cxn>
                  <a:cxn ang="0">
                    <a:pos x="1521" y="222"/>
                  </a:cxn>
                  <a:cxn ang="0">
                    <a:pos x="1473" y="94"/>
                  </a:cxn>
                  <a:cxn ang="0">
                    <a:pos x="1481" y="46"/>
                  </a:cxn>
                  <a:cxn ang="0">
                    <a:pos x="1553" y="70"/>
                  </a:cxn>
                  <a:cxn ang="0">
                    <a:pos x="1545" y="110"/>
                  </a:cxn>
                  <a:cxn ang="0">
                    <a:pos x="1529" y="142"/>
                  </a:cxn>
                  <a:cxn ang="0">
                    <a:pos x="1537" y="254"/>
                  </a:cxn>
                  <a:cxn ang="0">
                    <a:pos x="1649" y="246"/>
                  </a:cxn>
                  <a:cxn ang="0">
                    <a:pos x="1641" y="222"/>
                  </a:cxn>
                  <a:cxn ang="0">
                    <a:pos x="1633" y="126"/>
                  </a:cxn>
                  <a:cxn ang="0">
                    <a:pos x="1593" y="118"/>
                  </a:cxn>
                  <a:cxn ang="0">
                    <a:pos x="1625" y="38"/>
                  </a:cxn>
                  <a:cxn ang="0">
                    <a:pos x="1673" y="46"/>
                  </a:cxn>
                  <a:cxn ang="0">
                    <a:pos x="1705" y="94"/>
                  </a:cxn>
                  <a:cxn ang="0">
                    <a:pos x="1697" y="118"/>
                  </a:cxn>
                  <a:cxn ang="0">
                    <a:pos x="1673" y="126"/>
                  </a:cxn>
                  <a:cxn ang="0">
                    <a:pos x="1681" y="246"/>
                  </a:cxn>
                  <a:cxn ang="0">
                    <a:pos x="1705" y="230"/>
                  </a:cxn>
                  <a:cxn ang="0">
                    <a:pos x="1753" y="126"/>
                  </a:cxn>
                  <a:cxn ang="0">
                    <a:pos x="1729" y="134"/>
                  </a:cxn>
                  <a:cxn ang="0">
                    <a:pos x="1713" y="86"/>
                  </a:cxn>
                  <a:cxn ang="0">
                    <a:pos x="1817" y="22"/>
                  </a:cxn>
                  <a:cxn ang="0">
                    <a:pos x="1817" y="94"/>
                  </a:cxn>
                  <a:cxn ang="0">
                    <a:pos x="1769" y="110"/>
                  </a:cxn>
                  <a:cxn ang="0">
                    <a:pos x="1777" y="246"/>
                  </a:cxn>
                  <a:cxn ang="0">
                    <a:pos x="1801" y="254"/>
                  </a:cxn>
                  <a:cxn ang="0">
                    <a:pos x="1825" y="270"/>
                  </a:cxn>
                  <a:cxn ang="0">
                    <a:pos x="1985" y="270"/>
                  </a:cxn>
                </a:cxnLst>
                <a:rect l="0" t="0" r="r" b="b"/>
                <a:pathLst>
                  <a:path w="1985" h="301">
                    <a:moveTo>
                      <a:pt x="9" y="230"/>
                    </a:moveTo>
                    <a:cubicBezTo>
                      <a:pt x="171" y="176"/>
                      <a:pt x="0" y="230"/>
                      <a:pt x="465" y="230"/>
                    </a:cubicBezTo>
                    <a:cubicBezTo>
                      <a:pt x="543" y="230"/>
                      <a:pt x="683" y="220"/>
                      <a:pt x="769" y="214"/>
                    </a:cubicBezTo>
                    <a:cubicBezTo>
                      <a:pt x="812" y="217"/>
                      <a:pt x="855" y="215"/>
                      <a:pt x="897" y="222"/>
                    </a:cubicBezTo>
                    <a:cubicBezTo>
                      <a:pt x="901" y="223"/>
                      <a:pt x="964" y="251"/>
                      <a:pt x="977" y="254"/>
                    </a:cubicBezTo>
                    <a:cubicBezTo>
                      <a:pt x="1158" y="243"/>
                      <a:pt x="1339" y="230"/>
                      <a:pt x="1521" y="222"/>
                    </a:cubicBezTo>
                    <a:cubicBezTo>
                      <a:pt x="1508" y="84"/>
                      <a:pt x="1525" y="171"/>
                      <a:pt x="1473" y="94"/>
                    </a:cubicBezTo>
                    <a:cubicBezTo>
                      <a:pt x="1476" y="78"/>
                      <a:pt x="1468" y="55"/>
                      <a:pt x="1481" y="46"/>
                    </a:cubicBezTo>
                    <a:cubicBezTo>
                      <a:pt x="1502" y="31"/>
                      <a:pt x="1537" y="59"/>
                      <a:pt x="1553" y="70"/>
                    </a:cubicBezTo>
                    <a:cubicBezTo>
                      <a:pt x="1550" y="83"/>
                      <a:pt x="1553" y="99"/>
                      <a:pt x="1545" y="110"/>
                    </a:cubicBezTo>
                    <a:cubicBezTo>
                      <a:pt x="1521" y="146"/>
                      <a:pt x="1510" y="85"/>
                      <a:pt x="1529" y="142"/>
                    </a:cubicBezTo>
                    <a:cubicBezTo>
                      <a:pt x="1532" y="179"/>
                      <a:pt x="1509" y="229"/>
                      <a:pt x="1537" y="254"/>
                    </a:cubicBezTo>
                    <a:cubicBezTo>
                      <a:pt x="1565" y="279"/>
                      <a:pt x="1613" y="257"/>
                      <a:pt x="1649" y="246"/>
                    </a:cubicBezTo>
                    <a:cubicBezTo>
                      <a:pt x="1657" y="244"/>
                      <a:pt x="1644" y="230"/>
                      <a:pt x="1641" y="222"/>
                    </a:cubicBezTo>
                    <a:cubicBezTo>
                      <a:pt x="1638" y="190"/>
                      <a:pt x="1646" y="155"/>
                      <a:pt x="1633" y="126"/>
                    </a:cubicBezTo>
                    <a:cubicBezTo>
                      <a:pt x="1627" y="114"/>
                      <a:pt x="1599" y="130"/>
                      <a:pt x="1593" y="118"/>
                    </a:cubicBezTo>
                    <a:cubicBezTo>
                      <a:pt x="1570" y="66"/>
                      <a:pt x="1598" y="56"/>
                      <a:pt x="1625" y="38"/>
                    </a:cubicBezTo>
                    <a:cubicBezTo>
                      <a:pt x="1641" y="41"/>
                      <a:pt x="1660" y="37"/>
                      <a:pt x="1673" y="46"/>
                    </a:cubicBezTo>
                    <a:cubicBezTo>
                      <a:pt x="1689" y="57"/>
                      <a:pt x="1705" y="94"/>
                      <a:pt x="1705" y="94"/>
                    </a:cubicBezTo>
                    <a:cubicBezTo>
                      <a:pt x="1702" y="102"/>
                      <a:pt x="1703" y="112"/>
                      <a:pt x="1697" y="118"/>
                    </a:cubicBezTo>
                    <a:cubicBezTo>
                      <a:pt x="1691" y="124"/>
                      <a:pt x="1674" y="118"/>
                      <a:pt x="1673" y="126"/>
                    </a:cubicBezTo>
                    <a:cubicBezTo>
                      <a:pt x="1668" y="166"/>
                      <a:pt x="1678" y="206"/>
                      <a:pt x="1681" y="246"/>
                    </a:cubicBezTo>
                    <a:cubicBezTo>
                      <a:pt x="1689" y="241"/>
                      <a:pt x="1695" y="231"/>
                      <a:pt x="1705" y="230"/>
                    </a:cubicBezTo>
                    <a:cubicBezTo>
                      <a:pt x="1796" y="221"/>
                      <a:pt x="1766" y="301"/>
                      <a:pt x="1753" y="126"/>
                    </a:cubicBezTo>
                    <a:cubicBezTo>
                      <a:pt x="1745" y="129"/>
                      <a:pt x="1735" y="140"/>
                      <a:pt x="1729" y="134"/>
                    </a:cubicBezTo>
                    <a:cubicBezTo>
                      <a:pt x="1717" y="122"/>
                      <a:pt x="1713" y="86"/>
                      <a:pt x="1713" y="86"/>
                    </a:cubicBezTo>
                    <a:cubicBezTo>
                      <a:pt x="1727" y="0"/>
                      <a:pt x="1712" y="12"/>
                      <a:pt x="1817" y="22"/>
                    </a:cubicBezTo>
                    <a:cubicBezTo>
                      <a:pt x="1824" y="44"/>
                      <a:pt x="1837" y="71"/>
                      <a:pt x="1817" y="94"/>
                    </a:cubicBezTo>
                    <a:cubicBezTo>
                      <a:pt x="1806" y="107"/>
                      <a:pt x="1769" y="110"/>
                      <a:pt x="1769" y="110"/>
                    </a:cubicBezTo>
                    <a:cubicBezTo>
                      <a:pt x="1772" y="155"/>
                      <a:pt x="1767" y="202"/>
                      <a:pt x="1777" y="246"/>
                    </a:cubicBezTo>
                    <a:cubicBezTo>
                      <a:pt x="1779" y="254"/>
                      <a:pt x="1793" y="250"/>
                      <a:pt x="1801" y="254"/>
                    </a:cubicBezTo>
                    <a:cubicBezTo>
                      <a:pt x="1810" y="258"/>
                      <a:pt x="1815" y="269"/>
                      <a:pt x="1825" y="270"/>
                    </a:cubicBezTo>
                    <a:cubicBezTo>
                      <a:pt x="1878" y="275"/>
                      <a:pt x="1932" y="270"/>
                      <a:pt x="1985" y="27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18" name="Freeform 14"/>
              <p:cNvSpPr>
                <a:spLocks/>
              </p:cNvSpPr>
              <p:nvPr/>
            </p:nvSpPr>
            <p:spPr bwMode="auto">
              <a:xfrm>
                <a:off x="960" y="3600"/>
                <a:ext cx="816" cy="253"/>
              </a:xfrm>
              <a:custGeom>
                <a:avLst/>
                <a:gdLst/>
                <a:ahLst/>
                <a:cxnLst>
                  <a:cxn ang="0">
                    <a:pos x="9" y="230"/>
                  </a:cxn>
                  <a:cxn ang="0">
                    <a:pos x="465" y="230"/>
                  </a:cxn>
                  <a:cxn ang="0">
                    <a:pos x="769" y="214"/>
                  </a:cxn>
                  <a:cxn ang="0">
                    <a:pos x="897" y="222"/>
                  </a:cxn>
                  <a:cxn ang="0">
                    <a:pos x="977" y="254"/>
                  </a:cxn>
                  <a:cxn ang="0">
                    <a:pos x="1521" y="222"/>
                  </a:cxn>
                  <a:cxn ang="0">
                    <a:pos x="1473" y="94"/>
                  </a:cxn>
                  <a:cxn ang="0">
                    <a:pos x="1481" y="46"/>
                  </a:cxn>
                  <a:cxn ang="0">
                    <a:pos x="1553" y="70"/>
                  </a:cxn>
                  <a:cxn ang="0">
                    <a:pos x="1545" y="110"/>
                  </a:cxn>
                  <a:cxn ang="0">
                    <a:pos x="1529" y="142"/>
                  </a:cxn>
                  <a:cxn ang="0">
                    <a:pos x="1537" y="254"/>
                  </a:cxn>
                  <a:cxn ang="0">
                    <a:pos x="1649" y="246"/>
                  </a:cxn>
                  <a:cxn ang="0">
                    <a:pos x="1641" y="222"/>
                  </a:cxn>
                  <a:cxn ang="0">
                    <a:pos x="1633" y="126"/>
                  </a:cxn>
                  <a:cxn ang="0">
                    <a:pos x="1593" y="118"/>
                  </a:cxn>
                  <a:cxn ang="0">
                    <a:pos x="1625" y="38"/>
                  </a:cxn>
                  <a:cxn ang="0">
                    <a:pos x="1673" y="46"/>
                  </a:cxn>
                  <a:cxn ang="0">
                    <a:pos x="1705" y="94"/>
                  </a:cxn>
                  <a:cxn ang="0">
                    <a:pos x="1697" y="118"/>
                  </a:cxn>
                  <a:cxn ang="0">
                    <a:pos x="1673" y="126"/>
                  </a:cxn>
                  <a:cxn ang="0">
                    <a:pos x="1681" y="246"/>
                  </a:cxn>
                  <a:cxn ang="0">
                    <a:pos x="1705" y="230"/>
                  </a:cxn>
                  <a:cxn ang="0">
                    <a:pos x="1753" y="126"/>
                  </a:cxn>
                  <a:cxn ang="0">
                    <a:pos x="1729" y="134"/>
                  </a:cxn>
                  <a:cxn ang="0">
                    <a:pos x="1713" y="86"/>
                  </a:cxn>
                  <a:cxn ang="0">
                    <a:pos x="1817" y="22"/>
                  </a:cxn>
                  <a:cxn ang="0">
                    <a:pos x="1817" y="94"/>
                  </a:cxn>
                  <a:cxn ang="0">
                    <a:pos x="1769" y="110"/>
                  </a:cxn>
                  <a:cxn ang="0">
                    <a:pos x="1777" y="246"/>
                  </a:cxn>
                  <a:cxn ang="0">
                    <a:pos x="1801" y="254"/>
                  </a:cxn>
                  <a:cxn ang="0">
                    <a:pos x="1825" y="270"/>
                  </a:cxn>
                  <a:cxn ang="0">
                    <a:pos x="1985" y="270"/>
                  </a:cxn>
                </a:cxnLst>
                <a:rect l="0" t="0" r="r" b="b"/>
                <a:pathLst>
                  <a:path w="1985" h="301">
                    <a:moveTo>
                      <a:pt x="9" y="230"/>
                    </a:moveTo>
                    <a:cubicBezTo>
                      <a:pt x="171" y="176"/>
                      <a:pt x="0" y="230"/>
                      <a:pt x="465" y="230"/>
                    </a:cubicBezTo>
                    <a:cubicBezTo>
                      <a:pt x="543" y="230"/>
                      <a:pt x="683" y="220"/>
                      <a:pt x="769" y="214"/>
                    </a:cubicBezTo>
                    <a:cubicBezTo>
                      <a:pt x="812" y="217"/>
                      <a:pt x="855" y="215"/>
                      <a:pt x="897" y="222"/>
                    </a:cubicBezTo>
                    <a:cubicBezTo>
                      <a:pt x="901" y="223"/>
                      <a:pt x="964" y="251"/>
                      <a:pt x="977" y="254"/>
                    </a:cubicBezTo>
                    <a:cubicBezTo>
                      <a:pt x="1158" y="243"/>
                      <a:pt x="1339" y="230"/>
                      <a:pt x="1521" y="222"/>
                    </a:cubicBezTo>
                    <a:cubicBezTo>
                      <a:pt x="1508" y="84"/>
                      <a:pt x="1525" y="171"/>
                      <a:pt x="1473" y="94"/>
                    </a:cubicBezTo>
                    <a:cubicBezTo>
                      <a:pt x="1476" y="78"/>
                      <a:pt x="1468" y="55"/>
                      <a:pt x="1481" y="46"/>
                    </a:cubicBezTo>
                    <a:cubicBezTo>
                      <a:pt x="1502" y="31"/>
                      <a:pt x="1537" y="59"/>
                      <a:pt x="1553" y="70"/>
                    </a:cubicBezTo>
                    <a:cubicBezTo>
                      <a:pt x="1550" y="83"/>
                      <a:pt x="1553" y="99"/>
                      <a:pt x="1545" y="110"/>
                    </a:cubicBezTo>
                    <a:cubicBezTo>
                      <a:pt x="1521" y="146"/>
                      <a:pt x="1510" y="85"/>
                      <a:pt x="1529" y="142"/>
                    </a:cubicBezTo>
                    <a:cubicBezTo>
                      <a:pt x="1532" y="179"/>
                      <a:pt x="1509" y="229"/>
                      <a:pt x="1537" y="254"/>
                    </a:cubicBezTo>
                    <a:cubicBezTo>
                      <a:pt x="1565" y="279"/>
                      <a:pt x="1613" y="257"/>
                      <a:pt x="1649" y="246"/>
                    </a:cubicBezTo>
                    <a:cubicBezTo>
                      <a:pt x="1657" y="244"/>
                      <a:pt x="1644" y="230"/>
                      <a:pt x="1641" y="222"/>
                    </a:cubicBezTo>
                    <a:cubicBezTo>
                      <a:pt x="1638" y="190"/>
                      <a:pt x="1646" y="155"/>
                      <a:pt x="1633" y="126"/>
                    </a:cubicBezTo>
                    <a:cubicBezTo>
                      <a:pt x="1627" y="114"/>
                      <a:pt x="1599" y="130"/>
                      <a:pt x="1593" y="118"/>
                    </a:cubicBezTo>
                    <a:cubicBezTo>
                      <a:pt x="1570" y="66"/>
                      <a:pt x="1598" y="56"/>
                      <a:pt x="1625" y="38"/>
                    </a:cubicBezTo>
                    <a:cubicBezTo>
                      <a:pt x="1641" y="41"/>
                      <a:pt x="1660" y="37"/>
                      <a:pt x="1673" y="46"/>
                    </a:cubicBezTo>
                    <a:cubicBezTo>
                      <a:pt x="1689" y="57"/>
                      <a:pt x="1705" y="94"/>
                      <a:pt x="1705" y="94"/>
                    </a:cubicBezTo>
                    <a:cubicBezTo>
                      <a:pt x="1702" y="102"/>
                      <a:pt x="1703" y="112"/>
                      <a:pt x="1697" y="118"/>
                    </a:cubicBezTo>
                    <a:cubicBezTo>
                      <a:pt x="1691" y="124"/>
                      <a:pt x="1674" y="118"/>
                      <a:pt x="1673" y="126"/>
                    </a:cubicBezTo>
                    <a:cubicBezTo>
                      <a:pt x="1668" y="166"/>
                      <a:pt x="1678" y="206"/>
                      <a:pt x="1681" y="246"/>
                    </a:cubicBezTo>
                    <a:cubicBezTo>
                      <a:pt x="1689" y="241"/>
                      <a:pt x="1695" y="231"/>
                      <a:pt x="1705" y="230"/>
                    </a:cubicBezTo>
                    <a:cubicBezTo>
                      <a:pt x="1796" y="221"/>
                      <a:pt x="1766" y="301"/>
                      <a:pt x="1753" y="126"/>
                    </a:cubicBezTo>
                    <a:cubicBezTo>
                      <a:pt x="1745" y="129"/>
                      <a:pt x="1735" y="140"/>
                      <a:pt x="1729" y="134"/>
                    </a:cubicBezTo>
                    <a:cubicBezTo>
                      <a:pt x="1717" y="122"/>
                      <a:pt x="1713" y="86"/>
                      <a:pt x="1713" y="86"/>
                    </a:cubicBezTo>
                    <a:cubicBezTo>
                      <a:pt x="1727" y="0"/>
                      <a:pt x="1712" y="12"/>
                      <a:pt x="1817" y="22"/>
                    </a:cubicBezTo>
                    <a:cubicBezTo>
                      <a:pt x="1824" y="44"/>
                      <a:pt x="1837" y="71"/>
                      <a:pt x="1817" y="94"/>
                    </a:cubicBezTo>
                    <a:cubicBezTo>
                      <a:pt x="1806" y="107"/>
                      <a:pt x="1769" y="110"/>
                      <a:pt x="1769" y="110"/>
                    </a:cubicBezTo>
                    <a:cubicBezTo>
                      <a:pt x="1772" y="155"/>
                      <a:pt x="1767" y="202"/>
                      <a:pt x="1777" y="246"/>
                    </a:cubicBezTo>
                    <a:cubicBezTo>
                      <a:pt x="1779" y="254"/>
                      <a:pt x="1793" y="250"/>
                      <a:pt x="1801" y="254"/>
                    </a:cubicBezTo>
                    <a:cubicBezTo>
                      <a:pt x="1810" y="258"/>
                      <a:pt x="1815" y="269"/>
                      <a:pt x="1825" y="270"/>
                    </a:cubicBezTo>
                    <a:cubicBezTo>
                      <a:pt x="1878" y="275"/>
                      <a:pt x="1932" y="270"/>
                      <a:pt x="1985" y="27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19" name="Text Box 15"/>
              <p:cNvSpPr txBox="1">
                <a:spLocks noChangeArrowheads="1"/>
              </p:cNvSpPr>
              <p:nvPr/>
            </p:nvSpPr>
            <p:spPr bwMode="auto">
              <a:xfrm>
                <a:off x="1248" y="3360"/>
                <a:ext cx="11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05520" name="Line 16"/>
            <p:cNvSpPr>
              <a:spLocks noChangeShapeType="1"/>
            </p:cNvSpPr>
            <p:nvPr/>
          </p:nvSpPr>
          <p:spPr bwMode="auto">
            <a:xfrm flipH="1" flipV="1">
              <a:off x="1524000" y="4648200"/>
              <a:ext cx="838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200" y="2743200"/>
            <a:ext cx="4379913" cy="1447800"/>
            <a:chOff x="4267200" y="2743200"/>
            <a:chExt cx="4379913" cy="1447800"/>
          </a:xfrm>
        </p:grpSpPr>
        <p:sp>
          <p:nvSpPr>
            <p:cNvPr id="405522" name="Line 18"/>
            <p:cNvSpPr>
              <a:spLocks noChangeShapeType="1"/>
            </p:cNvSpPr>
            <p:nvPr/>
          </p:nvSpPr>
          <p:spPr bwMode="auto">
            <a:xfrm flipH="1">
              <a:off x="6934200" y="3581400"/>
              <a:ext cx="6096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67200" y="2743200"/>
              <a:ext cx="4379913" cy="841375"/>
              <a:chOff x="800" y="2313"/>
              <a:chExt cx="2759" cy="530"/>
            </a:xfrm>
          </p:grpSpPr>
          <p:sp>
            <p:nvSpPr>
              <p:cNvPr id="405524" name="Freeform 20"/>
              <p:cNvSpPr>
                <a:spLocks/>
              </p:cNvSpPr>
              <p:nvPr/>
            </p:nvSpPr>
            <p:spPr bwMode="auto">
              <a:xfrm>
                <a:off x="800" y="2504"/>
                <a:ext cx="2648" cy="22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56" y="16"/>
                  </a:cxn>
                  <a:cxn ang="0">
                    <a:pos x="240" y="24"/>
                  </a:cxn>
                  <a:cxn ang="0">
                    <a:pos x="272" y="40"/>
                  </a:cxn>
                  <a:cxn ang="0">
                    <a:pos x="432" y="80"/>
                  </a:cxn>
                  <a:cxn ang="0">
                    <a:pos x="520" y="152"/>
                  </a:cxn>
                  <a:cxn ang="0">
                    <a:pos x="576" y="224"/>
                  </a:cxn>
                  <a:cxn ang="0">
                    <a:pos x="656" y="216"/>
                  </a:cxn>
                  <a:cxn ang="0">
                    <a:pos x="704" y="192"/>
                  </a:cxn>
                  <a:cxn ang="0">
                    <a:pos x="920" y="144"/>
                  </a:cxn>
                  <a:cxn ang="0">
                    <a:pos x="1096" y="208"/>
                  </a:cxn>
                  <a:cxn ang="0">
                    <a:pos x="1280" y="184"/>
                  </a:cxn>
                  <a:cxn ang="0">
                    <a:pos x="1376" y="112"/>
                  </a:cxn>
                  <a:cxn ang="0">
                    <a:pos x="1632" y="144"/>
                  </a:cxn>
                  <a:cxn ang="0">
                    <a:pos x="1752" y="216"/>
                  </a:cxn>
                  <a:cxn ang="0">
                    <a:pos x="1952" y="168"/>
                  </a:cxn>
                  <a:cxn ang="0">
                    <a:pos x="2080" y="96"/>
                  </a:cxn>
                  <a:cxn ang="0">
                    <a:pos x="2208" y="32"/>
                  </a:cxn>
                  <a:cxn ang="0">
                    <a:pos x="2240" y="16"/>
                  </a:cxn>
                  <a:cxn ang="0">
                    <a:pos x="2288" y="0"/>
                  </a:cxn>
                  <a:cxn ang="0">
                    <a:pos x="2424" y="48"/>
                  </a:cxn>
                  <a:cxn ang="0">
                    <a:pos x="2496" y="120"/>
                  </a:cxn>
                  <a:cxn ang="0">
                    <a:pos x="2648" y="128"/>
                  </a:cxn>
                </a:cxnLst>
                <a:rect l="0" t="0" r="r" b="b"/>
                <a:pathLst>
                  <a:path w="2648" h="224">
                    <a:moveTo>
                      <a:pt x="0" y="88"/>
                    </a:moveTo>
                    <a:cubicBezTo>
                      <a:pt x="9" y="35"/>
                      <a:pt x="9" y="32"/>
                      <a:pt x="56" y="16"/>
                    </a:cubicBezTo>
                    <a:cubicBezTo>
                      <a:pt x="117" y="19"/>
                      <a:pt x="179" y="17"/>
                      <a:pt x="240" y="24"/>
                    </a:cubicBezTo>
                    <a:cubicBezTo>
                      <a:pt x="252" y="25"/>
                      <a:pt x="261" y="36"/>
                      <a:pt x="272" y="40"/>
                    </a:cubicBezTo>
                    <a:cubicBezTo>
                      <a:pt x="318" y="54"/>
                      <a:pt x="382" y="70"/>
                      <a:pt x="432" y="80"/>
                    </a:cubicBezTo>
                    <a:cubicBezTo>
                      <a:pt x="463" y="103"/>
                      <a:pt x="489" y="129"/>
                      <a:pt x="520" y="152"/>
                    </a:cubicBezTo>
                    <a:cubicBezTo>
                      <a:pt x="537" y="185"/>
                      <a:pt x="545" y="204"/>
                      <a:pt x="576" y="224"/>
                    </a:cubicBezTo>
                    <a:cubicBezTo>
                      <a:pt x="603" y="221"/>
                      <a:pt x="630" y="222"/>
                      <a:pt x="656" y="216"/>
                    </a:cubicBezTo>
                    <a:cubicBezTo>
                      <a:pt x="673" y="212"/>
                      <a:pt x="687" y="196"/>
                      <a:pt x="704" y="192"/>
                    </a:cubicBezTo>
                    <a:cubicBezTo>
                      <a:pt x="776" y="174"/>
                      <a:pt x="848" y="158"/>
                      <a:pt x="920" y="144"/>
                    </a:cubicBezTo>
                    <a:cubicBezTo>
                      <a:pt x="991" y="152"/>
                      <a:pt x="1037" y="169"/>
                      <a:pt x="1096" y="208"/>
                    </a:cubicBezTo>
                    <a:cubicBezTo>
                      <a:pt x="1174" y="203"/>
                      <a:pt x="1215" y="206"/>
                      <a:pt x="1280" y="184"/>
                    </a:cubicBezTo>
                    <a:cubicBezTo>
                      <a:pt x="1311" y="153"/>
                      <a:pt x="1334" y="126"/>
                      <a:pt x="1376" y="112"/>
                    </a:cubicBezTo>
                    <a:cubicBezTo>
                      <a:pt x="1474" y="126"/>
                      <a:pt x="1533" y="137"/>
                      <a:pt x="1632" y="144"/>
                    </a:cubicBezTo>
                    <a:cubicBezTo>
                      <a:pt x="1672" y="171"/>
                      <a:pt x="1712" y="189"/>
                      <a:pt x="1752" y="216"/>
                    </a:cubicBezTo>
                    <a:cubicBezTo>
                      <a:pt x="1819" y="209"/>
                      <a:pt x="1892" y="202"/>
                      <a:pt x="1952" y="168"/>
                    </a:cubicBezTo>
                    <a:cubicBezTo>
                      <a:pt x="1996" y="143"/>
                      <a:pt x="2031" y="112"/>
                      <a:pt x="2080" y="96"/>
                    </a:cubicBezTo>
                    <a:cubicBezTo>
                      <a:pt x="2111" y="49"/>
                      <a:pt x="2160" y="50"/>
                      <a:pt x="2208" y="32"/>
                    </a:cubicBezTo>
                    <a:cubicBezTo>
                      <a:pt x="2219" y="28"/>
                      <a:pt x="2229" y="20"/>
                      <a:pt x="2240" y="16"/>
                    </a:cubicBezTo>
                    <a:cubicBezTo>
                      <a:pt x="2256" y="10"/>
                      <a:pt x="2288" y="0"/>
                      <a:pt x="2288" y="0"/>
                    </a:cubicBezTo>
                    <a:cubicBezTo>
                      <a:pt x="2333" y="6"/>
                      <a:pt x="2388" y="17"/>
                      <a:pt x="2424" y="48"/>
                    </a:cubicBezTo>
                    <a:cubicBezTo>
                      <a:pt x="2451" y="71"/>
                      <a:pt x="2464" y="104"/>
                      <a:pt x="2496" y="120"/>
                    </a:cubicBezTo>
                    <a:cubicBezTo>
                      <a:pt x="2539" y="141"/>
                      <a:pt x="2620" y="128"/>
                      <a:pt x="2648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5525" name="Text Box 21"/>
              <p:cNvSpPr txBox="1">
                <a:spLocks noChangeArrowheads="1"/>
              </p:cNvSpPr>
              <p:nvPr/>
            </p:nvSpPr>
            <p:spPr bwMode="auto">
              <a:xfrm>
                <a:off x="854" y="2313"/>
                <a:ext cx="3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35S</a:t>
                </a:r>
              </a:p>
            </p:txBody>
          </p:sp>
          <p:sp>
            <p:nvSpPr>
              <p:cNvPr id="405526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400"/>
                <a:ext cx="11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 dirty="0"/>
              </a:p>
            </p:txBody>
          </p:sp>
          <p:sp>
            <p:nvSpPr>
              <p:cNvPr id="405527" name="Text Box 23"/>
              <p:cNvSpPr txBox="1">
                <a:spLocks noChangeArrowheads="1"/>
              </p:cNvSpPr>
              <p:nvPr/>
            </p:nvSpPr>
            <p:spPr bwMode="auto">
              <a:xfrm>
                <a:off x="3072" y="2591"/>
                <a:ext cx="48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Nos3'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6400800" y="28194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ssDNA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6400" y="419100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Self-replicating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600" y="2438400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Excision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733800"/>
            <a:ext cx="155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Transcription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0963" y="5057745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Replication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4191000"/>
            <a:ext cx="326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Subgenomic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Transcription and Translation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282" y="1047750"/>
            <a:ext cx="6877318" cy="1302644"/>
            <a:chOff x="209282" y="1047750"/>
            <a:chExt cx="6877318" cy="1302644"/>
          </a:xfrm>
        </p:grpSpPr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2564460" y="1654502"/>
              <a:ext cx="20338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Launch Vector</a:t>
              </a:r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539460" y="1274763"/>
              <a:ext cx="434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1001422" y="1146175"/>
              <a:ext cx="615950" cy="301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/>
                <a:t>35S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5174960" y="1146175"/>
              <a:ext cx="677863" cy="301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/>
                <a:t>Nos3’</a:t>
              </a:r>
              <a:endParaRPr lang="en-US" sz="1800" b="1" dirty="0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512472" y="1274763"/>
              <a:ext cx="495300" cy="204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550572" y="1219200"/>
              <a:ext cx="3841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LB</a:t>
              </a:r>
            </a:p>
          </p:txBody>
        </p:sp>
        <p:grpSp>
          <p:nvGrpSpPr>
            <p:cNvPr id="61" name="Group 63"/>
            <p:cNvGrpSpPr/>
            <p:nvPr/>
          </p:nvGrpSpPr>
          <p:grpSpPr>
            <a:xfrm>
              <a:off x="5846472" y="1228517"/>
              <a:ext cx="495300" cy="338554"/>
              <a:chOff x="6553200" y="4428917"/>
              <a:chExt cx="495300" cy="338554"/>
            </a:xfrm>
          </p:grpSpPr>
          <p:sp>
            <p:nvSpPr>
              <p:cNvPr id="72" name="Text Box 45"/>
              <p:cNvSpPr txBox="1">
                <a:spLocks noChangeArrowheads="1"/>
              </p:cNvSpPr>
              <p:nvPr/>
            </p:nvSpPr>
            <p:spPr bwMode="auto">
              <a:xfrm>
                <a:off x="6580102" y="4428917"/>
                <a:ext cx="4683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R</a:t>
                </a:r>
                <a:r>
                  <a:rPr lang="en-US" sz="1600" dirty="0" smtClean="0"/>
                  <a:t>B</a:t>
                </a:r>
                <a:endParaRPr lang="en-US" sz="1600" dirty="0"/>
              </a:p>
            </p:txBody>
          </p:sp>
          <p:sp>
            <p:nvSpPr>
              <p:cNvPr id="73" name="Rectangle 44"/>
              <p:cNvSpPr>
                <a:spLocks noChangeArrowheads="1"/>
              </p:cNvSpPr>
              <p:nvPr/>
            </p:nvSpPr>
            <p:spPr bwMode="auto">
              <a:xfrm>
                <a:off x="6553200" y="4495800"/>
                <a:ext cx="495300" cy="2047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65"/>
            <p:cNvGrpSpPr/>
            <p:nvPr/>
          </p:nvGrpSpPr>
          <p:grpSpPr>
            <a:xfrm>
              <a:off x="1631661" y="1047750"/>
              <a:ext cx="3567111" cy="476250"/>
              <a:chOff x="242889" y="2800350"/>
              <a:chExt cx="3567111" cy="476250"/>
            </a:xfrm>
          </p:grpSpPr>
          <p:sp>
            <p:nvSpPr>
              <p:cNvPr id="64" name="Rectangle 27"/>
              <p:cNvSpPr>
                <a:spLocks noChangeArrowheads="1"/>
              </p:cNvSpPr>
              <p:nvPr/>
            </p:nvSpPr>
            <p:spPr bwMode="auto">
              <a:xfrm>
                <a:off x="242889" y="2819400"/>
                <a:ext cx="1074738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9"/>
              <p:cNvSpPr>
                <a:spLocks noChangeShapeType="1"/>
              </p:cNvSpPr>
              <p:nvPr/>
            </p:nvSpPr>
            <p:spPr bwMode="auto">
              <a:xfrm>
                <a:off x="1330326" y="3000375"/>
                <a:ext cx="76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30"/>
              <p:cNvSpPr>
                <a:spLocks noChangeArrowheads="1"/>
              </p:cNvSpPr>
              <p:nvPr/>
            </p:nvSpPr>
            <p:spPr bwMode="auto">
              <a:xfrm>
                <a:off x="1419226" y="2819400"/>
                <a:ext cx="1247774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>
                <a:off x="2667000" y="3000375"/>
                <a:ext cx="76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32"/>
              <p:cNvSpPr>
                <a:spLocks noChangeArrowheads="1"/>
              </p:cNvSpPr>
              <p:nvPr/>
            </p:nvSpPr>
            <p:spPr bwMode="auto">
              <a:xfrm>
                <a:off x="2735262" y="2819400"/>
                <a:ext cx="1074738" cy="457200"/>
              </a:xfrm>
              <a:prstGeom prst="rect">
                <a:avLst/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/>
            </p:nvSpPr>
            <p:spPr bwMode="auto">
              <a:xfrm>
                <a:off x="1309689" y="2800350"/>
                <a:ext cx="127476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   </a:t>
                </a:r>
                <a:r>
                  <a:rPr lang="en-US" sz="1600" dirty="0"/>
                  <a:t>Movement</a:t>
                </a:r>
              </a:p>
            </p:txBody>
          </p:sp>
          <p:sp>
            <p:nvSpPr>
              <p:cNvPr id="70" name="Text Box 35"/>
              <p:cNvSpPr txBox="1">
                <a:spLocks noChangeArrowheads="1"/>
              </p:cNvSpPr>
              <p:nvPr/>
            </p:nvSpPr>
            <p:spPr bwMode="auto">
              <a:xfrm>
                <a:off x="317521" y="2845971"/>
                <a:ext cx="10810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/>
                  <a:t>Replicase</a:t>
                </a:r>
                <a:endParaRPr lang="en-US" sz="1600" dirty="0"/>
              </a:p>
            </p:txBody>
          </p:sp>
          <p:sp>
            <p:nvSpPr>
              <p:cNvPr id="71" name="Text Box 36"/>
              <p:cNvSpPr txBox="1">
                <a:spLocks noChangeArrowheads="1"/>
              </p:cNvSpPr>
              <p:nvPr/>
            </p:nvSpPr>
            <p:spPr bwMode="auto">
              <a:xfrm>
                <a:off x="2895600" y="2845971"/>
                <a:ext cx="9144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Target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209282" y="1358721"/>
              <a:ext cx="6877318" cy="991673"/>
            </a:xfrm>
            <a:custGeom>
              <a:avLst/>
              <a:gdLst>
                <a:gd name="connsiteX0" fmla="*/ 321972 w 6877318"/>
                <a:gd name="connsiteY0" fmla="*/ 0 h 991673"/>
                <a:gd name="connsiteX1" fmla="*/ 180304 w 6877318"/>
                <a:gd name="connsiteY1" fmla="*/ 25758 h 991673"/>
                <a:gd name="connsiteX2" fmla="*/ 141667 w 6877318"/>
                <a:gd name="connsiteY2" fmla="*/ 51516 h 991673"/>
                <a:gd name="connsiteX3" fmla="*/ 103031 w 6877318"/>
                <a:gd name="connsiteY3" fmla="*/ 64394 h 991673"/>
                <a:gd name="connsiteX4" fmla="*/ 77273 w 6877318"/>
                <a:gd name="connsiteY4" fmla="*/ 103031 h 991673"/>
                <a:gd name="connsiteX5" fmla="*/ 38636 w 6877318"/>
                <a:gd name="connsiteY5" fmla="*/ 128789 h 991673"/>
                <a:gd name="connsiteX6" fmla="*/ 25758 w 6877318"/>
                <a:gd name="connsiteY6" fmla="*/ 167425 h 991673"/>
                <a:gd name="connsiteX7" fmla="*/ 0 w 6877318"/>
                <a:gd name="connsiteY7" fmla="*/ 206062 h 991673"/>
                <a:gd name="connsiteX8" fmla="*/ 12879 w 6877318"/>
                <a:gd name="connsiteY8" fmla="*/ 347730 h 991673"/>
                <a:gd name="connsiteX9" fmla="*/ 25758 w 6877318"/>
                <a:gd name="connsiteY9" fmla="*/ 412124 h 991673"/>
                <a:gd name="connsiteX10" fmla="*/ 64394 w 6877318"/>
                <a:gd name="connsiteY10" fmla="*/ 437882 h 991673"/>
                <a:gd name="connsiteX11" fmla="*/ 141667 w 6877318"/>
                <a:gd name="connsiteY11" fmla="*/ 515155 h 991673"/>
                <a:gd name="connsiteX12" fmla="*/ 167425 w 6877318"/>
                <a:gd name="connsiteY12" fmla="*/ 553792 h 991673"/>
                <a:gd name="connsiteX13" fmla="*/ 206062 w 6877318"/>
                <a:gd name="connsiteY13" fmla="*/ 579549 h 991673"/>
                <a:gd name="connsiteX14" fmla="*/ 270456 w 6877318"/>
                <a:gd name="connsiteY14" fmla="*/ 656823 h 991673"/>
                <a:gd name="connsiteX15" fmla="*/ 309093 w 6877318"/>
                <a:gd name="connsiteY15" fmla="*/ 682580 h 991673"/>
                <a:gd name="connsiteX16" fmla="*/ 347729 w 6877318"/>
                <a:gd name="connsiteY16" fmla="*/ 721217 h 991673"/>
                <a:gd name="connsiteX17" fmla="*/ 399245 w 6877318"/>
                <a:gd name="connsiteY17" fmla="*/ 734096 h 991673"/>
                <a:gd name="connsiteX18" fmla="*/ 476518 w 6877318"/>
                <a:gd name="connsiteY18" fmla="*/ 759854 h 991673"/>
                <a:gd name="connsiteX19" fmla="*/ 540913 w 6877318"/>
                <a:gd name="connsiteY19" fmla="*/ 785611 h 991673"/>
                <a:gd name="connsiteX20" fmla="*/ 759853 w 6877318"/>
                <a:gd name="connsiteY20" fmla="*/ 811369 h 991673"/>
                <a:gd name="connsiteX21" fmla="*/ 837127 w 6877318"/>
                <a:gd name="connsiteY21" fmla="*/ 824248 h 991673"/>
                <a:gd name="connsiteX22" fmla="*/ 953036 w 6877318"/>
                <a:gd name="connsiteY22" fmla="*/ 837127 h 991673"/>
                <a:gd name="connsiteX23" fmla="*/ 1043189 w 6877318"/>
                <a:gd name="connsiteY23" fmla="*/ 862885 h 991673"/>
                <a:gd name="connsiteX24" fmla="*/ 1262129 w 6877318"/>
                <a:gd name="connsiteY24" fmla="*/ 888642 h 991673"/>
                <a:gd name="connsiteX25" fmla="*/ 1429555 w 6877318"/>
                <a:gd name="connsiteY25" fmla="*/ 901521 h 991673"/>
                <a:gd name="connsiteX26" fmla="*/ 2292439 w 6877318"/>
                <a:gd name="connsiteY26" fmla="*/ 914400 h 991673"/>
                <a:gd name="connsiteX27" fmla="*/ 2614411 w 6877318"/>
                <a:gd name="connsiteY27" fmla="*/ 940158 h 991673"/>
                <a:gd name="connsiteX28" fmla="*/ 2756079 w 6877318"/>
                <a:gd name="connsiteY28" fmla="*/ 953037 h 991673"/>
                <a:gd name="connsiteX29" fmla="*/ 2897746 w 6877318"/>
                <a:gd name="connsiteY29" fmla="*/ 991673 h 991673"/>
                <a:gd name="connsiteX30" fmla="*/ 5177307 w 6877318"/>
                <a:gd name="connsiteY30" fmla="*/ 978794 h 991673"/>
                <a:gd name="connsiteX31" fmla="*/ 6091707 w 6877318"/>
                <a:gd name="connsiteY31" fmla="*/ 965916 h 991673"/>
                <a:gd name="connsiteX32" fmla="*/ 6156101 w 6877318"/>
                <a:gd name="connsiteY32" fmla="*/ 940158 h 991673"/>
                <a:gd name="connsiteX33" fmla="*/ 6297769 w 6877318"/>
                <a:gd name="connsiteY33" fmla="*/ 914400 h 991673"/>
                <a:gd name="connsiteX34" fmla="*/ 6349284 w 6877318"/>
                <a:gd name="connsiteY34" fmla="*/ 901521 h 991673"/>
                <a:gd name="connsiteX35" fmla="*/ 6400800 w 6877318"/>
                <a:gd name="connsiteY35" fmla="*/ 875764 h 991673"/>
                <a:gd name="connsiteX36" fmla="*/ 6478073 w 6877318"/>
                <a:gd name="connsiteY36" fmla="*/ 850006 h 991673"/>
                <a:gd name="connsiteX37" fmla="*/ 6516710 w 6877318"/>
                <a:gd name="connsiteY37" fmla="*/ 824248 h 991673"/>
                <a:gd name="connsiteX38" fmla="*/ 6555346 w 6877318"/>
                <a:gd name="connsiteY38" fmla="*/ 811369 h 991673"/>
                <a:gd name="connsiteX39" fmla="*/ 6606862 w 6877318"/>
                <a:gd name="connsiteY39" fmla="*/ 734096 h 991673"/>
                <a:gd name="connsiteX40" fmla="*/ 6645498 w 6877318"/>
                <a:gd name="connsiteY40" fmla="*/ 695459 h 991673"/>
                <a:gd name="connsiteX41" fmla="*/ 6735651 w 6877318"/>
                <a:gd name="connsiteY41" fmla="*/ 643944 h 991673"/>
                <a:gd name="connsiteX42" fmla="*/ 6774287 w 6877318"/>
                <a:gd name="connsiteY42" fmla="*/ 605307 h 991673"/>
                <a:gd name="connsiteX43" fmla="*/ 6787166 w 6877318"/>
                <a:gd name="connsiteY43" fmla="*/ 566671 h 991673"/>
                <a:gd name="connsiteX44" fmla="*/ 6812924 w 6877318"/>
                <a:gd name="connsiteY44" fmla="*/ 515155 h 991673"/>
                <a:gd name="connsiteX45" fmla="*/ 6851560 w 6877318"/>
                <a:gd name="connsiteY45" fmla="*/ 463640 h 991673"/>
                <a:gd name="connsiteX46" fmla="*/ 6877318 w 6877318"/>
                <a:gd name="connsiteY46" fmla="*/ 425003 h 991673"/>
                <a:gd name="connsiteX47" fmla="*/ 6864439 w 6877318"/>
                <a:gd name="connsiteY47" fmla="*/ 283335 h 991673"/>
                <a:gd name="connsiteX48" fmla="*/ 6838682 w 6877318"/>
                <a:gd name="connsiteY48" fmla="*/ 244699 h 991673"/>
                <a:gd name="connsiteX49" fmla="*/ 6800045 w 6877318"/>
                <a:gd name="connsiteY49" fmla="*/ 206062 h 991673"/>
                <a:gd name="connsiteX50" fmla="*/ 6709893 w 6877318"/>
                <a:gd name="connsiteY50" fmla="*/ 154547 h 991673"/>
                <a:gd name="connsiteX51" fmla="*/ 6671256 w 6877318"/>
                <a:gd name="connsiteY51" fmla="*/ 141668 h 991673"/>
                <a:gd name="connsiteX52" fmla="*/ 6632620 w 6877318"/>
                <a:gd name="connsiteY52" fmla="*/ 115910 h 991673"/>
                <a:gd name="connsiteX53" fmla="*/ 6387921 w 6877318"/>
                <a:gd name="connsiteY53" fmla="*/ 77273 h 991673"/>
                <a:gd name="connsiteX54" fmla="*/ 6349284 w 6877318"/>
                <a:gd name="connsiteY54" fmla="*/ 64394 h 991673"/>
                <a:gd name="connsiteX55" fmla="*/ 6310648 w 6877318"/>
                <a:gd name="connsiteY55" fmla="*/ 38637 h 991673"/>
                <a:gd name="connsiteX56" fmla="*/ 6143222 w 6877318"/>
                <a:gd name="connsiteY56" fmla="*/ 38637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877318" h="991673">
                  <a:moveTo>
                    <a:pt x="321972" y="0"/>
                  </a:moveTo>
                  <a:cubicBezTo>
                    <a:pt x="274749" y="8586"/>
                    <a:pt x="226454" y="12572"/>
                    <a:pt x="180304" y="25758"/>
                  </a:cubicBezTo>
                  <a:cubicBezTo>
                    <a:pt x="165421" y="30010"/>
                    <a:pt x="155512" y="44594"/>
                    <a:pt x="141667" y="51516"/>
                  </a:cubicBezTo>
                  <a:cubicBezTo>
                    <a:pt x="129525" y="57587"/>
                    <a:pt x="115910" y="60101"/>
                    <a:pt x="103031" y="64394"/>
                  </a:cubicBezTo>
                  <a:cubicBezTo>
                    <a:pt x="94445" y="77273"/>
                    <a:pt x="88218" y="92086"/>
                    <a:pt x="77273" y="103031"/>
                  </a:cubicBezTo>
                  <a:cubicBezTo>
                    <a:pt x="66328" y="113976"/>
                    <a:pt x="48305" y="116702"/>
                    <a:pt x="38636" y="128789"/>
                  </a:cubicBezTo>
                  <a:cubicBezTo>
                    <a:pt x="30156" y="139389"/>
                    <a:pt x="31829" y="155283"/>
                    <a:pt x="25758" y="167425"/>
                  </a:cubicBezTo>
                  <a:cubicBezTo>
                    <a:pt x="18836" y="181270"/>
                    <a:pt x="8586" y="193183"/>
                    <a:pt x="0" y="206062"/>
                  </a:cubicBezTo>
                  <a:cubicBezTo>
                    <a:pt x="4293" y="253285"/>
                    <a:pt x="6998" y="300679"/>
                    <a:pt x="12879" y="347730"/>
                  </a:cubicBezTo>
                  <a:cubicBezTo>
                    <a:pt x="15594" y="369451"/>
                    <a:pt x="14898" y="393118"/>
                    <a:pt x="25758" y="412124"/>
                  </a:cubicBezTo>
                  <a:cubicBezTo>
                    <a:pt x="33437" y="425563"/>
                    <a:pt x="52825" y="427599"/>
                    <a:pt x="64394" y="437882"/>
                  </a:cubicBezTo>
                  <a:cubicBezTo>
                    <a:pt x="91620" y="462083"/>
                    <a:pt x="115909" y="489397"/>
                    <a:pt x="141667" y="515155"/>
                  </a:cubicBezTo>
                  <a:cubicBezTo>
                    <a:pt x="152612" y="526100"/>
                    <a:pt x="156480" y="542847"/>
                    <a:pt x="167425" y="553792"/>
                  </a:cubicBezTo>
                  <a:cubicBezTo>
                    <a:pt x="178370" y="564737"/>
                    <a:pt x="194171" y="569640"/>
                    <a:pt x="206062" y="579549"/>
                  </a:cubicBezTo>
                  <a:cubicBezTo>
                    <a:pt x="332655" y="685043"/>
                    <a:pt x="169147" y="555515"/>
                    <a:pt x="270456" y="656823"/>
                  </a:cubicBezTo>
                  <a:cubicBezTo>
                    <a:pt x="281401" y="667768"/>
                    <a:pt x="297202" y="672671"/>
                    <a:pt x="309093" y="682580"/>
                  </a:cubicBezTo>
                  <a:cubicBezTo>
                    <a:pt x="323085" y="694240"/>
                    <a:pt x="331915" y="712181"/>
                    <a:pt x="347729" y="721217"/>
                  </a:cubicBezTo>
                  <a:cubicBezTo>
                    <a:pt x="363097" y="729999"/>
                    <a:pt x="382291" y="729010"/>
                    <a:pt x="399245" y="734096"/>
                  </a:cubicBezTo>
                  <a:cubicBezTo>
                    <a:pt x="425251" y="741898"/>
                    <a:pt x="451309" y="749771"/>
                    <a:pt x="476518" y="759854"/>
                  </a:cubicBezTo>
                  <a:cubicBezTo>
                    <a:pt x="497983" y="768440"/>
                    <a:pt x="518770" y="778968"/>
                    <a:pt x="540913" y="785611"/>
                  </a:cubicBezTo>
                  <a:cubicBezTo>
                    <a:pt x="606056" y="805154"/>
                    <a:pt x="701431" y="804878"/>
                    <a:pt x="759853" y="811369"/>
                  </a:cubicBezTo>
                  <a:cubicBezTo>
                    <a:pt x="785807" y="814253"/>
                    <a:pt x="811243" y="820797"/>
                    <a:pt x="837127" y="824248"/>
                  </a:cubicBezTo>
                  <a:cubicBezTo>
                    <a:pt x="875660" y="829386"/>
                    <a:pt x="914400" y="832834"/>
                    <a:pt x="953036" y="837127"/>
                  </a:cubicBezTo>
                  <a:cubicBezTo>
                    <a:pt x="986140" y="848162"/>
                    <a:pt x="1007611" y="856416"/>
                    <a:pt x="1043189" y="862885"/>
                  </a:cubicBezTo>
                  <a:cubicBezTo>
                    <a:pt x="1106108" y="874325"/>
                    <a:pt x="1202542" y="883461"/>
                    <a:pt x="1262129" y="888642"/>
                  </a:cubicBezTo>
                  <a:cubicBezTo>
                    <a:pt x="1317892" y="893491"/>
                    <a:pt x="1373599" y="900122"/>
                    <a:pt x="1429555" y="901521"/>
                  </a:cubicBezTo>
                  <a:cubicBezTo>
                    <a:pt x="1717125" y="908710"/>
                    <a:pt x="2004811" y="910107"/>
                    <a:pt x="2292439" y="914400"/>
                  </a:cubicBezTo>
                  <a:cubicBezTo>
                    <a:pt x="2423135" y="957965"/>
                    <a:pt x="2301020" y="921164"/>
                    <a:pt x="2614411" y="940158"/>
                  </a:cubicBezTo>
                  <a:cubicBezTo>
                    <a:pt x="2661742" y="943027"/>
                    <a:pt x="2708856" y="948744"/>
                    <a:pt x="2756079" y="953037"/>
                  </a:cubicBezTo>
                  <a:cubicBezTo>
                    <a:pt x="2872280" y="982086"/>
                    <a:pt x="2825526" y="967599"/>
                    <a:pt x="2897746" y="991673"/>
                  </a:cubicBezTo>
                  <a:lnTo>
                    <a:pt x="5177307" y="978794"/>
                  </a:lnTo>
                  <a:cubicBezTo>
                    <a:pt x="5482127" y="976336"/>
                    <a:pt x="5787114" y="977939"/>
                    <a:pt x="6091707" y="965916"/>
                  </a:cubicBezTo>
                  <a:cubicBezTo>
                    <a:pt x="6114807" y="965004"/>
                    <a:pt x="6134169" y="947469"/>
                    <a:pt x="6156101" y="940158"/>
                  </a:cubicBezTo>
                  <a:cubicBezTo>
                    <a:pt x="6208679" y="922632"/>
                    <a:pt x="6238778" y="925126"/>
                    <a:pt x="6297769" y="914400"/>
                  </a:cubicBezTo>
                  <a:cubicBezTo>
                    <a:pt x="6315184" y="911234"/>
                    <a:pt x="6332711" y="907736"/>
                    <a:pt x="6349284" y="901521"/>
                  </a:cubicBezTo>
                  <a:cubicBezTo>
                    <a:pt x="6367260" y="894780"/>
                    <a:pt x="6382974" y="882894"/>
                    <a:pt x="6400800" y="875764"/>
                  </a:cubicBezTo>
                  <a:cubicBezTo>
                    <a:pt x="6426009" y="865680"/>
                    <a:pt x="6478073" y="850006"/>
                    <a:pt x="6478073" y="850006"/>
                  </a:cubicBezTo>
                  <a:cubicBezTo>
                    <a:pt x="6490952" y="841420"/>
                    <a:pt x="6502866" y="831170"/>
                    <a:pt x="6516710" y="824248"/>
                  </a:cubicBezTo>
                  <a:cubicBezTo>
                    <a:pt x="6528852" y="818177"/>
                    <a:pt x="6545747" y="820968"/>
                    <a:pt x="6555346" y="811369"/>
                  </a:cubicBezTo>
                  <a:cubicBezTo>
                    <a:pt x="6577236" y="789479"/>
                    <a:pt x="6589690" y="759854"/>
                    <a:pt x="6606862" y="734096"/>
                  </a:cubicBezTo>
                  <a:cubicBezTo>
                    <a:pt x="6616965" y="718942"/>
                    <a:pt x="6631506" y="707119"/>
                    <a:pt x="6645498" y="695459"/>
                  </a:cubicBezTo>
                  <a:cubicBezTo>
                    <a:pt x="6672800" y="672708"/>
                    <a:pt x="6704165" y="659687"/>
                    <a:pt x="6735651" y="643944"/>
                  </a:cubicBezTo>
                  <a:cubicBezTo>
                    <a:pt x="6748530" y="631065"/>
                    <a:pt x="6764184" y="620462"/>
                    <a:pt x="6774287" y="605307"/>
                  </a:cubicBezTo>
                  <a:cubicBezTo>
                    <a:pt x="6781817" y="594012"/>
                    <a:pt x="6781818" y="579149"/>
                    <a:pt x="6787166" y="566671"/>
                  </a:cubicBezTo>
                  <a:cubicBezTo>
                    <a:pt x="6794729" y="549024"/>
                    <a:pt x="6802749" y="531436"/>
                    <a:pt x="6812924" y="515155"/>
                  </a:cubicBezTo>
                  <a:cubicBezTo>
                    <a:pt x="6824300" y="496953"/>
                    <a:pt x="6839084" y="481106"/>
                    <a:pt x="6851560" y="463640"/>
                  </a:cubicBezTo>
                  <a:cubicBezTo>
                    <a:pt x="6860557" y="451045"/>
                    <a:pt x="6868732" y="437882"/>
                    <a:pt x="6877318" y="425003"/>
                  </a:cubicBezTo>
                  <a:cubicBezTo>
                    <a:pt x="6873025" y="377780"/>
                    <a:pt x="6874374" y="329700"/>
                    <a:pt x="6864439" y="283335"/>
                  </a:cubicBezTo>
                  <a:cubicBezTo>
                    <a:pt x="6861196" y="268200"/>
                    <a:pt x="6848591" y="256590"/>
                    <a:pt x="6838682" y="244699"/>
                  </a:cubicBezTo>
                  <a:cubicBezTo>
                    <a:pt x="6827022" y="230707"/>
                    <a:pt x="6814037" y="217722"/>
                    <a:pt x="6800045" y="206062"/>
                  </a:cubicBezTo>
                  <a:cubicBezTo>
                    <a:pt x="6777219" y="187040"/>
                    <a:pt x="6735829" y="165662"/>
                    <a:pt x="6709893" y="154547"/>
                  </a:cubicBezTo>
                  <a:cubicBezTo>
                    <a:pt x="6697415" y="149199"/>
                    <a:pt x="6684135" y="145961"/>
                    <a:pt x="6671256" y="141668"/>
                  </a:cubicBezTo>
                  <a:cubicBezTo>
                    <a:pt x="6658377" y="133082"/>
                    <a:pt x="6646764" y="122196"/>
                    <a:pt x="6632620" y="115910"/>
                  </a:cubicBezTo>
                  <a:cubicBezTo>
                    <a:pt x="6541662" y="75484"/>
                    <a:pt x="6501159" y="85984"/>
                    <a:pt x="6387921" y="77273"/>
                  </a:cubicBezTo>
                  <a:cubicBezTo>
                    <a:pt x="6375042" y="72980"/>
                    <a:pt x="6361426" y="70465"/>
                    <a:pt x="6349284" y="64394"/>
                  </a:cubicBezTo>
                  <a:cubicBezTo>
                    <a:pt x="6335440" y="57472"/>
                    <a:pt x="6326007" y="40557"/>
                    <a:pt x="6310648" y="38637"/>
                  </a:cubicBezTo>
                  <a:cubicBezTo>
                    <a:pt x="6255270" y="31715"/>
                    <a:pt x="6199031" y="38637"/>
                    <a:pt x="6143222" y="3863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5257800" y="24384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28600" y="5486400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Protein Synthesis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33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Mechanism of Action of the Launch Vector</vt:lpstr>
    </vt:vector>
  </TitlesOfParts>
  <Company>Fraunhofer USA CMB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Moneim Shamloul</dc:creator>
  <cp:lastModifiedBy>Natasha Kushnir</cp:lastModifiedBy>
  <cp:revision>13</cp:revision>
  <dcterms:created xsi:type="dcterms:W3CDTF">2013-11-08T19:19:20Z</dcterms:created>
  <dcterms:modified xsi:type="dcterms:W3CDTF">2013-11-21T21:43:50Z</dcterms:modified>
</cp:coreProperties>
</file>