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dy\Desktop\Beispi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 w="19050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Sheet1!$O$40</c:f>
                <c:numCache>
                  <c:formatCode>General</c:formatCode>
                  <c:ptCount val="1"/>
                  <c:pt idx="0">
                    <c:v>0.13500000000000001</c:v>
                  </c:pt>
                </c:numCache>
              </c:numRef>
            </c:plus>
            <c:minus>
              <c:numRef>
                <c:f>Sheet1!$N$40</c:f>
                <c:numCache>
                  <c:formatCode>General</c:formatCode>
                  <c:ptCount val="1"/>
                  <c:pt idx="0">
                    <c:v>0.107</c:v>
                  </c:pt>
                </c:numCache>
              </c:numRef>
            </c:minus>
            <c:spPr>
              <a:ln w="12700"/>
            </c:spPr>
          </c:errBars>
          <c:cat>
            <c:numRef>
              <c:f>Sheet1!$K$45</c:f>
              <c:numCache>
                <c:formatCode>General</c:formatCode>
                <c:ptCount val="1"/>
              </c:numCache>
            </c:numRef>
          </c:cat>
          <c:val>
            <c:numRef>
              <c:f>Sheet1!$M$40</c:f>
              <c:numCache>
                <c:formatCode>General</c:formatCode>
                <c:ptCount val="1"/>
                <c:pt idx="0">
                  <c:v>0.55900000000000005</c:v>
                </c:pt>
              </c:numCache>
            </c:numRef>
          </c:val>
        </c:ser>
        <c:ser>
          <c:idx val="2"/>
          <c:order val="1"/>
          <c:spPr>
            <a:solidFill>
              <a:srgbClr val="433AF0"/>
            </a:solidFill>
            <a:ln w="19050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Sheet1!$O$42</c:f>
                <c:numCache>
                  <c:formatCode>General</c:formatCode>
                  <c:ptCount val="1"/>
                  <c:pt idx="0">
                    <c:v>3.9E-2</c:v>
                  </c:pt>
                </c:numCache>
              </c:numRef>
            </c:plus>
            <c:minus>
              <c:numRef>
                <c:f>Sheet1!$N$42</c:f>
                <c:numCache>
                  <c:formatCode>General</c:formatCode>
                  <c:ptCount val="1"/>
                  <c:pt idx="0">
                    <c:v>3.5999999999999997E-2</c:v>
                  </c:pt>
                </c:numCache>
              </c:numRef>
            </c:minus>
            <c:spPr>
              <a:ln w="12700"/>
            </c:spPr>
          </c:errBars>
          <c:cat>
            <c:numRef>
              <c:f>Sheet1!$K$45</c:f>
              <c:numCache>
                <c:formatCode>General</c:formatCode>
                <c:ptCount val="1"/>
              </c:numCache>
            </c:numRef>
          </c:cat>
          <c:val>
            <c:numRef>
              <c:f>Sheet1!$M$42</c:f>
              <c:numCache>
                <c:formatCode>General</c:formatCode>
                <c:ptCount val="1"/>
                <c:pt idx="0">
                  <c:v>0.63300000000000001</c:v>
                </c:pt>
              </c:numCache>
            </c:numRef>
          </c:val>
        </c:ser>
        <c:ser>
          <c:idx val="4"/>
          <c:order val="2"/>
          <c:spPr>
            <a:solidFill>
              <a:srgbClr val="7030A0"/>
            </a:solidFill>
            <a:ln w="19050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Sheet1!$O$44</c:f>
                <c:numCache>
                  <c:formatCode>General</c:formatCode>
                  <c:ptCount val="1"/>
                  <c:pt idx="0">
                    <c:v>0.20100000000000001</c:v>
                  </c:pt>
                </c:numCache>
              </c:numRef>
            </c:plus>
            <c:minus>
              <c:numRef>
                <c:f>Sheet1!$N$44</c:f>
                <c:numCache>
                  <c:formatCode>General</c:formatCode>
                  <c:ptCount val="1"/>
                  <c:pt idx="0">
                    <c:v>0.184</c:v>
                  </c:pt>
                </c:numCache>
              </c:numRef>
            </c:minus>
            <c:spPr>
              <a:ln w="12700"/>
            </c:spPr>
          </c:errBars>
          <c:cat>
            <c:numRef>
              <c:f>Sheet1!$K$45</c:f>
              <c:numCache>
                <c:formatCode>General</c:formatCode>
                <c:ptCount val="1"/>
              </c:numCache>
            </c:numRef>
          </c:cat>
          <c:val>
            <c:numRef>
              <c:f>Sheet1!$M$44</c:f>
              <c:numCache>
                <c:formatCode>General</c:formatCode>
                <c:ptCount val="1"/>
                <c:pt idx="0">
                  <c:v>3.1339999999999999</c:v>
                </c:pt>
              </c:numCache>
            </c:numRef>
          </c:val>
        </c:ser>
        <c:ser>
          <c:idx val="5"/>
          <c:order val="3"/>
          <c:invertIfNegative val="0"/>
          <c:cat>
            <c:numRef>
              <c:f>Sheet1!$K$45</c:f>
              <c:numCache>
                <c:formatCode>General</c:formatCode>
                <c:ptCount val="1"/>
              </c:numCache>
            </c:numRef>
          </c:cat>
          <c:val>
            <c:numRef>
              <c:f>Sheet1!$M$45</c:f>
              <c:numCache>
                <c:formatCode>General</c:formatCode>
                <c:ptCount val="1"/>
              </c:numCache>
            </c:numRef>
          </c:val>
        </c:ser>
        <c:ser>
          <c:idx val="6"/>
          <c:order val="4"/>
          <c:tx>
            <c:strRef>
              <c:f>Sheet1!$M$46</c:f>
              <c:strCache>
                <c:ptCount val="1"/>
              </c:strCache>
            </c:strRef>
          </c:tx>
          <c:invertIfNegative val="0"/>
          <c:cat>
            <c:numRef>
              <c:f>Sheet1!$K$45</c:f>
              <c:numCache>
                <c:formatCode>General</c:formatCode>
                <c:ptCount val="1"/>
              </c:numCache>
            </c:numRef>
          </c:cat>
          <c:val>
            <c:numRef>
              <c:f>Sheet1!$M$46</c:f>
              <c:numCache>
                <c:formatCode>General</c:formatCode>
                <c:ptCount val="1"/>
              </c:numCache>
            </c:numRef>
          </c:val>
        </c:ser>
        <c:ser>
          <c:idx val="7"/>
          <c:order val="5"/>
          <c:spPr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Sheet1!$O$47</c:f>
                <c:numCache>
                  <c:formatCode>General</c:formatCode>
                  <c:ptCount val="1"/>
                  <c:pt idx="0">
                    <c:v>9.9000000000000005E-2</c:v>
                  </c:pt>
                </c:numCache>
              </c:numRef>
            </c:plus>
            <c:minus>
              <c:numRef>
                <c:f>Sheet1!$N$47</c:f>
                <c:numCache>
                  <c:formatCode>General</c:formatCode>
                  <c:ptCount val="1"/>
                  <c:pt idx="0">
                    <c:v>0.13500000000000001</c:v>
                  </c:pt>
                </c:numCache>
              </c:numRef>
            </c:minus>
            <c:spPr>
              <a:ln w="12700"/>
            </c:spPr>
          </c:errBars>
          <c:cat>
            <c:numRef>
              <c:f>Sheet1!$K$45</c:f>
              <c:numCache>
                <c:formatCode>General</c:formatCode>
                <c:ptCount val="1"/>
              </c:numCache>
            </c:numRef>
          </c:cat>
          <c:val>
            <c:numRef>
              <c:f>Sheet1!$M$47</c:f>
              <c:numCache>
                <c:formatCode>General</c:formatCode>
                <c:ptCount val="1"/>
                <c:pt idx="0">
                  <c:v>1.9179999999999999</c:v>
                </c:pt>
              </c:numCache>
            </c:numRef>
          </c:val>
        </c:ser>
        <c:ser>
          <c:idx val="10"/>
          <c:order val="6"/>
          <c:spPr>
            <a:solidFill>
              <a:schemeClr val="tx1"/>
            </a:solidFill>
            <a:ln w="19050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Sheet1!$O$49</c:f>
                <c:numCache>
                  <c:formatCode>General</c:formatCode>
                  <c:ptCount val="1"/>
                  <c:pt idx="0">
                    <c:v>0.23100000000000001</c:v>
                  </c:pt>
                </c:numCache>
              </c:numRef>
            </c:plus>
            <c:minus>
              <c:numRef>
                <c:f>Sheet1!$N$49</c:f>
                <c:numCache>
                  <c:formatCode>General</c:formatCode>
                  <c:ptCount val="1"/>
                  <c:pt idx="0">
                    <c:v>0.22</c:v>
                  </c:pt>
                </c:numCache>
              </c:numRef>
            </c:minus>
            <c:spPr>
              <a:ln w="12700"/>
            </c:spPr>
          </c:errBars>
          <c:cat>
            <c:numRef>
              <c:f>Sheet1!$K$45</c:f>
              <c:numCache>
                <c:formatCode>General</c:formatCode>
                <c:ptCount val="1"/>
              </c:numCache>
            </c:numRef>
          </c:cat>
          <c:val>
            <c:numRef>
              <c:f>Sheet1!$M$49</c:f>
              <c:numCache>
                <c:formatCode>General</c:formatCode>
                <c:ptCount val="1"/>
                <c:pt idx="0">
                  <c:v>7.4279999999999999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31232"/>
        <c:axId val="85098880"/>
      </c:barChart>
      <c:catAx>
        <c:axId val="8483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098880"/>
        <c:crosses val="autoZero"/>
        <c:auto val="1"/>
        <c:lblAlgn val="ctr"/>
        <c:lblOffset val="100"/>
        <c:noMultiLvlLbl val="0"/>
      </c:catAx>
      <c:valAx>
        <c:axId val="85098880"/>
        <c:scaling>
          <c:orientation val="minMax"/>
          <c:max val="8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Expression </a:t>
                </a:r>
                <a:r>
                  <a:rPr lang="en-US" sz="1100" dirty="0" smtClean="0"/>
                  <a:t>ratio,</a:t>
                </a:r>
                <a:r>
                  <a:rPr lang="en-US" sz="1100" baseline="0" dirty="0" smtClean="0"/>
                  <a:t> R(E)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9444444444444445E-2"/>
              <c:y val="0.321300751199203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4831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0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BFF05-CD9B-4DE5-A23F-40F184CA4356}" type="datetimeFigureOut">
              <a:rPr lang="en-US" smtClean="0"/>
              <a:t>19-Aug-13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31EA-4E02-49CE-B55C-9EB48BA8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2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thoefer\Pictures\A-Eigene Bilder\Carnivore\Fotos Nepenthes\IMG_0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2" y="1160022"/>
            <a:ext cx="1600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45076" y="938548"/>
            <a:ext cx="2832404" cy="1980000"/>
            <a:chOff x="5734050" y="2087978"/>
            <a:chExt cx="2832404" cy="1980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50" y="2087978"/>
              <a:ext cx="2832404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04"/>
            <p:cNvSpPr txBox="1">
              <a:spLocks noChangeArrowheads="1"/>
            </p:cNvSpPr>
            <p:nvPr/>
          </p:nvSpPr>
          <p:spPr bwMode="auto">
            <a:xfrm>
              <a:off x="6553200" y="2789556"/>
              <a:ext cx="9240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 dirty="0" err="1">
                  <a:solidFill>
                    <a:srgbClr val="FFFF00"/>
                  </a:solidFill>
                  <a:latin typeface="+mj-lt"/>
                </a:rPr>
                <a:t>forceps</a:t>
              </a:r>
              <a:endParaRPr lang="de-DE" sz="12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202"/>
            <p:cNvSpPr txBox="1">
              <a:spLocks noChangeArrowheads="1"/>
            </p:cNvSpPr>
            <p:nvPr/>
          </p:nvSpPr>
          <p:spPr bwMode="auto">
            <a:xfrm>
              <a:off x="7154172" y="3362612"/>
              <a:ext cx="9992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 dirty="0">
                  <a:solidFill>
                    <a:srgbClr val="FFFF00"/>
                  </a:solidFill>
                  <a:latin typeface="+mj-lt"/>
                </a:rPr>
                <a:t>p</a:t>
              </a:r>
              <a:r>
                <a:rPr lang="de-DE" sz="1200" b="1" dirty="0" smtClean="0">
                  <a:solidFill>
                    <a:srgbClr val="FFFF00"/>
                  </a:solidFill>
                  <a:latin typeface="+mj-lt"/>
                </a:rPr>
                <a:t>lant </a:t>
              </a:r>
              <a:r>
                <a:rPr lang="de-DE" sz="1200" b="1" dirty="0" err="1" smtClean="0">
                  <a:solidFill>
                    <a:srgbClr val="FFFF00"/>
                  </a:solidFill>
                  <a:latin typeface="+mj-lt"/>
                </a:rPr>
                <a:t>tissue</a:t>
              </a:r>
              <a:endParaRPr lang="de-DE" sz="1200" b="1" dirty="0">
                <a:solidFill>
                  <a:srgbClr val="FFFF00"/>
                </a:solidFill>
                <a:latin typeface="+mj-lt"/>
              </a:endParaRPr>
            </a:p>
          </p:txBody>
        </p:sp>
        <p:cxnSp>
          <p:nvCxnSpPr>
            <p:cNvPr id="10" name="Straight Connector 220"/>
            <p:cNvCxnSpPr>
              <a:cxnSpLocks noChangeShapeType="1"/>
            </p:cNvCxnSpPr>
            <p:nvPr/>
          </p:nvCxnSpPr>
          <p:spPr bwMode="auto">
            <a:xfrm flipV="1">
              <a:off x="7394882" y="3216477"/>
              <a:ext cx="164785" cy="167384"/>
            </a:xfrm>
            <a:prstGeom prst="line">
              <a:avLst/>
            </a:prstGeom>
            <a:noFill/>
            <a:ln w="15875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1" name="Straight Connector 220"/>
            <p:cNvCxnSpPr>
              <a:cxnSpLocks noChangeShapeType="1"/>
            </p:cNvCxnSpPr>
            <p:nvPr/>
          </p:nvCxnSpPr>
          <p:spPr bwMode="auto">
            <a:xfrm flipV="1">
              <a:off x="7021751" y="2783946"/>
              <a:ext cx="82392" cy="83692"/>
            </a:xfrm>
            <a:prstGeom prst="line">
              <a:avLst/>
            </a:prstGeom>
            <a:noFill/>
            <a:ln w="1587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12" name="Group 19"/>
          <p:cNvGrpSpPr/>
          <p:nvPr/>
        </p:nvGrpSpPr>
        <p:grpSpPr>
          <a:xfrm>
            <a:off x="6603197" y="2719142"/>
            <a:ext cx="2083511" cy="1532309"/>
            <a:chOff x="6079820" y="4143375"/>
            <a:chExt cx="4185443" cy="3124612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9820" y="4143375"/>
              <a:ext cx="3983816" cy="312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8856149" y="6729734"/>
              <a:ext cx="1409114" cy="53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500 µm</a:t>
              </a:r>
              <a:endParaRPr lang="de-DE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39602" y="1027218"/>
            <a:ext cx="2433404" cy="1572207"/>
            <a:chOff x="4689734" y="557149"/>
            <a:chExt cx="2083189" cy="1440000"/>
          </a:xfrm>
        </p:grpSpPr>
        <p:pic>
          <p:nvPicPr>
            <p:cNvPr id="19" name="Picture 3" descr="C:\Users\Sandy\Desktop\JoVe\prep 100 µm 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734" y="557149"/>
              <a:ext cx="19237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019870" y="1717821"/>
              <a:ext cx="753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1</a:t>
              </a:r>
              <a:r>
                <a:rPr lang="de-DE" sz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00 µm</a:t>
              </a:r>
              <a:endParaRPr lang="de-DE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36435" y="354323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(P1)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40616" y="293461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(P2)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79025" y="4257159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(P3)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305726" y="2805546"/>
            <a:ext cx="189432" cy="10951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Up Arrow 24"/>
          <p:cNvSpPr/>
          <p:nvPr/>
        </p:nvSpPr>
        <p:spPr>
          <a:xfrm>
            <a:off x="1317121" y="3020169"/>
            <a:ext cx="2343741" cy="731520"/>
          </a:xfrm>
          <a:prstGeom prst="curvedUp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>
            <a:off x="5587234" y="456699"/>
            <a:ext cx="1244406" cy="963698"/>
          </a:xfrm>
          <a:prstGeom prst="circular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96331"/>
              </p:ext>
            </p:extLst>
          </p:nvPr>
        </p:nvGraphicFramePr>
        <p:xfrm>
          <a:off x="1074699" y="4148380"/>
          <a:ext cx="4133671" cy="236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117294" y="643567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(P5)</a:t>
            </a:r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 flipH="1">
            <a:off x="5206234" y="5259835"/>
            <a:ext cx="762000" cy="408431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428938" y="4803970"/>
            <a:ext cx="1230322" cy="1631701"/>
            <a:chOff x="5400338" y="4760254"/>
            <a:chExt cx="1230322" cy="1631701"/>
          </a:xfrm>
        </p:grpSpPr>
        <p:sp>
          <p:nvSpPr>
            <p:cNvPr id="39" name="TextBox 38"/>
            <p:cNvSpPr txBox="1"/>
            <p:nvPr/>
          </p:nvSpPr>
          <p:spPr>
            <a:xfrm>
              <a:off x="5752194" y="6022623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(P4)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20813" y="4892954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PCR</a:t>
              </a:r>
            </a:p>
            <a:p>
              <a:pPr algn="ctr"/>
              <a:r>
                <a:rPr lang="de-DE" dirty="0" err="1" smtClean="0"/>
                <a:t>machine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400338" y="4760254"/>
              <a:ext cx="1230322" cy="124502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Curved Left Arrow 47"/>
          <p:cNvSpPr/>
          <p:nvPr/>
        </p:nvSpPr>
        <p:spPr>
          <a:xfrm>
            <a:off x="7975292" y="4377390"/>
            <a:ext cx="731520" cy="1216152"/>
          </a:xfrm>
          <a:prstGeom prst="curvedLef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4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MPI for chemical ecology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Mithoefer</dc:creator>
  <cp:lastModifiedBy>Axel Mithoefer</cp:lastModifiedBy>
  <cp:revision>4</cp:revision>
  <dcterms:created xsi:type="dcterms:W3CDTF">2013-08-19T14:31:28Z</dcterms:created>
  <dcterms:modified xsi:type="dcterms:W3CDTF">2013-08-19T15:06:48Z</dcterms:modified>
</cp:coreProperties>
</file>