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E9DF"/>
    <a:srgbClr val="C5F7FF"/>
    <a:srgbClr val="FFE9A5"/>
    <a:srgbClr val="B7FFFD"/>
    <a:srgbClr val="CD293A"/>
    <a:srgbClr val="28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925" autoAdjust="0"/>
  </p:normalViewPr>
  <p:slideViewPr>
    <p:cSldViewPr snapToGrid="0" snapToObjects="1">
      <p:cViewPr varScale="1">
        <p:scale>
          <a:sx n="87" d="100"/>
          <a:sy n="87" d="100"/>
        </p:scale>
        <p:origin x="-1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1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8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2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3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1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7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5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5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8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04A26-B520-C94D-A0E0-1ABE82FFAE10}" type="datetimeFigureOut">
              <a:rPr lang="en-US" smtClean="0"/>
              <a:t>23/09/13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BF6A6-2F53-654D-9CB7-088DBD569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6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2793972" y="1278800"/>
            <a:ext cx="2879989" cy="451463"/>
            <a:chOff x="2639758" y="1374176"/>
            <a:chExt cx="3356429" cy="526143"/>
          </a:xfrm>
        </p:grpSpPr>
        <p:sp>
          <p:nvSpPr>
            <p:cNvPr id="23" name="Chord 22"/>
            <p:cNvSpPr/>
            <p:nvPr/>
          </p:nvSpPr>
          <p:spPr>
            <a:xfrm rot="16200000">
              <a:off x="4142153" y="36568"/>
              <a:ext cx="351640" cy="3356429"/>
            </a:xfrm>
            <a:prstGeom prst="chord">
              <a:avLst>
                <a:gd name="adj1" fmla="val 5384882"/>
                <a:gd name="adj2" fmla="val 16200000"/>
              </a:avLst>
            </a:prstGeom>
            <a:solidFill>
              <a:srgbClr val="CD293A"/>
            </a:solidFill>
            <a:ln>
              <a:solidFill>
                <a:srgbClr val="CD293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2739548" y="1455827"/>
              <a:ext cx="1367998" cy="294762"/>
              <a:chOff x="2276927" y="2521859"/>
              <a:chExt cx="1641929" cy="353786"/>
            </a:xfrm>
          </p:grpSpPr>
          <p:sp>
            <p:nvSpPr>
              <p:cNvPr id="7" name="4-Point Star 6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3755363" y="1374176"/>
              <a:ext cx="1367998" cy="294762"/>
              <a:chOff x="2276927" y="2521859"/>
              <a:chExt cx="1641929" cy="353786"/>
            </a:xfrm>
          </p:grpSpPr>
          <p:sp>
            <p:nvSpPr>
              <p:cNvPr id="11" name="4-Point Star 10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4506477" y="1526576"/>
              <a:ext cx="1367998" cy="294762"/>
              <a:chOff x="2276927" y="2521859"/>
              <a:chExt cx="1641929" cy="353786"/>
            </a:xfrm>
          </p:grpSpPr>
          <p:sp>
            <p:nvSpPr>
              <p:cNvPr id="14" name="4-Point Star 13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Can 3"/>
            <p:cNvSpPr/>
            <p:nvPr/>
          </p:nvSpPr>
          <p:spPr>
            <a:xfrm>
              <a:off x="2639759" y="1374176"/>
              <a:ext cx="3356428" cy="526143"/>
            </a:xfrm>
            <a:prstGeom prst="can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3372186" y="1595841"/>
              <a:ext cx="1367998" cy="294762"/>
              <a:chOff x="2276927" y="2521859"/>
              <a:chExt cx="1641929" cy="353786"/>
            </a:xfrm>
          </p:grpSpPr>
          <p:sp>
            <p:nvSpPr>
              <p:cNvPr id="17" name="4-Point Star 16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Bent Arrow 23"/>
          <p:cNvSpPr/>
          <p:nvPr/>
        </p:nvSpPr>
        <p:spPr>
          <a:xfrm rot="5400000">
            <a:off x="3343792" y="566223"/>
            <a:ext cx="823142" cy="453572"/>
          </a:xfrm>
          <a:prstGeom prst="bentArrow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Bent Arrow 24"/>
          <p:cNvSpPr/>
          <p:nvPr/>
        </p:nvSpPr>
        <p:spPr>
          <a:xfrm rot="16200000" flipH="1">
            <a:off x="4101827" y="566223"/>
            <a:ext cx="823142" cy="453572"/>
          </a:xfrm>
          <a:prstGeom prst="bentArrow">
            <a:avLst/>
          </a:pr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29940" y="160004"/>
            <a:ext cx="646331" cy="887131"/>
            <a:chOff x="2829940" y="160004"/>
            <a:chExt cx="646331" cy="887131"/>
          </a:xfrm>
        </p:grpSpPr>
        <p:grpSp>
          <p:nvGrpSpPr>
            <p:cNvPr id="39" name="Group 38"/>
            <p:cNvGrpSpPr/>
            <p:nvPr/>
          </p:nvGrpSpPr>
          <p:grpSpPr>
            <a:xfrm>
              <a:off x="2871176" y="160004"/>
              <a:ext cx="544286" cy="551542"/>
              <a:chOff x="1660073" y="1043213"/>
              <a:chExt cx="544286" cy="551542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1696357" y="1079500"/>
                <a:ext cx="471718" cy="471714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660073" y="1043213"/>
                <a:ext cx="544286" cy="55154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1979083" y="1044222"/>
                <a:ext cx="223818" cy="264584"/>
              </a:xfrm>
              <a:custGeom>
                <a:avLst/>
                <a:gdLst>
                  <a:gd name="connsiteX0" fmla="*/ 0 w 223818"/>
                  <a:gd name="connsiteY0" fmla="*/ 0 h 264584"/>
                  <a:gd name="connsiteX1" fmla="*/ 56445 w 223818"/>
                  <a:gd name="connsiteY1" fmla="*/ 21167 h 264584"/>
                  <a:gd name="connsiteX2" fmla="*/ 91722 w 223818"/>
                  <a:gd name="connsiteY2" fmla="*/ 38806 h 264584"/>
                  <a:gd name="connsiteX3" fmla="*/ 134056 w 223818"/>
                  <a:gd name="connsiteY3" fmla="*/ 67028 h 264584"/>
                  <a:gd name="connsiteX4" fmla="*/ 176389 w 223818"/>
                  <a:gd name="connsiteY4" fmla="*/ 112889 h 264584"/>
                  <a:gd name="connsiteX5" fmla="*/ 194028 w 223818"/>
                  <a:gd name="connsiteY5" fmla="*/ 151695 h 264584"/>
                  <a:gd name="connsiteX6" fmla="*/ 201083 w 223818"/>
                  <a:gd name="connsiteY6" fmla="*/ 151695 h 264584"/>
                  <a:gd name="connsiteX7" fmla="*/ 222250 w 223818"/>
                  <a:gd name="connsiteY7" fmla="*/ 218722 h 264584"/>
                  <a:gd name="connsiteX8" fmla="*/ 222250 w 223818"/>
                  <a:gd name="connsiteY8" fmla="*/ 264584 h 264584"/>
                  <a:gd name="connsiteX9" fmla="*/ 222250 w 223818"/>
                  <a:gd name="connsiteY9" fmla="*/ 264584 h 26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8" h="264584">
                    <a:moveTo>
                      <a:pt x="0" y="0"/>
                    </a:moveTo>
                    <a:cubicBezTo>
                      <a:pt x="20579" y="7349"/>
                      <a:pt x="41158" y="14699"/>
                      <a:pt x="56445" y="21167"/>
                    </a:cubicBezTo>
                    <a:cubicBezTo>
                      <a:pt x="71732" y="27635"/>
                      <a:pt x="78787" y="31162"/>
                      <a:pt x="91722" y="38806"/>
                    </a:cubicBezTo>
                    <a:cubicBezTo>
                      <a:pt x="104657" y="46450"/>
                      <a:pt x="119945" y="54681"/>
                      <a:pt x="134056" y="67028"/>
                    </a:cubicBezTo>
                    <a:cubicBezTo>
                      <a:pt x="148167" y="79375"/>
                      <a:pt x="166394" y="98778"/>
                      <a:pt x="176389" y="112889"/>
                    </a:cubicBezTo>
                    <a:cubicBezTo>
                      <a:pt x="186384" y="127000"/>
                      <a:pt x="189912" y="145227"/>
                      <a:pt x="194028" y="151695"/>
                    </a:cubicBezTo>
                    <a:cubicBezTo>
                      <a:pt x="198144" y="158163"/>
                      <a:pt x="196379" y="140524"/>
                      <a:pt x="201083" y="151695"/>
                    </a:cubicBezTo>
                    <a:cubicBezTo>
                      <a:pt x="205787" y="162866"/>
                      <a:pt x="218722" y="199907"/>
                      <a:pt x="222250" y="218722"/>
                    </a:cubicBezTo>
                    <a:cubicBezTo>
                      <a:pt x="225778" y="237537"/>
                      <a:pt x="222250" y="264584"/>
                      <a:pt x="222250" y="264584"/>
                    </a:cubicBezTo>
                    <a:lnTo>
                      <a:pt x="222250" y="264584"/>
                    </a:lnTo>
                  </a:path>
                </a:pathLst>
              </a:custGeom>
              <a:ln w="19050" cmpd="sng">
                <a:solidFill>
                  <a:srgbClr val="28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1982611" y="1083028"/>
                <a:ext cx="186972" cy="229305"/>
              </a:xfrm>
              <a:custGeom>
                <a:avLst/>
                <a:gdLst>
                  <a:gd name="connsiteX0" fmla="*/ 0 w 186972"/>
                  <a:gd name="connsiteY0" fmla="*/ 0 h 229305"/>
                  <a:gd name="connsiteX1" fmla="*/ 74083 w 186972"/>
                  <a:gd name="connsiteY1" fmla="*/ 31750 h 229305"/>
                  <a:gd name="connsiteX2" fmla="*/ 102306 w 186972"/>
                  <a:gd name="connsiteY2" fmla="*/ 52916 h 229305"/>
                  <a:gd name="connsiteX3" fmla="*/ 123472 w 186972"/>
                  <a:gd name="connsiteY3" fmla="*/ 74083 h 229305"/>
                  <a:gd name="connsiteX4" fmla="*/ 148167 w 186972"/>
                  <a:gd name="connsiteY4" fmla="*/ 98778 h 229305"/>
                  <a:gd name="connsiteX5" fmla="*/ 165806 w 186972"/>
                  <a:gd name="connsiteY5" fmla="*/ 137583 h 229305"/>
                  <a:gd name="connsiteX6" fmla="*/ 183445 w 186972"/>
                  <a:gd name="connsiteY6" fmla="*/ 186972 h 229305"/>
                  <a:gd name="connsiteX7" fmla="*/ 186972 w 186972"/>
                  <a:gd name="connsiteY7" fmla="*/ 229305 h 229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6972" h="229305">
                    <a:moveTo>
                      <a:pt x="0" y="0"/>
                    </a:moveTo>
                    <a:cubicBezTo>
                      <a:pt x="28516" y="11465"/>
                      <a:pt x="57032" y="22931"/>
                      <a:pt x="74083" y="31750"/>
                    </a:cubicBezTo>
                    <a:cubicBezTo>
                      <a:pt x="91134" y="40569"/>
                      <a:pt x="94075" y="45861"/>
                      <a:pt x="102306" y="52916"/>
                    </a:cubicBezTo>
                    <a:cubicBezTo>
                      <a:pt x="110538" y="59972"/>
                      <a:pt x="123472" y="74083"/>
                      <a:pt x="123472" y="74083"/>
                    </a:cubicBezTo>
                    <a:cubicBezTo>
                      <a:pt x="131115" y="81727"/>
                      <a:pt x="141111" y="88195"/>
                      <a:pt x="148167" y="98778"/>
                    </a:cubicBezTo>
                    <a:cubicBezTo>
                      <a:pt x="155223" y="109361"/>
                      <a:pt x="159926" y="122884"/>
                      <a:pt x="165806" y="137583"/>
                    </a:cubicBezTo>
                    <a:cubicBezTo>
                      <a:pt x="171686" y="152282"/>
                      <a:pt x="179917" y="171685"/>
                      <a:pt x="183445" y="186972"/>
                    </a:cubicBezTo>
                    <a:cubicBezTo>
                      <a:pt x="186973" y="202259"/>
                      <a:pt x="186972" y="229305"/>
                      <a:pt x="186972" y="229305"/>
                    </a:cubicBezTo>
                  </a:path>
                </a:pathLst>
              </a:custGeom>
              <a:ln w="19050" cmpd="sng">
                <a:solidFill>
                  <a:srgbClr val="28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829940" y="739358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rial"/>
                  <a:cs typeface="Arial"/>
                </a:rPr>
                <a:t>cDNA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44216" y="-93120"/>
            <a:ext cx="1484751" cy="1297700"/>
            <a:chOff x="4444216" y="-93120"/>
            <a:chExt cx="1484751" cy="1297700"/>
          </a:xfrm>
        </p:grpSpPr>
        <p:grpSp>
          <p:nvGrpSpPr>
            <p:cNvPr id="50" name="Group 49"/>
            <p:cNvGrpSpPr/>
            <p:nvPr/>
          </p:nvGrpSpPr>
          <p:grpSpPr>
            <a:xfrm>
              <a:off x="4729707" y="-93120"/>
              <a:ext cx="930859" cy="949115"/>
              <a:chOff x="4090853" y="914549"/>
              <a:chExt cx="930859" cy="949115"/>
            </a:xfrm>
          </p:grpSpPr>
          <p:sp>
            <p:nvSpPr>
              <p:cNvPr id="41" name="32-Point Star 40"/>
              <p:cNvSpPr>
                <a:spLocks/>
              </p:cNvSpPr>
              <p:nvPr/>
            </p:nvSpPr>
            <p:spPr>
              <a:xfrm>
                <a:off x="4298051" y="1149516"/>
                <a:ext cx="491160" cy="504000"/>
              </a:xfrm>
              <a:prstGeom prst="star32">
                <a:avLst>
                  <a:gd name="adj" fmla="val 30142"/>
                </a:avLst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+</a:t>
                </a:r>
                <a:endParaRPr lang="en-US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411161" y="914549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37721" y="1020594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747178" y="1263016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694965" y="1440527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432768" y="1586665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196521" y="1514695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090853" y="1297642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158234" y="1034003"/>
                <a:ext cx="2745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+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4444216" y="742915"/>
              <a:ext cx="1484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Positively-charged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polymers (</a:t>
              </a:r>
              <a:r>
                <a:rPr lang="en-US" sz="1200" dirty="0" err="1" smtClean="0">
                  <a:latin typeface="Arial"/>
                  <a:cs typeface="Arial"/>
                </a:rPr>
                <a:t>jetPEI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53" name="Down Arrow 52"/>
          <p:cNvSpPr/>
          <p:nvPr/>
        </p:nvSpPr>
        <p:spPr>
          <a:xfrm>
            <a:off x="4108393" y="1814307"/>
            <a:ext cx="246254" cy="807357"/>
          </a:xfrm>
          <a:prstGeom prst="downArrow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4412278" y="1986975"/>
            <a:ext cx="146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24h transfection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93972" y="2713415"/>
            <a:ext cx="2880000" cy="451460"/>
            <a:chOff x="2793972" y="2713415"/>
            <a:chExt cx="2880000" cy="451460"/>
          </a:xfrm>
        </p:grpSpPr>
        <p:sp>
          <p:nvSpPr>
            <p:cNvPr id="55" name="Chord 54"/>
            <p:cNvSpPr/>
            <p:nvPr/>
          </p:nvSpPr>
          <p:spPr>
            <a:xfrm rot="16200000">
              <a:off x="4083108" y="1565674"/>
              <a:ext cx="301727" cy="2880000"/>
            </a:xfrm>
            <a:prstGeom prst="chord">
              <a:avLst>
                <a:gd name="adj1" fmla="val 5384882"/>
                <a:gd name="adj2" fmla="val 16200000"/>
              </a:avLst>
            </a:prstGeom>
            <a:solidFill>
              <a:srgbClr val="CD293A"/>
            </a:solidFill>
            <a:ln>
              <a:solidFill>
                <a:srgbClr val="CD293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2879596" y="2783476"/>
              <a:ext cx="1173817" cy="252922"/>
              <a:chOff x="2276927" y="2521859"/>
              <a:chExt cx="1641929" cy="353786"/>
            </a:xfrm>
          </p:grpSpPr>
          <p:sp>
            <p:nvSpPr>
              <p:cNvPr id="57" name="4-Point Star 56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/>
            <p:cNvGrpSpPr>
              <a:grpSpLocks noChangeAspect="1"/>
            </p:cNvGrpSpPr>
            <p:nvPr/>
          </p:nvGrpSpPr>
          <p:grpSpPr>
            <a:xfrm>
              <a:off x="3751221" y="2713415"/>
              <a:ext cx="1173817" cy="252922"/>
              <a:chOff x="2276927" y="2521859"/>
              <a:chExt cx="1641929" cy="353786"/>
            </a:xfrm>
          </p:grpSpPr>
          <p:sp>
            <p:nvSpPr>
              <p:cNvPr id="60" name="4-Point Star 59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4395718" y="2844183"/>
              <a:ext cx="1173817" cy="252922"/>
              <a:chOff x="2276927" y="2521859"/>
              <a:chExt cx="1641929" cy="353786"/>
            </a:xfrm>
          </p:grpSpPr>
          <p:sp>
            <p:nvSpPr>
              <p:cNvPr id="63" name="4-Point Star 62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Can 64"/>
            <p:cNvSpPr/>
            <p:nvPr/>
          </p:nvSpPr>
          <p:spPr>
            <a:xfrm>
              <a:off x="2793972" y="2713415"/>
              <a:ext cx="2879999" cy="451460"/>
            </a:xfrm>
            <a:prstGeom prst="can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>
              <a:off x="3422434" y="2903616"/>
              <a:ext cx="1173817" cy="252922"/>
              <a:chOff x="2276927" y="2521859"/>
              <a:chExt cx="1641929" cy="353786"/>
            </a:xfrm>
          </p:grpSpPr>
          <p:sp>
            <p:nvSpPr>
              <p:cNvPr id="67" name="4-Point Star 66"/>
              <p:cNvSpPr/>
              <p:nvPr/>
            </p:nvSpPr>
            <p:spPr>
              <a:xfrm>
                <a:off x="2276927" y="2521859"/>
                <a:ext cx="1641929" cy="353786"/>
              </a:xfrm>
              <a:prstGeom prst="star4">
                <a:avLst>
                  <a:gd name="adj" fmla="val 29604"/>
                </a:avLst>
              </a:prstGeom>
              <a:noFill/>
              <a:ln w="19050" cmpd="sng"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2848431" y="2621644"/>
                <a:ext cx="517071" cy="1542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28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2" name="Bent Arrow 71"/>
          <p:cNvSpPr/>
          <p:nvPr/>
        </p:nvSpPr>
        <p:spPr>
          <a:xfrm rot="10800000" flipH="1">
            <a:off x="4321925" y="3213280"/>
            <a:ext cx="862155" cy="496950"/>
          </a:xfrm>
          <a:prstGeom prst="bentArrow">
            <a:avLst/>
          </a:pr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Bent Arrow 72"/>
          <p:cNvSpPr/>
          <p:nvPr/>
        </p:nvSpPr>
        <p:spPr>
          <a:xfrm rot="10800000">
            <a:off x="3301499" y="3213280"/>
            <a:ext cx="862155" cy="496950"/>
          </a:xfrm>
          <a:prstGeom prst="bentArrow">
            <a:avLst/>
          </a:pr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28905" y="3274835"/>
            <a:ext cx="526142" cy="907140"/>
            <a:chOff x="1128905" y="3274835"/>
            <a:chExt cx="526142" cy="907140"/>
          </a:xfrm>
        </p:grpSpPr>
        <p:sp>
          <p:nvSpPr>
            <p:cNvPr id="87" name="Snip Same Side Corner Rectangle 86"/>
            <p:cNvSpPr/>
            <p:nvPr/>
          </p:nvSpPr>
          <p:spPr>
            <a:xfrm>
              <a:off x="1128905" y="3274835"/>
              <a:ext cx="526142" cy="907140"/>
            </a:xfrm>
            <a:prstGeom prst="snip2SameRect">
              <a:avLst>
                <a:gd name="adj1" fmla="val 29310"/>
                <a:gd name="adj2" fmla="val 0"/>
              </a:avLst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177826" y="3581553"/>
              <a:ext cx="432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63x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87868" y="4163833"/>
            <a:ext cx="222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Confocal live-cell imaging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(FRAP &amp; FLIP)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1853" y="2757749"/>
            <a:ext cx="2120218" cy="457879"/>
            <a:chOff x="301853" y="2757749"/>
            <a:chExt cx="2120218" cy="457879"/>
          </a:xfrm>
        </p:grpSpPr>
        <p:sp>
          <p:nvSpPr>
            <p:cNvPr id="97" name="Rectangle 96"/>
            <p:cNvSpPr/>
            <p:nvPr/>
          </p:nvSpPr>
          <p:spPr>
            <a:xfrm>
              <a:off x="565121" y="2984620"/>
              <a:ext cx="1593682" cy="215999"/>
            </a:xfrm>
            <a:prstGeom prst="rect">
              <a:avLst/>
            </a:prstGeom>
            <a:solidFill>
              <a:srgbClr val="B7FF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/>
            <p:cNvGrpSpPr>
              <a:grpSpLocks noChangeAspect="1"/>
            </p:cNvGrpSpPr>
            <p:nvPr/>
          </p:nvGrpSpPr>
          <p:grpSpPr>
            <a:xfrm>
              <a:off x="498928" y="3020903"/>
              <a:ext cx="1659875" cy="179999"/>
              <a:chOff x="189841" y="3679973"/>
              <a:chExt cx="2286657" cy="247968"/>
            </a:xfrm>
          </p:grpSpPr>
          <p:grpSp>
            <p:nvGrpSpPr>
              <p:cNvPr id="74" name="Group 73"/>
              <p:cNvGrpSpPr>
                <a:grpSpLocks noChangeAspect="1"/>
              </p:cNvGrpSpPr>
              <p:nvPr/>
            </p:nvGrpSpPr>
            <p:grpSpPr>
              <a:xfrm>
                <a:off x="946995" y="3679973"/>
                <a:ext cx="835370" cy="179997"/>
                <a:chOff x="2276927" y="2521859"/>
                <a:chExt cx="1641929" cy="353786"/>
              </a:xfrm>
            </p:grpSpPr>
            <p:sp>
              <p:nvSpPr>
                <p:cNvPr id="75" name="4-Point Star 74"/>
                <p:cNvSpPr/>
                <p:nvPr/>
              </p:nvSpPr>
              <p:spPr>
                <a:xfrm>
                  <a:off x="2276927" y="2521859"/>
                  <a:ext cx="1641929" cy="353786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2848431" y="2621644"/>
                  <a:ext cx="517071" cy="15421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8" name="Straight Connector 77"/>
              <p:cNvCxnSpPr/>
              <p:nvPr/>
            </p:nvCxnSpPr>
            <p:spPr>
              <a:xfrm>
                <a:off x="189841" y="3927941"/>
                <a:ext cx="2286657" cy="0"/>
              </a:xfrm>
              <a:prstGeom prst="line">
                <a:avLst/>
              </a:prstGeom>
              <a:ln w="28575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Group 79"/>
              <p:cNvGrpSpPr>
                <a:grpSpLocks noChangeAspect="1"/>
              </p:cNvGrpSpPr>
              <p:nvPr/>
            </p:nvGrpSpPr>
            <p:grpSpPr>
              <a:xfrm>
                <a:off x="1548779" y="3730739"/>
                <a:ext cx="835370" cy="179997"/>
                <a:chOff x="2276927" y="2521859"/>
                <a:chExt cx="1641929" cy="353786"/>
              </a:xfrm>
            </p:grpSpPr>
            <p:sp>
              <p:nvSpPr>
                <p:cNvPr id="81" name="4-Point Star 80"/>
                <p:cNvSpPr/>
                <p:nvPr/>
              </p:nvSpPr>
              <p:spPr>
                <a:xfrm>
                  <a:off x="2276927" y="2521859"/>
                  <a:ext cx="1641929" cy="353786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848431" y="2621644"/>
                  <a:ext cx="517071" cy="15421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/>
              <p:cNvGrpSpPr>
                <a:grpSpLocks noChangeAspect="1"/>
              </p:cNvGrpSpPr>
              <p:nvPr/>
            </p:nvGrpSpPr>
            <p:grpSpPr>
              <a:xfrm>
                <a:off x="380998" y="3730741"/>
                <a:ext cx="835370" cy="179997"/>
                <a:chOff x="2276927" y="2521859"/>
                <a:chExt cx="1641929" cy="353786"/>
              </a:xfrm>
            </p:grpSpPr>
            <p:sp>
              <p:nvSpPr>
                <p:cNvPr id="84" name="4-Point Star 83"/>
                <p:cNvSpPr/>
                <p:nvPr/>
              </p:nvSpPr>
              <p:spPr>
                <a:xfrm>
                  <a:off x="2276927" y="2521859"/>
                  <a:ext cx="1641929" cy="353786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2848431" y="2621644"/>
                  <a:ext cx="517071" cy="15421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28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92" name="Straight Connector 91"/>
            <p:cNvCxnSpPr/>
            <p:nvPr/>
          </p:nvCxnSpPr>
          <p:spPr>
            <a:xfrm flipV="1">
              <a:off x="2158803" y="3206555"/>
              <a:ext cx="263268" cy="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301853" y="3206556"/>
              <a:ext cx="263268" cy="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489857" y="2832298"/>
              <a:ext cx="66193" cy="38333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167874" y="2832296"/>
              <a:ext cx="66193" cy="38333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80142" y="2757749"/>
              <a:ext cx="1167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37°C, 5% CO</a:t>
              </a:r>
              <a:r>
                <a:rPr lang="en-US" sz="1200" baseline="-250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97131" y="5599231"/>
            <a:ext cx="2543604" cy="935999"/>
            <a:chOff x="188074" y="5664200"/>
            <a:chExt cx="2543604" cy="935999"/>
          </a:xfrm>
        </p:grpSpPr>
        <p:pic>
          <p:nvPicPr>
            <p:cNvPr id="102" name="Picture 101" descr="graficifig1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74" y="5664200"/>
              <a:ext cx="1184136" cy="912586"/>
            </a:xfrm>
            <a:prstGeom prst="rect">
              <a:avLst/>
            </a:prstGeom>
          </p:spPr>
        </p:pic>
        <p:pic>
          <p:nvPicPr>
            <p:cNvPr id="103" name="Picture 102" descr="grafici2 fig1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928" y="5664200"/>
              <a:ext cx="1145750" cy="935999"/>
            </a:xfrm>
            <a:prstGeom prst="rect">
              <a:avLst/>
            </a:prstGeom>
          </p:spPr>
        </p:pic>
      </p:grpSp>
      <p:sp>
        <p:nvSpPr>
          <p:cNvPr id="105" name="Down Arrow 104"/>
          <p:cNvSpPr/>
          <p:nvPr/>
        </p:nvSpPr>
        <p:spPr>
          <a:xfrm>
            <a:off x="1239779" y="4734669"/>
            <a:ext cx="246254" cy="807357"/>
          </a:xfrm>
          <a:prstGeom prst="downArrow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1433000" y="4799102"/>
            <a:ext cx="1601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Image processing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and analysis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913117" y="6559206"/>
            <a:ext cx="783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Results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5905615" y="3266658"/>
            <a:ext cx="426358" cy="629789"/>
            <a:chOff x="8146142" y="3361640"/>
            <a:chExt cx="426358" cy="629789"/>
          </a:xfrm>
        </p:grpSpPr>
        <p:sp>
          <p:nvSpPr>
            <p:cNvPr id="108" name="Snip Same Side Corner Rectangle 107"/>
            <p:cNvSpPr/>
            <p:nvPr/>
          </p:nvSpPr>
          <p:spPr>
            <a:xfrm>
              <a:off x="8146142" y="3365500"/>
              <a:ext cx="426358" cy="625929"/>
            </a:xfrm>
            <a:prstGeom prst="snip2SameRect">
              <a:avLst>
                <a:gd name="adj1" fmla="val 27305"/>
                <a:gd name="adj2" fmla="val 0"/>
              </a:avLst>
            </a:prstGeom>
            <a:solidFill>
              <a:srgbClr val="FFE9A5"/>
            </a:solidFill>
            <a:ln>
              <a:solidFill>
                <a:srgbClr val="FFE9A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291286" y="3361640"/>
              <a:ext cx="145143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73209" y="3223322"/>
            <a:ext cx="1394207" cy="896870"/>
            <a:chOff x="7473209" y="3223322"/>
            <a:chExt cx="1394207" cy="896870"/>
          </a:xfrm>
        </p:grpSpPr>
        <p:grpSp>
          <p:nvGrpSpPr>
            <p:cNvPr id="111" name="Group 110"/>
            <p:cNvGrpSpPr>
              <a:grpSpLocks/>
            </p:cNvGrpSpPr>
            <p:nvPr/>
          </p:nvGrpSpPr>
          <p:grpSpPr>
            <a:xfrm rot="5400000" flipH="1">
              <a:off x="7617209" y="3079322"/>
              <a:ext cx="324000" cy="611999"/>
              <a:chOff x="8146142" y="3361640"/>
              <a:chExt cx="426358" cy="629789"/>
            </a:xfrm>
          </p:grpSpPr>
          <p:sp>
            <p:nvSpPr>
              <p:cNvPr id="112" name="Snip Same Side Corner Rectangle 111"/>
              <p:cNvSpPr/>
              <p:nvPr/>
            </p:nvSpPr>
            <p:spPr>
              <a:xfrm>
                <a:off x="8146142" y="3365500"/>
                <a:ext cx="426358" cy="625929"/>
              </a:xfrm>
              <a:prstGeom prst="snip2SameRect">
                <a:avLst>
                  <a:gd name="adj1" fmla="val 27305"/>
                  <a:gd name="adj2" fmla="val 0"/>
                </a:avLst>
              </a:prstGeom>
              <a:solidFill>
                <a:srgbClr val="FFE9A5"/>
              </a:solidFill>
              <a:ln>
                <a:solidFill>
                  <a:srgbClr val="FFE9A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8291286" y="3361640"/>
                <a:ext cx="145143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Cube 113"/>
            <p:cNvSpPr/>
            <p:nvPr/>
          </p:nvSpPr>
          <p:spPr>
            <a:xfrm>
              <a:off x="8035525" y="3373139"/>
              <a:ext cx="831891" cy="747053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14"/>
            <p:cNvSpPr>
              <a:spLocks noChangeAspect="1"/>
            </p:cNvSpPr>
            <p:nvPr/>
          </p:nvSpPr>
          <p:spPr>
            <a:xfrm>
              <a:off x="8056948" y="3373126"/>
              <a:ext cx="787898" cy="180000"/>
            </a:xfrm>
            <a:custGeom>
              <a:avLst/>
              <a:gdLst>
                <a:gd name="connsiteX0" fmla="*/ 191762 w 839413"/>
                <a:gd name="connsiteY0" fmla="*/ 0 h 191769"/>
                <a:gd name="connsiteX1" fmla="*/ 839413 w 839413"/>
                <a:gd name="connsiteY1" fmla="*/ 3618 h 191769"/>
                <a:gd name="connsiteX2" fmla="*/ 651269 w 839413"/>
                <a:gd name="connsiteY2" fmla="*/ 191769 h 191769"/>
                <a:gd name="connsiteX3" fmla="*/ 0 w 839413"/>
                <a:gd name="connsiteY3" fmla="*/ 191769 h 191769"/>
                <a:gd name="connsiteX4" fmla="*/ 191762 w 839413"/>
                <a:gd name="connsiteY4" fmla="*/ 0 h 191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413" h="191769">
                  <a:moveTo>
                    <a:pt x="191762" y="0"/>
                  </a:moveTo>
                  <a:lnTo>
                    <a:pt x="839413" y="3618"/>
                  </a:lnTo>
                  <a:lnTo>
                    <a:pt x="651269" y="191769"/>
                  </a:lnTo>
                  <a:lnTo>
                    <a:pt x="0" y="191769"/>
                  </a:lnTo>
                  <a:lnTo>
                    <a:pt x="191762" y="0"/>
                  </a:lnTo>
                  <a:close/>
                </a:path>
              </a:pathLst>
            </a:custGeom>
            <a:solidFill>
              <a:srgbClr val="C5F7FF">
                <a:alpha val="58000"/>
              </a:srgbClr>
            </a:solidFill>
            <a:ln>
              <a:solidFill>
                <a:srgbClr val="C5F7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8091136" y="3403455"/>
              <a:ext cx="94073" cy="94071"/>
            </a:xfrm>
            <a:custGeom>
              <a:avLst/>
              <a:gdLst>
                <a:gd name="connsiteX0" fmla="*/ 0 w 94073"/>
                <a:gd name="connsiteY0" fmla="*/ 94071 h 94071"/>
                <a:gd name="connsiteX1" fmla="*/ 57116 w 94073"/>
                <a:gd name="connsiteY1" fmla="*/ 33597 h 94071"/>
                <a:gd name="connsiteX2" fmla="*/ 94073 w 94073"/>
                <a:gd name="connsiteY2" fmla="*/ 0 h 94071"/>
                <a:gd name="connsiteX3" fmla="*/ 94073 w 94073"/>
                <a:gd name="connsiteY3" fmla="*/ 0 h 9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073" h="94071">
                  <a:moveTo>
                    <a:pt x="0" y="94071"/>
                  </a:moveTo>
                  <a:cubicBezTo>
                    <a:pt x="20718" y="71673"/>
                    <a:pt x="41437" y="49275"/>
                    <a:pt x="57116" y="33597"/>
                  </a:cubicBezTo>
                  <a:cubicBezTo>
                    <a:pt x="72795" y="17918"/>
                    <a:pt x="94073" y="0"/>
                    <a:pt x="94073" y="0"/>
                  </a:cubicBezTo>
                  <a:lnTo>
                    <a:pt x="94073" y="0"/>
                  </a:lnTo>
                </a:path>
              </a:pathLst>
            </a:custGeom>
            <a:solidFill>
              <a:schemeClr val="tx1"/>
            </a:solidFill>
            <a:ln>
              <a:solidFill>
                <a:srgbClr val="74E9DF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8109660" y="3414753"/>
              <a:ext cx="232724" cy="76950"/>
              <a:chOff x="7992430" y="4181975"/>
              <a:chExt cx="232724" cy="76950"/>
            </a:xfrm>
          </p:grpSpPr>
          <p:sp>
            <p:nvSpPr>
              <p:cNvPr id="121" name="Cube 120"/>
              <p:cNvSpPr/>
              <p:nvPr/>
            </p:nvSpPr>
            <p:spPr>
              <a:xfrm>
                <a:off x="7992430" y="4181975"/>
                <a:ext cx="232724" cy="76950"/>
              </a:xfrm>
              <a:prstGeom prst="cube">
                <a:avLst>
                  <a:gd name="adj" fmla="val 86765"/>
                </a:avLst>
              </a:prstGeom>
              <a:solidFill>
                <a:srgbClr val="FFE9A5"/>
              </a:solidFill>
              <a:ln>
                <a:solidFill>
                  <a:srgbClr val="FFE9A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Cube 121"/>
              <p:cNvSpPr/>
              <p:nvPr/>
            </p:nvSpPr>
            <p:spPr>
              <a:xfrm>
                <a:off x="8038443" y="4201958"/>
                <a:ext cx="143999" cy="36000"/>
              </a:xfrm>
              <a:prstGeom prst="cube">
                <a:avLst>
                  <a:gd name="adj" fmla="val 8676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8295310" y="3414203"/>
              <a:ext cx="232724" cy="76950"/>
              <a:chOff x="7992430" y="4181975"/>
              <a:chExt cx="232724" cy="76950"/>
            </a:xfrm>
          </p:grpSpPr>
          <p:sp>
            <p:nvSpPr>
              <p:cNvPr id="125" name="Cube 124"/>
              <p:cNvSpPr/>
              <p:nvPr/>
            </p:nvSpPr>
            <p:spPr>
              <a:xfrm>
                <a:off x="7992430" y="4181975"/>
                <a:ext cx="232724" cy="76950"/>
              </a:xfrm>
              <a:prstGeom prst="cube">
                <a:avLst>
                  <a:gd name="adj" fmla="val 86765"/>
                </a:avLst>
              </a:prstGeom>
              <a:solidFill>
                <a:srgbClr val="FFE9A5"/>
              </a:solidFill>
              <a:ln>
                <a:solidFill>
                  <a:srgbClr val="FFE9A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Cube 125"/>
              <p:cNvSpPr/>
              <p:nvPr/>
            </p:nvSpPr>
            <p:spPr>
              <a:xfrm>
                <a:off x="8038443" y="4201958"/>
                <a:ext cx="143999" cy="36000"/>
              </a:xfrm>
              <a:prstGeom prst="cube">
                <a:avLst>
                  <a:gd name="adj" fmla="val 8676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8477635" y="3413653"/>
              <a:ext cx="232724" cy="76950"/>
              <a:chOff x="7992430" y="4181975"/>
              <a:chExt cx="232724" cy="76950"/>
            </a:xfrm>
          </p:grpSpPr>
          <p:sp>
            <p:nvSpPr>
              <p:cNvPr id="128" name="Cube 127"/>
              <p:cNvSpPr/>
              <p:nvPr/>
            </p:nvSpPr>
            <p:spPr>
              <a:xfrm>
                <a:off x="7992430" y="4181975"/>
                <a:ext cx="232724" cy="76950"/>
              </a:xfrm>
              <a:prstGeom prst="cube">
                <a:avLst>
                  <a:gd name="adj" fmla="val 86765"/>
                </a:avLst>
              </a:prstGeom>
              <a:solidFill>
                <a:srgbClr val="FFE9A5"/>
              </a:solidFill>
              <a:ln>
                <a:solidFill>
                  <a:srgbClr val="FFE9A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Cube 128"/>
              <p:cNvSpPr/>
              <p:nvPr/>
            </p:nvSpPr>
            <p:spPr>
              <a:xfrm>
                <a:off x="8038443" y="4201958"/>
                <a:ext cx="143999" cy="36000"/>
              </a:xfrm>
              <a:prstGeom prst="cube">
                <a:avLst>
                  <a:gd name="adj" fmla="val 8676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7888921" y="5248463"/>
            <a:ext cx="900000" cy="899997"/>
            <a:chOff x="7888921" y="5248463"/>
            <a:chExt cx="900000" cy="899997"/>
          </a:xfrm>
        </p:grpSpPr>
        <p:sp>
          <p:nvSpPr>
            <p:cNvPr id="131" name="Oval 130"/>
            <p:cNvSpPr/>
            <p:nvPr/>
          </p:nvSpPr>
          <p:spPr>
            <a:xfrm>
              <a:off x="7888921" y="5261407"/>
              <a:ext cx="900000" cy="878728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6" name="Group 175"/>
            <p:cNvGrpSpPr>
              <a:grpSpLocks noChangeAspect="1"/>
            </p:cNvGrpSpPr>
            <p:nvPr/>
          </p:nvGrpSpPr>
          <p:grpSpPr>
            <a:xfrm>
              <a:off x="8109186" y="5358637"/>
              <a:ext cx="431995" cy="647993"/>
              <a:chOff x="7788665" y="1721924"/>
              <a:chExt cx="623995" cy="935995"/>
            </a:xfrm>
          </p:grpSpPr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7788665" y="1721924"/>
                <a:ext cx="623995" cy="935995"/>
              </a:xfrm>
              <a:prstGeom prst="rect">
                <a:avLst/>
              </a:prstGeom>
              <a:solidFill>
                <a:srgbClr val="FFE9A5"/>
              </a:solidFill>
              <a:ln>
                <a:solidFill>
                  <a:srgbClr val="FFE9A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8" name="Group 147"/>
              <p:cNvGrpSpPr>
                <a:grpSpLocks noChangeAspect="1"/>
              </p:cNvGrpSpPr>
              <p:nvPr/>
            </p:nvGrpSpPr>
            <p:grpSpPr>
              <a:xfrm rot="16200000">
                <a:off x="7730603" y="1870709"/>
                <a:ext cx="323997" cy="119496"/>
                <a:chOff x="5905939" y="1431200"/>
                <a:chExt cx="1173813" cy="252924"/>
              </a:xfrm>
            </p:grpSpPr>
            <p:sp>
              <p:nvSpPr>
                <p:cNvPr id="146" name="4-Point Star 145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9" name="Group 148"/>
              <p:cNvGrpSpPr>
                <a:grpSpLocks noChangeAspect="1"/>
              </p:cNvGrpSpPr>
              <p:nvPr/>
            </p:nvGrpSpPr>
            <p:grpSpPr>
              <a:xfrm rot="16200000">
                <a:off x="7827383" y="2023109"/>
                <a:ext cx="323997" cy="119496"/>
                <a:chOff x="5905939" y="1431200"/>
                <a:chExt cx="1173813" cy="252924"/>
              </a:xfrm>
            </p:grpSpPr>
            <p:sp>
              <p:nvSpPr>
                <p:cNvPr id="150" name="4-Point Star 149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2" name="Group 151"/>
              <p:cNvGrpSpPr>
                <a:grpSpLocks noChangeAspect="1"/>
              </p:cNvGrpSpPr>
              <p:nvPr/>
            </p:nvGrpSpPr>
            <p:grpSpPr>
              <a:xfrm rot="16200000">
                <a:off x="7924163" y="1860295"/>
                <a:ext cx="323997" cy="119496"/>
                <a:chOff x="5905939" y="1431200"/>
                <a:chExt cx="1173813" cy="252924"/>
              </a:xfrm>
            </p:grpSpPr>
            <p:sp>
              <p:nvSpPr>
                <p:cNvPr id="153" name="4-Point Star 152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/>
              <p:cNvGrpSpPr>
                <a:grpSpLocks noChangeAspect="1"/>
              </p:cNvGrpSpPr>
              <p:nvPr/>
            </p:nvGrpSpPr>
            <p:grpSpPr>
              <a:xfrm rot="16200000">
                <a:off x="7900433" y="2216657"/>
                <a:ext cx="323997" cy="119496"/>
                <a:chOff x="5905939" y="1431200"/>
                <a:chExt cx="1173813" cy="252924"/>
              </a:xfrm>
            </p:grpSpPr>
            <p:sp>
              <p:nvSpPr>
                <p:cNvPr id="156" name="4-Point Star 155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8" name="Group 157"/>
              <p:cNvGrpSpPr>
                <a:grpSpLocks noChangeAspect="1"/>
              </p:cNvGrpSpPr>
              <p:nvPr/>
            </p:nvGrpSpPr>
            <p:grpSpPr>
              <a:xfrm rot="16200000">
                <a:off x="7765463" y="2248534"/>
                <a:ext cx="323997" cy="119496"/>
                <a:chOff x="5905939" y="1431200"/>
                <a:chExt cx="1173813" cy="252924"/>
              </a:xfrm>
            </p:grpSpPr>
            <p:sp>
              <p:nvSpPr>
                <p:cNvPr id="159" name="4-Point Star 158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/>
              <p:cNvGrpSpPr>
                <a:grpSpLocks noChangeAspect="1"/>
              </p:cNvGrpSpPr>
              <p:nvPr/>
            </p:nvGrpSpPr>
            <p:grpSpPr>
              <a:xfrm rot="16200000">
                <a:off x="7843703" y="2400934"/>
                <a:ext cx="323997" cy="119496"/>
                <a:chOff x="5905939" y="1431200"/>
                <a:chExt cx="1173813" cy="252924"/>
              </a:xfrm>
            </p:grpSpPr>
            <p:sp>
              <p:nvSpPr>
                <p:cNvPr id="162" name="4-Point Star 161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4" name="Group 163"/>
              <p:cNvGrpSpPr>
                <a:grpSpLocks noChangeAspect="1"/>
              </p:cNvGrpSpPr>
              <p:nvPr/>
            </p:nvGrpSpPr>
            <p:grpSpPr>
              <a:xfrm rot="16200000">
                <a:off x="8005373" y="2367914"/>
                <a:ext cx="323997" cy="119496"/>
                <a:chOff x="5905939" y="1431200"/>
                <a:chExt cx="1173813" cy="252924"/>
              </a:xfrm>
            </p:grpSpPr>
            <p:sp>
              <p:nvSpPr>
                <p:cNvPr id="165" name="4-Point Star 164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/>
              <p:cNvGrpSpPr>
                <a:grpSpLocks noChangeAspect="1"/>
              </p:cNvGrpSpPr>
              <p:nvPr/>
            </p:nvGrpSpPr>
            <p:grpSpPr>
              <a:xfrm rot="16200000">
                <a:off x="8167043" y="2242184"/>
                <a:ext cx="323997" cy="119496"/>
                <a:chOff x="5905939" y="1431200"/>
                <a:chExt cx="1173813" cy="252924"/>
              </a:xfrm>
            </p:grpSpPr>
            <p:sp>
              <p:nvSpPr>
                <p:cNvPr id="168" name="4-Point Star 167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/>
              <p:cNvGrpSpPr>
                <a:grpSpLocks noChangeAspect="1"/>
              </p:cNvGrpSpPr>
              <p:nvPr/>
            </p:nvGrpSpPr>
            <p:grpSpPr>
              <a:xfrm rot="16200000">
                <a:off x="8059883" y="2134996"/>
                <a:ext cx="323997" cy="119496"/>
                <a:chOff x="5905939" y="1431200"/>
                <a:chExt cx="1173813" cy="252924"/>
              </a:xfrm>
            </p:grpSpPr>
            <p:sp>
              <p:nvSpPr>
                <p:cNvPr id="171" name="4-Point Star 170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/>
              <p:cNvGrpSpPr>
                <a:grpSpLocks noChangeAspect="1"/>
              </p:cNvGrpSpPr>
              <p:nvPr/>
            </p:nvGrpSpPr>
            <p:grpSpPr>
              <a:xfrm rot="16200000">
                <a:off x="8128853" y="1925827"/>
                <a:ext cx="323997" cy="119496"/>
                <a:chOff x="5905939" y="1431200"/>
                <a:chExt cx="1173813" cy="252924"/>
              </a:xfrm>
            </p:grpSpPr>
            <p:sp>
              <p:nvSpPr>
                <p:cNvPr id="174" name="4-Point Star 173"/>
                <p:cNvSpPr/>
                <p:nvPr/>
              </p:nvSpPr>
              <p:spPr>
                <a:xfrm>
                  <a:off x="5905939" y="1431200"/>
                  <a:ext cx="1173813" cy="252924"/>
                </a:xfrm>
                <a:prstGeom prst="star4">
                  <a:avLst>
                    <a:gd name="adj" fmla="val 29604"/>
                  </a:avLst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6314486" y="1502537"/>
                  <a:ext cx="369653" cy="11025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33" name="Straight Connector 132"/>
            <p:cNvCxnSpPr>
              <a:stCxn id="131" idx="1"/>
              <a:endCxn id="131" idx="7"/>
            </p:cNvCxnSpPr>
            <p:nvPr/>
          </p:nvCxnSpPr>
          <p:spPr>
            <a:xfrm>
              <a:off x="8020723" y="5390094"/>
              <a:ext cx="636396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907461" y="5542764"/>
              <a:ext cx="864000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888921" y="5695164"/>
              <a:ext cx="900000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7907461" y="5847564"/>
              <a:ext cx="864000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024803" y="6006044"/>
              <a:ext cx="636396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16200000">
              <a:off x="7715866" y="5720152"/>
              <a:ext cx="636396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6200000">
              <a:off x="7772465" y="5693313"/>
              <a:ext cx="827998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rot="16200000">
              <a:off x="7888866" y="5698462"/>
              <a:ext cx="899997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16200000">
              <a:off x="8077266" y="5701442"/>
              <a:ext cx="827997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6200000">
              <a:off x="8319666" y="5693525"/>
              <a:ext cx="647996" cy="0"/>
            </a:xfrm>
            <a:prstGeom prst="line">
              <a:avLst/>
            </a:prstGeom>
            <a:ln w="12700" cmpd="sng"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69535" y="4842804"/>
            <a:ext cx="2678608" cy="1704720"/>
            <a:chOff x="5569535" y="4842804"/>
            <a:chExt cx="2678608" cy="1704720"/>
          </a:xfrm>
        </p:grpSpPr>
        <p:pic>
          <p:nvPicPr>
            <p:cNvPr id="178" name="Picture 177" descr="HeLa 3206024.tif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5" t="13362" r="5090" b="10376"/>
            <a:stretch/>
          </p:blipFill>
          <p:spPr>
            <a:xfrm>
              <a:off x="5569535" y="4842804"/>
              <a:ext cx="1648613" cy="1704720"/>
            </a:xfrm>
            <a:prstGeom prst="rect">
              <a:avLst/>
            </a:prstGeom>
          </p:spPr>
        </p:pic>
        <p:cxnSp>
          <p:nvCxnSpPr>
            <p:cNvPr id="184" name="Straight Connector 183"/>
            <p:cNvCxnSpPr>
              <a:endCxn id="150" idx="3"/>
            </p:cNvCxnSpPr>
            <p:nvPr/>
          </p:nvCxnSpPr>
          <p:spPr>
            <a:xfrm>
              <a:off x="7218148" y="4842804"/>
              <a:ext cx="1029995" cy="653556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stCxn id="150" idx="0"/>
            </p:cNvCxnSpPr>
            <p:nvPr/>
          </p:nvCxnSpPr>
          <p:spPr>
            <a:xfrm flipH="1">
              <a:off x="7218148" y="5608512"/>
              <a:ext cx="988631" cy="93901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Rectangle 186"/>
            <p:cNvSpPr/>
            <p:nvPr/>
          </p:nvSpPr>
          <p:spPr>
            <a:xfrm>
              <a:off x="5569535" y="4842804"/>
              <a:ext cx="1648613" cy="1704720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TextBox 188"/>
          <p:cNvSpPr txBox="1"/>
          <p:nvPr/>
        </p:nvSpPr>
        <p:spPr>
          <a:xfrm>
            <a:off x="5266292" y="6557557"/>
            <a:ext cx="375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mage acquisition and </a:t>
            </a:r>
            <a:r>
              <a:rPr lang="en-US" sz="1400" dirty="0" err="1" smtClean="0">
                <a:latin typeface="Arial"/>
                <a:cs typeface="Arial"/>
              </a:rPr>
              <a:t>ultrastructural</a:t>
            </a:r>
            <a:r>
              <a:rPr lang="en-US" sz="1400" dirty="0" smtClean="0">
                <a:latin typeface="Arial"/>
                <a:cs typeface="Arial"/>
              </a:rPr>
              <a:t> analysis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274029" y="3990963"/>
            <a:ext cx="173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Inclusion of cell pellet in </a:t>
            </a:r>
            <a:r>
              <a:rPr lang="en-US" sz="1200" dirty="0" err="1" smtClean="0">
                <a:latin typeface="Arial"/>
                <a:cs typeface="Arial"/>
              </a:rPr>
              <a:t>epon</a:t>
            </a:r>
            <a:r>
              <a:rPr lang="en-US" sz="1200" dirty="0" smtClean="0">
                <a:latin typeface="Arial"/>
                <a:cs typeface="Arial"/>
              </a:rPr>
              <a:t> epoxy resin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91" name="Down Arrow 190"/>
          <p:cNvSpPr/>
          <p:nvPr/>
        </p:nvSpPr>
        <p:spPr>
          <a:xfrm rot="16200000">
            <a:off x="6785594" y="3242810"/>
            <a:ext cx="246254" cy="807357"/>
          </a:xfrm>
          <a:prstGeom prst="downArrow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/>
          <p:cNvSpPr txBox="1"/>
          <p:nvPr/>
        </p:nvSpPr>
        <p:spPr>
          <a:xfrm>
            <a:off x="7693413" y="4173594"/>
            <a:ext cx="143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Ultrathin sections (70nm)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93" name="Down Arrow 192"/>
          <p:cNvSpPr/>
          <p:nvPr/>
        </p:nvSpPr>
        <p:spPr>
          <a:xfrm>
            <a:off x="8256747" y="4663302"/>
            <a:ext cx="246254" cy="537566"/>
          </a:xfrm>
          <a:prstGeom prst="downArrow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39949" y="72500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C1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-1184" y="2332731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C2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8553944" y="2783476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C3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911606" y="6303622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C4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35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64</Words>
  <Application>Microsoft Macintosh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CNR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Nica Borgese</dc:creator>
  <cp:lastModifiedBy>Matteo Fossati</cp:lastModifiedBy>
  <cp:revision>50</cp:revision>
  <dcterms:created xsi:type="dcterms:W3CDTF">2013-03-06T08:36:24Z</dcterms:created>
  <dcterms:modified xsi:type="dcterms:W3CDTF">2013-09-23T11:56:27Z</dcterms:modified>
</cp:coreProperties>
</file>