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4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01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1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2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5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0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2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4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94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0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0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1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4F7CB-125C-A148-A9AD-42E4434CAF2F}" type="datetimeFigureOut">
              <a:rPr lang="en-US" smtClean="0"/>
              <a:t>6/3/13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DF15C-6CB1-B543-9BF1-FA8BA6554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" name="Straight Connector 162"/>
          <p:cNvCxnSpPr/>
          <p:nvPr/>
        </p:nvCxnSpPr>
        <p:spPr bwMode="auto">
          <a:xfrm>
            <a:off x="381000" y="5064763"/>
            <a:ext cx="908050" cy="1587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 bwMode="auto">
          <a:xfrm>
            <a:off x="511175" y="4752025"/>
            <a:ext cx="906462" cy="15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 bwMode="auto">
          <a:xfrm>
            <a:off x="611187" y="5377500"/>
            <a:ext cx="906463" cy="15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6" name="Group 53"/>
          <p:cNvGrpSpPr>
            <a:grpSpLocks/>
          </p:cNvGrpSpPr>
          <p:nvPr/>
        </p:nvGrpSpPr>
        <p:grpSpPr bwMode="auto">
          <a:xfrm>
            <a:off x="506798" y="5299999"/>
            <a:ext cx="255198" cy="246221"/>
            <a:chOff x="5757858" y="5431544"/>
            <a:chExt cx="253672" cy="238618"/>
          </a:xfrm>
        </p:grpSpPr>
        <p:sp>
          <p:nvSpPr>
            <p:cNvPr id="167" name="Oval 51"/>
            <p:cNvSpPr/>
            <p:nvPr/>
          </p:nvSpPr>
          <p:spPr>
            <a:xfrm>
              <a:off x="5813183" y="5486653"/>
              <a:ext cx="130975" cy="150771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2087563" eaLnBrk="0" hangingPunct="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8" name="TextBox 52"/>
            <p:cNvSpPr txBox="1">
              <a:spLocks noChangeArrowheads="1"/>
            </p:cNvSpPr>
            <p:nvPr/>
          </p:nvSpPr>
          <p:spPr bwMode="auto">
            <a:xfrm>
              <a:off x="5757858" y="5431544"/>
              <a:ext cx="253672" cy="238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000" dirty="0">
                  <a:latin typeface="Calibri" pitchFamily="34" charset="0"/>
                  <a:cs typeface="Calibri" pitchFamily="34" charset="0"/>
                </a:rPr>
                <a:t>B</a:t>
              </a:r>
            </a:p>
          </p:txBody>
        </p:sp>
      </p:grpSp>
      <p:grpSp>
        <p:nvGrpSpPr>
          <p:cNvPr id="169" name="Group 57"/>
          <p:cNvGrpSpPr>
            <a:grpSpLocks/>
          </p:cNvGrpSpPr>
          <p:nvPr/>
        </p:nvGrpSpPr>
        <p:grpSpPr bwMode="auto">
          <a:xfrm>
            <a:off x="228603" y="4985593"/>
            <a:ext cx="255198" cy="246221"/>
            <a:chOff x="5757134" y="5431544"/>
            <a:chExt cx="255137" cy="238618"/>
          </a:xfrm>
        </p:grpSpPr>
        <p:sp>
          <p:nvSpPr>
            <p:cNvPr id="170" name="Oval 31"/>
            <p:cNvSpPr/>
            <p:nvPr/>
          </p:nvSpPr>
          <p:spPr>
            <a:xfrm>
              <a:off x="5813189" y="5486736"/>
              <a:ext cx="130144" cy="150771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2087563" eaLnBrk="0" hangingPunct="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1" name="TextBox 59"/>
            <p:cNvSpPr txBox="1">
              <a:spLocks noChangeArrowheads="1"/>
            </p:cNvSpPr>
            <p:nvPr/>
          </p:nvSpPr>
          <p:spPr bwMode="auto">
            <a:xfrm>
              <a:off x="5757134" y="5431544"/>
              <a:ext cx="255137" cy="238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000" dirty="0">
                  <a:latin typeface="Calibri" pitchFamily="34" charset="0"/>
                  <a:cs typeface="Calibri" pitchFamily="34" charset="0"/>
                </a:rPr>
                <a:t>B</a:t>
              </a:r>
            </a:p>
          </p:txBody>
        </p:sp>
      </p:grpSp>
      <p:grpSp>
        <p:nvGrpSpPr>
          <p:cNvPr id="172" name="Group 60"/>
          <p:cNvGrpSpPr>
            <a:grpSpLocks/>
          </p:cNvGrpSpPr>
          <p:nvPr/>
        </p:nvGrpSpPr>
        <p:grpSpPr bwMode="auto">
          <a:xfrm>
            <a:off x="380996" y="4672776"/>
            <a:ext cx="255198" cy="246221"/>
            <a:chOff x="5757859" y="5431544"/>
            <a:chExt cx="253672" cy="238618"/>
          </a:xfrm>
        </p:grpSpPr>
        <p:sp>
          <p:nvSpPr>
            <p:cNvPr id="173" name="Oval 172"/>
            <p:cNvSpPr/>
            <p:nvPr/>
          </p:nvSpPr>
          <p:spPr>
            <a:xfrm>
              <a:off x="5812342" y="5486813"/>
              <a:ext cx="130975" cy="150771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2087563" eaLnBrk="0" hangingPunct="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4" name="TextBox 62"/>
            <p:cNvSpPr txBox="1">
              <a:spLocks noChangeArrowheads="1"/>
            </p:cNvSpPr>
            <p:nvPr/>
          </p:nvSpPr>
          <p:spPr bwMode="auto">
            <a:xfrm>
              <a:off x="5757859" y="5431544"/>
              <a:ext cx="253672" cy="238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000">
                  <a:latin typeface="Calibri" pitchFamily="34" charset="0"/>
                  <a:cs typeface="Calibri" pitchFamily="34" charset="0"/>
                </a:rPr>
                <a:t>B</a:t>
              </a:r>
            </a:p>
          </p:txBody>
        </p:sp>
      </p:grpSp>
      <p:grpSp>
        <p:nvGrpSpPr>
          <p:cNvPr id="175" name="Group 288"/>
          <p:cNvGrpSpPr>
            <a:grpSpLocks/>
          </p:cNvGrpSpPr>
          <p:nvPr/>
        </p:nvGrpSpPr>
        <p:grpSpPr bwMode="auto">
          <a:xfrm>
            <a:off x="3200400" y="3408103"/>
            <a:ext cx="1480983" cy="1259371"/>
            <a:chOff x="25348632" y="13035326"/>
            <a:chExt cx="1473768" cy="1222365"/>
          </a:xfrm>
        </p:grpSpPr>
        <p:sp>
          <p:nvSpPr>
            <p:cNvPr id="176" name="Oval 175"/>
            <p:cNvSpPr/>
            <p:nvPr/>
          </p:nvSpPr>
          <p:spPr bwMode="auto">
            <a:xfrm>
              <a:off x="25832147" y="13353763"/>
              <a:ext cx="533961" cy="51618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2087563" eaLnBrk="0" hangingPunct="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77" name="Straight Connector 176"/>
            <p:cNvCxnSpPr>
              <a:stCxn id="176" idx="1"/>
            </p:cNvCxnSpPr>
            <p:nvPr/>
          </p:nvCxnSpPr>
          <p:spPr bwMode="auto">
            <a:xfrm rot="16200000" flipV="1">
              <a:off x="25833871" y="13352039"/>
              <a:ext cx="73961" cy="7740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 bwMode="auto">
            <a:xfrm flipV="1">
              <a:off x="26288699" y="13353763"/>
              <a:ext cx="77409" cy="7242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 bwMode="auto">
            <a:xfrm rot="10800000">
              <a:off x="26287120" y="13811397"/>
              <a:ext cx="78988" cy="7550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 bwMode="auto">
            <a:xfrm flipV="1">
              <a:off x="25832147" y="13811397"/>
              <a:ext cx="75829" cy="7550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Arc 180"/>
            <p:cNvSpPr/>
            <p:nvPr/>
          </p:nvSpPr>
          <p:spPr bwMode="auto">
            <a:xfrm>
              <a:off x="25601501" y="13882276"/>
              <a:ext cx="255922" cy="232668"/>
            </a:xfrm>
            <a:prstGeom prst="arc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2087563" eaLnBrk="0" hangingPunct="0">
                <a:defRPr/>
              </a:pPr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2" name="Arc 181"/>
            <p:cNvSpPr/>
            <p:nvPr/>
          </p:nvSpPr>
          <p:spPr bwMode="auto">
            <a:xfrm>
              <a:off x="26212786" y="13885511"/>
              <a:ext cx="254559" cy="232503"/>
            </a:xfrm>
            <a:prstGeom prst="arc">
              <a:avLst/>
            </a:prstGeom>
            <a:ln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2087682" eaLnBrk="0" hangingPunct="0">
                <a:defRPr/>
              </a:pPr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3" name="Arc 182"/>
            <p:cNvSpPr/>
            <p:nvPr/>
          </p:nvSpPr>
          <p:spPr bwMode="auto">
            <a:xfrm>
              <a:off x="26186825" y="13272149"/>
              <a:ext cx="254559" cy="232503"/>
            </a:xfrm>
            <a:prstGeom prst="arc">
              <a:avLst/>
            </a:prstGeom>
            <a:ln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2087682" eaLnBrk="0" hangingPunct="0">
                <a:defRPr/>
              </a:pPr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4" name="Arc 183"/>
            <p:cNvSpPr/>
            <p:nvPr/>
          </p:nvSpPr>
          <p:spPr bwMode="auto">
            <a:xfrm>
              <a:off x="25603186" y="13272149"/>
              <a:ext cx="254559" cy="232503"/>
            </a:xfrm>
            <a:prstGeom prst="arc">
              <a:avLst/>
            </a:prstGeom>
            <a:ln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16200000"/>
              </a:camera>
              <a:lightRig rig="threePt" dir="t"/>
            </a:scene3d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2087682" eaLnBrk="0" hangingPunct="0">
                <a:defRPr/>
              </a:pPr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grpSp>
          <p:nvGrpSpPr>
            <p:cNvPr id="185" name="Group 121"/>
            <p:cNvGrpSpPr/>
            <p:nvPr/>
          </p:nvGrpSpPr>
          <p:grpSpPr bwMode="auto">
            <a:xfrm>
              <a:off x="25348632" y="14018704"/>
              <a:ext cx="864160" cy="238987"/>
              <a:chOff x="6553192" y="5849779"/>
              <a:chExt cx="864155" cy="239137"/>
            </a:xfrm>
            <a:scene3d>
              <a:camera prst="orthographicFront">
                <a:rot lat="0" lon="0" rev="8100000"/>
              </a:camera>
              <a:lightRig rig="threePt" dir="t"/>
            </a:scene3d>
          </p:grpSpPr>
          <p:cxnSp>
            <p:nvCxnSpPr>
              <p:cNvPr id="192" name="Straight Connector 191"/>
              <p:cNvCxnSpPr/>
              <p:nvPr/>
            </p:nvCxnSpPr>
            <p:spPr>
              <a:xfrm>
                <a:off x="6553192" y="5849779"/>
                <a:ext cx="78795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>
                <a:off x="6731548" y="5925979"/>
                <a:ext cx="685799" cy="1588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4" name="Group 117"/>
              <p:cNvGrpSpPr/>
              <p:nvPr/>
            </p:nvGrpSpPr>
            <p:grpSpPr>
              <a:xfrm>
                <a:off x="6960160" y="5849779"/>
                <a:ext cx="253954" cy="239137"/>
                <a:chOff x="5749599" y="5431536"/>
                <a:chExt cx="253954" cy="239137"/>
              </a:xfrm>
            </p:grpSpPr>
            <p:sp>
              <p:nvSpPr>
                <p:cNvPr id="195" name="Oval 194"/>
                <p:cNvSpPr/>
                <p:nvPr/>
              </p:nvSpPr>
              <p:spPr>
                <a:xfrm>
                  <a:off x="5813947" y="5486400"/>
                  <a:ext cx="129653" cy="152400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2087682" eaLnBrk="0" hangingPunct="0">
                    <a:defRPr/>
                  </a:pPr>
                  <a:endParaRPr lang="en-US" dirty="0"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196" name="TextBox 127"/>
                <p:cNvSpPr txBox="1"/>
                <p:nvPr/>
              </p:nvSpPr>
              <p:spPr>
                <a:xfrm>
                  <a:off x="5749599" y="5431536"/>
                  <a:ext cx="253954" cy="239137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algn="ctr" defTabSz="2087682" eaLnBrk="0" hangingPunct="0">
                    <a:defRPr/>
                  </a:pPr>
                  <a:r>
                    <a:rPr lang="en-US" sz="1000" dirty="0">
                      <a:latin typeface="Calibri" pitchFamily="34" charset="0"/>
                      <a:ea typeface="ＭＳ Ｐゴシック" charset="-128"/>
                      <a:cs typeface="Calibri" pitchFamily="34" charset="0"/>
                    </a:rPr>
                    <a:t>B</a:t>
                  </a:r>
                </a:p>
              </p:txBody>
            </p:sp>
          </p:grpSp>
        </p:grpSp>
        <p:grpSp>
          <p:nvGrpSpPr>
            <p:cNvPr id="186" name="Group 121"/>
            <p:cNvGrpSpPr/>
            <p:nvPr/>
          </p:nvGrpSpPr>
          <p:grpSpPr bwMode="auto">
            <a:xfrm rot="10800000">
              <a:off x="25958240" y="13035326"/>
              <a:ext cx="864160" cy="242538"/>
              <a:chOff x="6553200" y="5849779"/>
              <a:chExt cx="864160" cy="242690"/>
            </a:xfrm>
            <a:scene3d>
              <a:camera prst="orthographicFront">
                <a:rot lat="0" lon="0" rev="8100000"/>
              </a:camera>
              <a:lightRig rig="threePt" dir="t"/>
            </a:scene3d>
          </p:grpSpPr>
          <p:cxnSp>
            <p:nvCxnSpPr>
              <p:cNvPr id="187" name="Straight Connector 51"/>
              <p:cNvCxnSpPr/>
              <p:nvPr/>
            </p:nvCxnSpPr>
            <p:spPr>
              <a:xfrm>
                <a:off x="6553200" y="5849779"/>
                <a:ext cx="78796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>
                <a:off x="6731560" y="5925979"/>
                <a:ext cx="685800" cy="1588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9" name="Group 117"/>
              <p:cNvGrpSpPr/>
              <p:nvPr/>
            </p:nvGrpSpPr>
            <p:grpSpPr>
              <a:xfrm>
                <a:off x="6968284" y="5853332"/>
                <a:ext cx="253954" cy="239137"/>
                <a:chOff x="5757723" y="5435089"/>
                <a:chExt cx="253954" cy="239137"/>
              </a:xfrm>
            </p:grpSpPr>
            <p:sp>
              <p:nvSpPr>
                <p:cNvPr id="190" name="Oval 189"/>
                <p:cNvSpPr/>
                <p:nvPr/>
              </p:nvSpPr>
              <p:spPr>
                <a:xfrm>
                  <a:off x="5813947" y="5486400"/>
                  <a:ext cx="129653" cy="152400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2087682" eaLnBrk="0" hangingPunct="0">
                    <a:defRPr/>
                  </a:pPr>
                  <a:endParaRPr lang="en-US" dirty="0"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191" name="TextBox 190"/>
                <p:cNvSpPr txBox="1"/>
                <p:nvPr/>
              </p:nvSpPr>
              <p:spPr>
                <a:xfrm>
                  <a:off x="5757723" y="5435089"/>
                  <a:ext cx="253954" cy="239137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algn="ctr" defTabSz="2087682" eaLnBrk="0" hangingPunct="0">
                    <a:defRPr/>
                  </a:pPr>
                  <a:r>
                    <a:rPr lang="en-US" sz="1000" dirty="0">
                      <a:latin typeface="Calibri" pitchFamily="34" charset="0"/>
                      <a:ea typeface="ＭＳ Ｐゴシック" charset="-128"/>
                      <a:cs typeface="Calibri" pitchFamily="34" charset="0"/>
                    </a:rPr>
                    <a:t>B</a:t>
                  </a:r>
                </a:p>
              </p:txBody>
            </p:sp>
          </p:grpSp>
        </p:grpSp>
      </p:grpSp>
      <p:sp>
        <p:nvSpPr>
          <p:cNvPr id="197" name="TextBox 122"/>
          <p:cNvSpPr txBox="1">
            <a:spLocks noChangeArrowheads="1"/>
          </p:cNvSpPr>
          <p:nvPr/>
        </p:nvSpPr>
        <p:spPr bwMode="auto">
          <a:xfrm>
            <a:off x="3330072" y="2614882"/>
            <a:ext cx="1202380" cy="46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3726" tIns="46863" rIns="93726" bIns="46863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Exon capture by</a:t>
            </a:r>
          </a:p>
          <a:p>
            <a:pPr algn="ctr" eaLnBrk="0" hangingPunct="0"/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hybridization</a:t>
            </a:r>
            <a:endParaRPr lang="en-US" sz="1200" dirty="0">
              <a:latin typeface="Calibri" pitchFamily="34" charset="0"/>
              <a:ea typeface="Arial" pitchFamily="-105" charset="0"/>
              <a:cs typeface="Calibri" pitchFamily="34" charset="0"/>
            </a:endParaRPr>
          </a:p>
        </p:txBody>
      </p:sp>
      <p:pic>
        <p:nvPicPr>
          <p:cNvPr id="198" name="Picture 197" descr="hiseq_2000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3165982"/>
            <a:ext cx="1740774" cy="1905000"/>
          </a:xfrm>
          <a:prstGeom prst="rect">
            <a:avLst/>
          </a:prstGeom>
        </p:spPr>
      </p:pic>
      <p:sp>
        <p:nvSpPr>
          <p:cNvPr id="199" name="TextBox 122"/>
          <p:cNvSpPr txBox="1">
            <a:spLocks noChangeArrowheads="1"/>
          </p:cNvSpPr>
          <p:nvPr/>
        </p:nvSpPr>
        <p:spPr bwMode="auto">
          <a:xfrm>
            <a:off x="5029200" y="2635246"/>
            <a:ext cx="2209800" cy="46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726" tIns="46863" rIns="93726" bIns="46863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Sequence to 500-</a:t>
            </a:r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1000x</a:t>
            </a:r>
          </a:p>
          <a:p>
            <a:pPr algn="ctr" eaLnBrk="0" hangingPunct="0"/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(</a:t>
            </a:r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1 lane of </a:t>
            </a:r>
            <a:r>
              <a:rPr lang="en-US" sz="1200" dirty="0" err="1" smtClean="0">
                <a:latin typeface="Calibri" pitchFamily="34" charset="0"/>
                <a:ea typeface="Arial" pitchFamily="-105" charset="0"/>
                <a:cs typeface="Calibri" pitchFamily="34" charset="0"/>
              </a:rPr>
              <a:t>HiSeq</a:t>
            </a:r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 </a:t>
            </a:r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2000 flow cell)</a:t>
            </a:r>
            <a:endParaRPr lang="en-US" sz="1200" dirty="0">
              <a:latin typeface="Calibri" pitchFamily="34" charset="0"/>
              <a:ea typeface="Arial" pitchFamily="-105" charset="0"/>
              <a:cs typeface="Calibri" pitchFamily="34" charset="0"/>
            </a:endParaRPr>
          </a:p>
        </p:txBody>
      </p:sp>
      <p:grpSp>
        <p:nvGrpSpPr>
          <p:cNvPr id="200" name="Group 202"/>
          <p:cNvGrpSpPr/>
          <p:nvPr/>
        </p:nvGrpSpPr>
        <p:grpSpPr>
          <a:xfrm>
            <a:off x="267402" y="2078818"/>
            <a:ext cx="2475798" cy="1831131"/>
            <a:chOff x="343602" y="2283669"/>
            <a:chExt cx="3009198" cy="1912753"/>
          </a:xfrm>
        </p:grpSpPr>
        <p:cxnSp>
          <p:nvCxnSpPr>
            <p:cNvPr id="201" name="Straight Connector 200"/>
            <p:cNvCxnSpPr/>
            <p:nvPr/>
          </p:nvCxnSpPr>
          <p:spPr>
            <a:xfrm>
              <a:off x="1387397" y="3455719"/>
              <a:ext cx="731520" cy="0"/>
            </a:xfrm>
            <a:prstGeom prst="line">
              <a:avLst/>
            </a:prstGeom>
            <a:ln w="254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>
              <a:off x="1391789" y="3565831"/>
              <a:ext cx="731520" cy="0"/>
            </a:xfrm>
            <a:prstGeom prst="line">
              <a:avLst/>
            </a:prstGeom>
            <a:ln w="254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1390895" y="3675943"/>
              <a:ext cx="731520" cy="0"/>
            </a:xfrm>
            <a:prstGeom prst="line">
              <a:avLst/>
            </a:prstGeom>
            <a:ln w="254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>
              <a:off x="1387397" y="3348812"/>
              <a:ext cx="731520" cy="0"/>
            </a:xfrm>
            <a:prstGeom prst="line">
              <a:avLst/>
            </a:prstGeom>
            <a:ln w="254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205" name="Group 86"/>
            <p:cNvGrpSpPr/>
            <p:nvPr/>
          </p:nvGrpSpPr>
          <p:grpSpPr>
            <a:xfrm>
              <a:off x="343602" y="2283669"/>
              <a:ext cx="3009198" cy="1912753"/>
              <a:chOff x="133999" y="2579660"/>
              <a:chExt cx="3009198" cy="1912753"/>
            </a:xfrm>
          </p:grpSpPr>
          <p:cxnSp>
            <p:nvCxnSpPr>
              <p:cNvPr id="206" name="Straight Connector 205"/>
              <p:cNvCxnSpPr/>
              <p:nvPr/>
            </p:nvCxnSpPr>
            <p:spPr>
              <a:xfrm>
                <a:off x="1178688" y="4272189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>
                <a:off x="1183080" y="4382301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>
                <a:off x="1182186" y="4492413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/>
              <p:cNvCxnSpPr/>
              <p:nvPr/>
            </p:nvCxnSpPr>
            <p:spPr>
              <a:xfrm>
                <a:off x="1178688" y="4165282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/>
              <p:cNvCxnSpPr/>
              <p:nvPr/>
            </p:nvCxnSpPr>
            <p:spPr>
              <a:xfrm>
                <a:off x="1902066" y="3751710"/>
                <a:ext cx="182880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>
                <a:off x="1906458" y="3861822"/>
                <a:ext cx="182880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>
                <a:off x="1905564" y="3971934"/>
                <a:ext cx="182880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1902066" y="3644803"/>
                <a:ext cx="182880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>
                <a:off x="1887996" y="3214002"/>
                <a:ext cx="182880" cy="0"/>
              </a:xfrm>
              <a:prstGeom prst="line">
                <a:avLst/>
              </a:prstGeom>
              <a:ln w="25400"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>
                <a:off x="1892388" y="3324114"/>
                <a:ext cx="182880" cy="0"/>
              </a:xfrm>
              <a:prstGeom prst="line">
                <a:avLst/>
              </a:prstGeom>
              <a:ln w="25400"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1891494" y="3434226"/>
                <a:ext cx="182880" cy="0"/>
              </a:xfrm>
              <a:prstGeom prst="line">
                <a:avLst/>
              </a:prstGeom>
              <a:ln w="25400"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>
                <a:off x="1887996" y="3107095"/>
                <a:ext cx="182880" cy="0"/>
              </a:xfrm>
              <a:prstGeom prst="line">
                <a:avLst/>
              </a:prstGeom>
              <a:ln w="25400"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1163724" y="3214002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>
                <a:off x="1168116" y="3324114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1167222" y="3434226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>
                <a:off x="1163724" y="3107095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>
                <a:off x="1902960" y="4272189"/>
                <a:ext cx="18288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>
                <a:off x="1907352" y="4382301"/>
                <a:ext cx="18288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>
                <a:off x="1906458" y="4492413"/>
                <a:ext cx="18288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>
                <a:off x="1902960" y="4165282"/>
                <a:ext cx="18288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1881855" y="2686567"/>
                <a:ext cx="182880" cy="0"/>
              </a:xfrm>
              <a:prstGeom prst="line">
                <a:avLst/>
              </a:prstGeom>
              <a:ln w="254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>
                <a:off x="1886247" y="2796679"/>
                <a:ext cx="182880" cy="0"/>
              </a:xfrm>
              <a:prstGeom prst="line">
                <a:avLst/>
              </a:prstGeom>
              <a:ln w="254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1885353" y="2906791"/>
                <a:ext cx="182880" cy="0"/>
              </a:xfrm>
              <a:prstGeom prst="line">
                <a:avLst/>
              </a:prstGeom>
              <a:ln w="254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>
                <a:off x="1881855" y="2579660"/>
                <a:ext cx="182880" cy="0"/>
              </a:xfrm>
              <a:prstGeom prst="line">
                <a:avLst/>
              </a:prstGeom>
              <a:ln w="254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1157583" y="2686567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>
                <a:off x="1161975" y="2796679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>
                <a:off x="1161081" y="2906791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/>
              <p:cNvCxnSpPr/>
              <p:nvPr/>
            </p:nvCxnSpPr>
            <p:spPr>
              <a:xfrm>
                <a:off x="1157583" y="2579660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/>
              <p:cNvCxnSpPr/>
              <p:nvPr/>
            </p:nvCxnSpPr>
            <p:spPr>
              <a:xfrm>
                <a:off x="2955031" y="3751710"/>
                <a:ext cx="182880" cy="0"/>
              </a:xfrm>
              <a:prstGeom prst="line">
                <a:avLst/>
              </a:prstGeom>
              <a:ln w="2540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/>
              <p:cNvCxnSpPr/>
              <p:nvPr/>
            </p:nvCxnSpPr>
            <p:spPr>
              <a:xfrm>
                <a:off x="2959423" y="3861822"/>
                <a:ext cx="182880" cy="0"/>
              </a:xfrm>
              <a:prstGeom prst="line">
                <a:avLst/>
              </a:prstGeom>
              <a:ln w="2540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>
                <a:off x="2958529" y="3971934"/>
                <a:ext cx="182880" cy="0"/>
              </a:xfrm>
              <a:prstGeom prst="line">
                <a:avLst/>
              </a:prstGeom>
              <a:ln w="2540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>
                <a:off x="2955031" y="3644803"/>
                <a:ext cx="182880" cy="0"/>
              </a:xfrm>
              <a:prstGeom prst="line">
                <a:avLst/>
              </a:prstGeom>
              <a:ln w="2540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>
                <a:off x="2230759" y="3751710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/>
              <p:cNvCxnSpPr/>
              <p:nvPr/>
            </p:nvCxnSpPr>
            <p:spPr>
              <a:xfrm>
                <a:off x="2235151" y="3861822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>
                <a:off x="2234257" y="3971934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/>
              <p:nvPr/>
            </p:nvCxnSpPr>
            <p:spPr>
              <a:xfrm>
                <a:off x="2230759" y="3644803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>
                <a:off x="2940961" y="3214002"/>
                <a:ext cx="182880" cy="0"/>
              </a:xfrm>
              <a:prstGeom prst="line">
                <a:avLst/>
              </a:prstGeom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>
                <a:off x="2945353" y="3324114"/>
                <a:ext cx="182880" cy="0"/>
              </a:xfrm>
              <a:prstGeom prst="line">
                <a:avLst/>
              </a:prstGeom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>
                <a:off x="2944459" y="3434226"/>
                <a:ext cx="182880" cy="0"/>
              </a:xfrm>
              <a:prstGeom prst="line">
                <a:avLst/>
              </a:prstGeom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>
                <a:off x="2940961" y="3107095"/>
                <a:ext cx="182880" cy="0"/>
              </a:xfrm>
              <a:prstGeom prst="line">
                <a:avLst/>
              </a:prstGeom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/>
              <p:cNvCxnSpPr/>
              <p:nvPr/>
            </p:nvCxnSpPr>
            <p:spPr>
              <a:xfrm>
                <a:off x="2216689" y="3214002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/>
              <p:cNvCxnSpPr/>
              <p:nvPr/>
            </p:nvCxnSpPr>
            <p:spPr>
              <a:xfrm>
                <a:off x="2221081" y="3324114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>
                <a:off x="2220187" y="3434226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/>
              <p:cNvCxnSpPr/>
              <p:nvPr/>
            </p:nvCxnSpPr>
            <p:spPr>
              <a:xfrm>
                <a:off x="2216689" y="3107095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>
                <a:off x="2955925" y="4272189"/>
                <a:ext cx="182880" cy="0"/>
              </a:xfrm>
              <a:prstGeom prst="line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/>
              <p:cNvCxnSpPr/>
              <p:nvPr/>
            </p:nvCxnSpPr>
            <p:spPr>
              <a:xfrm>
                <a:off x="2960317" y="4382301"/>
                <a:ext cx="182880" cy="0"/>
              </a:xfrm>
              <a:prstGeom prst="line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251"/>
              <p:cNvCxnSpPr/>
              <p:nvPr/>
            </p:nvCxnSpPr>
            <p:spPr>
              <a:xfrm>
                <a:off x="2959423" y="4492413"/>
                <a:ext cx="182880" cy="0"/>
              </a:xfrm>
              <a:prstGeom prst="line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/>
              <p:cNvCxnSpPr/>
              <p:nvPr/>
            </p:nvCxnSpPr>
            <p:spPr>
              <a:xfrm>
                <a:off x="2955925" y="4165282"/>
                <a:ext cx="182880" cy="0"/>
              </a:xfrm>
              <a:prstGeom prst="line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>
                <a:off x="2231653" y="4272189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>
                <a:off x="2236045" y="4382301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>
                <a:off x="2235151" y="4492413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/>
              <p:cNvCxnSpPr/>
              <p:nvPr/>
            </p:nvCxnSpPr>
            <p:spPr>
              <a:xfrm>
                <a:off x="2231653" y="4165282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/>
              <p:cNvCxnSpPr/>
              <p:nvPr/>
            </p:nvCxnSpPr>
            <p:spPr>
              <a:xfrm>
                <a:off x="2934820" y="2686567"/>
                <a:ext cx="182880" cy="0"/>
              </a:xfrm>
              <a:prstGeom prst="line">
                <a:avLst/>
              </a:prstGeom>
              <a:ln w="25400"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>
                <a:off x="2939212" y="2796679"/>
                <a:ext cx="182880" cy="0"/>
              </a:xfrm>
              <a:prstGeom prst="line">
                <a:avLst/>
              </a:prstGeom>
              <a:ln w="25400"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>
                <a:off x="2938318" y="2906791"/>
                <a:ext cx="182880" cy="0"/>
              </a:xfrm>
              <a:prstGeom prst="line">
                <a:avLst/>
              </a:prstGeom>
              <a:ln w="25400"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>
                <a:off x="2934820" y="2579660"/>
                <a:ext cx="182880" cy="0"/>
              </a:xfrm>
              <a:prstGeom prst="line">
                <a:avLst/>
              </a:prstGeom>
              <a:ln w="25400"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>
                <a:off x="2210548" y="2686567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>
                <a:off x="2214940" y="2796679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/>
              <p:cNvCxnSpPr/>
              <p:nvPr/>
            </p:nvCxnSpPr>
            <p:spPr>
              <a:xfrm>
                <a:off x="2214046" y="2906791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>
                <a:off x="2210548" y="2579660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>
                <a:off x="878482" y="3751710"/>
                <a:ext cx="182880" cy="0"/>
              </a:xfrm>
              <a:prstGeom prst="line">
                <a:avLst/>
              </a:prstGeom>
              <a:ln w="25400">
                <a:solidFill>
                  <a:srgbClr val="7030A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>
                <a:off x="882874" y="3861822"/>
                <a:ext cx="182880" cy="0"/>
              </a:xfrm>
              <a:prstGeom prst="line">
                <a:avLst/>
              </a:prstGeom>
              <a:ln w="25400">
                <a:solidFill>
                  <a:srgbClr val="7030A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>
                <a:off x="881980" y="3971934"/>
                <a:ext cx="182880" cy="0"/>
              </a:xfrm>
              <a:prstGeom prst="line">
                <a:avLst/>
              </a:prstGeom>
              <a:ln w="25400">
                <a:solidFill>
                  <a:srgbClr val="7030A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>
                <a:off x="878482" y="3644803"/>
                <a:ext cx="182880" cy="0"/>
              </a:xfrm>
              <a:prstGeom prst="line">
                <a:avLst/>
              </a:prstGeom>
              <a:ln w="25400">
                <a:solidFill>
                  <a:srgbClr val="7030A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>
                <a:off x="154210" y="3751710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>
                <a:off x="158602" y="3861822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>
                <a:off x="157708" y="3971934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154210" y="3644803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864412" y="3214002"/>
                <a:ext cx="182880" cy="0"/>
              </a:xfrm>
              <a:prstGeom prst="line">
                <a:avLst/>
              </a:prstGeom>
              <a:ln w="25400">
                <a:solidFill>
                  <a:srgbClr val="FFC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868804" y="3324114"/>
                <a:ext cx="182880" cy="0"/>
              </a:xfrm>
              <a:prstGeom prst="line">
                <a:avLst/>
              </a:prstGeom>
              <a:ln w="25400">
                <a:solidFill>
                  <a:srgbClr val="FFC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>
                <a:off x="867910" y="3434226"/>
                <a:ext cx="182880" cy="0"/>
              </a:xfrm>
              <a:prstGeom prst="line">
                <a:avLst/>
              </a:prstGeom>
              <a:ln w="25400">
                <a:solidFill>
                  <a:srgbClr val="FFC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>
                <a:off x="864412" y="3107095"/>
                <a:ext cx="182880" cy="0"/>
              </a:xfrm>
              <a:prstGeom prst="line">
                <a:avLst/>
              </a:prstGeom>
              <a:ln w="25400">
                <a:solidFill>
                  <a:srgbClr val="FFC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>
                <a:off x="140140" y="3214002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>
                <a:off x="144532" y="3324114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>
                <a:off x="143638" y="3434226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>
                <a:off x="140140" y="3107095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>
                <a:off x="879376" y="4272189"/>
                <a:ext cx="182880" cy="0"/>
              </a:xfrm>
              <a:prstGeom prst="line">
                <a:avLst/>
              </a:prstGeom>
              <a:ln w="25400">
                <a:solidFill>
                  <a:srgbClr val="2ADD0C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/>
              <p:cNvCxnSpPr/>
              <p:nvPr/>
            </p:nvCxnSpPr>
            <p:spPr>
              <a:xfrm>
                <a:off x="883768" y="4382301"/>
                <a:ext cx="182880" cy="0"/>
              </a:xfrm>
              <a:prstGeom prst="line">
                <a:avLst/>
              </a:prstGeom>
              <a:ln w="25400">
                <a:solidFill>
                  <a:srgbClr val="2ADD0C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>
                <a:off x="882874" y="4492413"/>
                <a:ext cx="182880" cy="0"/>
              </a:xfrm>
              <a:prstGeom prst="line">
                <a:avLst/>
              </a:prstGeom>
              <a:ln w="25400">
                <a:solidFill>
                  <a:srgbClr val="2ADD0C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>
                <a:off x="879376" y="4165282"/>
                <a:ext cx="182880" cy="0"/>
              </a:xfrm>
              <a:prstGeom prst="line">
                <a:avLst/>
              </a:prstGeom>
              <a:ln w="25400">
                <a:solidFill>
                  <a:srgbClr val="2ADD0C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>
                <a:off x="155104" y="4272189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>
                <a:off x="159496" y="4382301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>
                <a:off x="158602" y="4492413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>
                <a:off x="155104" y="4165282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>
                <a:off x="858271" y="2686567"/>
                <a:ext cx="182880" cy="0"/>
              </a:xfrm>
              <a:prstGeom prst="line">
                <a:avLst/>
              </a:prstGeom>
              <a:ln w="25400">
                <a:solidFill>
                  <a:srgbClr val="00B0F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>
                <a:off x="862663" y="2796679"/>
                <a:ext cx="182880" cy="0"/>
              </a:xfrm>
              <a:prstGeom prst="line">
                <a:avLst/>
              </a:prstGeom>
              <a:ln w="25400">
                <a:solidFill>
                  <a:srgbClr val="00B0F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>
                <a:off x="861769" y="2906791"/>
                <a:ext cx="182880" cy="0"/>
              </a:xfrm>
              <a:prstGeom prst="line">
                <a:avLst/>
              </a:prstGeom>
              <a:ln w="25400">
                <a:solidFill>
                  <a:srgbClr val="00B0F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/>
              <p:nvPr/>
            </p:nvCxnSpPr>
            <p:spPr>
              <a:xfrm>
                <a:off x="858271" y="2579660"/>
                <a:ext cx="182880" cy="0"/>
              </a:xfrm>
              <a:prstGeom prst="line">
                <a:avLst/>
              </a:prstGeom>
              <a:ln w="25400">
                <a:solidFill>
                  <a:srgbClr val="00B0F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>
                <a:off x="133999" y="2686567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>
                <a:off x="138391" y="2796679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/>
              <p:cNvCxnSpPr/>
              <p:nvPr/>
            </p:nvCxnSpPr>
            <p:spPr>
              <a:xfrm>
                <a:off x="137497" y="2906791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/>
              <p:cNvCxnSpPr/>
              <p:nvPr/>
            </p:nvCxnSpPr>
            <p:spPr>
              <a:xfrm>
                <a:off x="133999" y="2579660"/>
                <a:ext cx="731520" cy="0"/>
              </a:xfrm>
              <a:prstGeom prst="line">
                <a:avLst/>
              </a:prstGeom>
              <a:ln w="254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98" name="Straight Connector 297"/>
          <p:cNvCxnSpPr/>
          <p:nvPr/>
        </p:nvCxnSpPr>
        <p:spPr bwMode="auto">
          <a:xfrm>
            <a:off x="1420218" y="4945276"/>
            <a:ext cx="908050" cy="1587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 bwMode="auto">
          <a:xfrm>
            <a:off x="1550393" y="4632538"/>
            <a:ext cx="906462" cy="15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/>
          <p:nvPr/>
        </p:nvCxnSpPr>
        <p:spPr bwMode="auto">
          <a:xfrm>
            <a:off x="1650405" y="5313693"/>
            <a:ext cx="906463" cy="15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1" name="Group 53"/>
          <p:cNvGrpSpPr>
            <a:grpSpLocks/>
          </p:cNvGrpSpPr>
          <p:nvPr/>
        </p:nvGrpSpPr>
        <p:grpSpPr bwMode="auto">
          <a:xfrm>
            <a:off x="1600196" y="5221468"/>
            <a:ext cx="255198" cy="246221"/>
            <a:chOff x="5757859" y="5431544"/>
            <a:chExt cx="253672" cy="238618"/>
          </a:xfrm>
        </p:grpSpPr>
        <p:sp>
          <p:nvSpPr>
            <p:cNvPr id="302" name="Oval 51"/>
            <p:cNvSpPr/>
            <p:nvPr/>
          </p:nvSpPr>
          <p:spPr>
            <a:xfrm>
              <a:off x="5813191" y="5486658"/>
              <a:ext cx="130975" cy="150771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2087563" eaLnBrk="0" hangingPunct="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3" name="TextBox 52"/>
            <p:cNvSpPr txBox="1">
              <a:spLocks noChangeArrowheads="1"/>
            </p:cNvSpPr>
            <p:nvPr/>
          </p:nvSpPr>
          <p:spPr bwMode="auto">
            <a:xfrm>
              <a:off x="5757859" y="5431544"/>
              <a:ext cx="253672" cy="238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000" dirty="0">
                  <a:latin typeface="Calibri" pitchFamily="34" charset="0"/>
                  <a:cs typeface="Calibri" pitchFamily="34" charset="0"/>
                </a:rPr>
                <a:t>B</a:t>
              </a:r>
            </a:p>
          </p:txBody>
        </p:sp>
      </p:grpSp>
      <p:grpSp>
        <p:nvGrpSpPr>
          <p:cNvPr id="304" name="Group 57"/>
          <p:cNvGrpSpPr>
            <a:grpSpLocks/>
          </p:cNvGrpSpPr>
          <p:nvPr/>
        </p:nvGrpSpPr>
        <p:grpSpPr bwMode="auto">
          <a:xfrm>
            <a:off x="1295403" y="4866106"/>
            <a:ext cx="255198" cy="246221"/>
            <a:chOff x="5757134" y="5431544"/>
            <a:chExt cx="255137" cy="238618"/>
          </a:xfrm>
        </p:grpSpPr>
        <p:sp>
          <p:nvSpPr>
            <p:cNvPr id="305" name="Oval 31"/>
            <p:cNvSpPr/>
            <p:nvPr/>
          </p:nvSpPr>
          <p:spPr>
            <a:xfrm>
              <a:off x="5813189" y="5486736"/>
              <a:ext cx="130144" cy="150771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2087563" eaLnBrk="0" hangingPunct="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6" name="TextBox 59"/>
            <p:cNvSpPr txBox="1">
              <a:spLocks noChangeArrowheads="1"/>
            </p:cNvSpPr>
            <p:nvPr/>
          </p:nvSpPr>
          <p:spPr bwMode="auto">
            <a:xfrm>
              <a:off x="5757134" y="5431544"/>
              <a:ext cx="255137" cy="238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000" dirty="0">
                  <a:latin typeface="Calibri" pitchFamily="34" charset="0"/>
                  <a:cs typeface="Calibri" pitchFamily="34" charset="0"/>
                </a:rPr>
                <a:t>B</a:t>
              </a:r>
            </a:p>
          </p:txBody>
        </p:sp>
      </p:grpSp>
      <p:grpSp>
        <p:nvGrpSpPr>
          <p:cNvPr id="307" name="Group 60"/>
          <p:cNvGrpSpPr>
            <a:grpSpLocks/>
          </p:cNvGrpSpPr>
          <p:nvPr/>
        </p:nvGrpSpPr>
        <p:grpSpPr bwMode="auto">
          <a:xfrm>
            <a:off x="1447796" y="4553289"/>
            <a:ext cx="255198" cy="246221"/>
            <a:chOff x="5757859" y="5431544"/>
            <a:chExt cx="253672" cy="238618"/>
          </a:xfrm>
        </p:grpSpPr>
        <p:sp>
          <p:nvSpPr>
            <p:cNvPr id="308" name="Oval 307"/>
            <p:cNvSpPr/>
            <p:nvPr/>
          </p:nvSpPr>
          <p:spPr>
            <a:xfrm>
              <a:off x="5812342" y="5486813"/>
              <a:ext cx="130975" cy="150771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2087563" eaLnBrk="0" hangingPunct="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9" name="TextBox 62"/>
            <p:cNvSpPr txBox="1">
              <a:spLocks noChangeArrowheads="1"/>
            </p:cNvSpPr>
            <p:nvPr/>
          </p:nvSpPr>
          <p:spPr bwMode="auto">
            <a:xfrm>
              <a:off x="5757859" y="5431544"/>
              <a:ext cx="253672" cy="238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000">
                  <a:latin typeface="Calibri" pitchFamily="34" charset="0"/>
                  <a:cs typeface="Calibri" pitchFamily="34" charset="0"/>
                </a:rPr>
                <a:t>B</a:t>
              </a:r>
            </a:p>
          </p:txBody>
        </p:sp>
      </p:grpSp>
      <p:sp>
        <p:nvSpPr>
          <p:cNvPr id="310" name="TextBox 122"/>
          <p:cNvSpPr txBox="1">
            <a:spLocks noChangeArrowheads="1"/>
          </p:cNvSpPr>
          <p:nvPr/>
        </p:nvSpPr>
        <p:spPr bwMode="auto">
          <a:xfrm>
            <a:off x="543839" y="4136218"/>
            <a:ext cx="1967489" cy="279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3726" tIns="46863" rIns="93726" bIns="46863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Probes for </a:t>
            </a:r>
            <a:r>
              <a:rPr lang="en-US" sz="1200" b="1" dirty="0" smtClean="0">
                <a:solidFill>
                  <a:srgbClr val="C00000"/>
                </a:solidFill>
                <a:latin typeface="Calibri" pitchFamily="34" charset="0"/>
                <a:ea typeface="Arial" pitchFamily="-105" charset="0"/>
                <a:cs typeface="Calibri" pitchFamily="34" charset="0"/>
              </a:rPr>
              <a:t>279</a:t>
            </a:r>
            <a:r>
              <a:rPr lang="en-US" sz="1200" b="1" dirty="0" smtClean="0">
                <a:solidFill>
                  <a:srgbClr val="C00000"/>
                </a:solidFill>
                <a:latin typeface="Calibri" pitchFamily="34" charset="0"/>
                <a:ea typeface="Arial" pitchFamily="-105" charset="0"/>
                <a:cs typeface="Calibri" pitchFamily="34" charset="0"/>
              </a:rPr>
              <a:t> </a:t>
            </a:r>
            <a:r>
              <a:rPr lang="en-US" sz="1200" b="1" dirty="0" smtClean="0">
                <a:solidFill>
                  <a:srgbClr val="C00000"/>
                </a:solidFill>
                <a:latin typeface="Calibri" pitchFamily="34" charset="0"/>
                <a:ea typeface="Arial" pitchFamily="-105" charset="0"/>
                <a:cs typeface="Calibri" pitchFamily="34" charset="0"/>
              </a:rPr>
              <a:t>cancer genes</a:t>
            </a:r>
            <a:endParaRPr lang="en-US" sz="1200" b="1" dirty="0">
              <a:solidFill>
                <a:srgbClr val="C00000"/>
              </a:solidFill>
              <a:latin typeface="Calibri" pitchFamily="34" charset="0"/>
              <a:ea typeface="Arial" pitchFamily="-105" charset="0"/>
              <a:cs typeface="Calibri" pitchFamily="34" charset="0"/>
            </a:endParaRPr>
          </a:p>
        </p:txBody>
      </p:sp>
      <p:sp>
        <p:nvSpPr>
          <p:cNvPr id="311" name="TextBox 122"/>
          <p:cNvSpPr txBox="1">
            <a:spLocks noChangeArrowheads="1"/>
          </p:cNvSpPr>
          <p:nvPr/>
        </p:nvSpPr>
        <p:spPr bwMode="auto">
          <a:xfrm>
            <a:off x="373589" y="1600200"/>
            <a:ext cx="2270456" cy="279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3726" tIns="46863" rIns="93726" bIns="46863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Prepare </a:t>
            </a:r>
            <a:r>
              <a:rPr lang="en-US" sz="1200" b="1" dirty="0" smtClean="0">
                <a:solidFill>
                  <a:schemeClr val="accent2"/>
                </a:solidFill>
                <a:latin typeface="Calibri" pitchFamily="34" charset="0"/>
                <a:ea typeface="Arial" pitchFamily="-105" charset="0"/>
                <a:cs typeface="Calibri" pitchFamily="34" charset="0"/>
              </a:rPr>
              <a:t>12-2</a:t>
            </a:r>
            <a:r>
              <a:rPr lang="en-US" sz="1200" b="1" dirty="0" smtClean="0">
                <a:solidFill>
                  <a:srgbClr val="C00000"/>
                </a:solidFill>
                <a:latin typeface="Calibri" pitchFamily="34" charset="0"/>
                <a:ea typeface="Arial" pitchFamily="-105" charset="0"/>
                <a:cs typeface="Calibri" pitchFamily="34" charset="0"/>
              </a:rPr>
              <a:t>4 barcoded libraries</a:t>
            </a:r>
            <a:endParaRPr lang="en-US" sz="1200" b="1" u="sng" dirty="0">
              <a:solidFill>
                <a:srgbClr val="C00000"/>
              </a:solidFill>
              <a:latin typeface="Calibri" pitchFamily="34" charset="0"/>
              <a:ea typeface="Arial" pitchFamily="-105" charset="0"/>
              <a:cs typeface="Calibri" pitchFamily="34" charset="0"/>
            </a:endParaRPr>
          </a:p>
        </p:txBody>
      </p:sp>
      <p:sp>
        <p:nvSpPr>
          <p:cNvPr id="313" name="Right Arrow 312"/>
          <p:cNvSpPr/>
          <p:nvPr/>
        </p:nvSpPr>
        <p:spPr bwMode="auto">
          <a:xfrm>
            <a:off x="2971800" y="3600666"/>
            <a:ext cx="304800" cy="6096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4" name="Right Arrow 313"/>
          <p:cNvSpPr/>
          <p:nvPr/>
        </p:nvSpPr>
        <p:spPr bwMode="auto">
          <a:xfrm>
            <a:off x="4724400" y="3600666"/>
            <a:ext cx="304800" cy="6096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5" name="Right Arrow 314"/>
          <p:cNvSpPr/>
          <p:nvPr/>
        </p:nvSpPr>
        <p:spPr bwMode="auto">
          <a:xfrm>
            <a:off x="7010400" y="3605149"/>
            <a:ext cx="304800" cy="6096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16" name="Picture 31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7600" y="3376549"/>
            <a:ext cx="1371600" cy="1143000"/>
          </a:xfrm>
          <a:prstGeom prst="rect">
            <a:avLst/>
          </a:prstGeom>
        </p:spPr>
      </p:pic>
      <p:sp>
        <p:nvSpPr>
          <p:cNvPr id="317" name="TextBox 122"/>
          <p:cNvSpPr txBox="1">
            <a:spLocks noChangeArrowheads="1"/>
          </p:cNvSpPr>
          <p:nvPr/>
        </p:nvSpPr>
        <p:spPr bwMode="auto">
          <a:xfrm>
            <a:off x="7207735" y="2639729"/>
            <a:ext cx="1909529" cy="46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726" tIns="46863" rIns="93726" bIns="46863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Align to genome</a:t>
            </a:r>
          </a:p>
          <a:p>
            <a:pPr algn="ctr" eaLnBrk="0" hangingPunct="0"/>
            <a:r>
              <a:rPr lang="en-US" sz="1200" dirty="0" smtClean="0">
                <a:latin typeface="Calibri" pitchFamily="34" charset="0"/>
                <a:ea typeface="Arial" pitchFamily="-105" charset="0"/>
                <a:cs typeface="Calibri" pitchFamily="34" charset="0"/>
              </a:rPr>
              <a:t>and analyze</a:t>
            </a:r>
            <a:endParaRPr lang="en-US" sz="1200" dirty="0">
              <a:latin typeface="Calibri" pitchFamily="34" charset="0"/>
              <a:ea typeface="Arial" pitchFamily="-105" charset="0"/>
              <a:cs typeface="Calibri" pitchFamily="34" charset="0"/>
            </a:endParaRPr>
          </a:p>
        </p:txBody>
      </p:sp>
      <p:sp>
        <p:nvSpPr>
          <p:cNvPr id="322" name="TextBox 321"/>
          <p:cNvSpPr txBox="1"/>
          <p:nvPr/>
        </p:nvSpPr>
        <p:spPr>
          <a:xfrm>
            <a:off x="228603" y="1189789"/>
            <a:ext cx="661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(P1)</a:t>
            </a:r>
            <a:endParaRPr lang="en-US" sz="1200" dirty="0"/>
          </a:p>
        </p:txBody>
      </p:sp>
      <p:sp>
        <p:nvSpPr>
          <p:cNvPr id="323" name="TextBox 322"/>
          <p:cNvSpPr txBox="1"/>
          <p:nvPr/>
        </p:nvSpPr>
        <p:spPr>
          <a:xfrm>
            <a:off x="3137234" y="2280011"/>
            <a:ext cx="661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(P2)</a:t>
            </a:r>
            <a:endParaRPr lang="en-US" sz="1200" dirty="0"/>
          </a:p>
        </p:txBody>
      </p:sp>
      <p:sp>
        <p:nvSpPr>
          <p:cNvPr id="324" name="TextBox 323"/>
          <p:cNvSpPr txBox="1"/>
          <p:nvPr/>
        </p:nvSpPr>
        <p:spPr>
          <a:xfrm>
            <a:off x="5129066" y="2280011"/>
            <a:ext cx="661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(P3)</a:t>
            </a:r>
            <a:endParaRPr lang="en-US" sz="1200" dirty="0"/>
          </a:p>
        </p:txBody>
      </p:sp>
      <p:sp>
        <p:nvSpPr>
          <p:cNvPr id="325" name="TextBox 324"/>
          <p:cNvSpPr txBox="1"/>
          <p:nvPr/>
        </p:nvSpPr>
        <p:spPr>
          <a:xfrm>
            <a:off x="7397578" y="2253489"/>
            <a:ext cx="661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(P4)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78095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54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MSKCC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Berger, Michael F./Pathology</dc:creator>
  <cp:lastModifiedBy>Berger, Michael F./Pathology</cp:lastModifiedBy>
  <cp:revision>2</cp:revision>
  <dcterms:created xsi:type="dcterms:W3CDTF">2013-06-04T00:58:38Z</dcterms:created>
  <dcterms:modified xsi:type="dcterms:W3CDTF">2013-06-04T01:04:46Z</dcterms:modified>
</cp:coreProperties>
</file>