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0" d="100"/>
          <a:sy n="90" d="100"/>
        </p:scale>
        <p:origin x="-558" y="-31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03F67-86D6-41D7-AA8F-5B497D43D726}" type="datetimeFigureOut">
              <a:rPr lang="en-US" smtClean="0"/>
              <a:pPr/>
              <a:t>5/13/2013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398DD2-08B1-447E-9167-3505686D711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03F67-86D6-41D7-AA8F-5B497D43D726}" type="datetimeFigureOut">
              <a:rPr lang="en-US" smtClean="0"/>
              <a:pPr/>
              <a:t>5/13/2013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398DD2-08B1-447E-9167-3505686D711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03F67-86D6-41D7-AA8F-5B497D43D726}" type="datetimeFigureOut">
              <a:rPr lang="en-US" smtClean="0"/>
              <a:pPr/>
              <a:t>5/13/2013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398DD2-08B1-447E-9167-3505686D711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03F67-86D6-41D7-AA8F-5B497D43D726}" type="datetimeFigureOut">
              <a:rPr lang="en-US" smtClean="0"/>
              <a:pPr/>
              <a:t>5/13/2013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398DD2-08B1-447E-9167-3505686D711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03F67-86D6-41D7-AA8F-5B497D43D726}" type="datetimeFigureOut">
              <a:rPr lang="en-US" smtClean="0"/>
              <a:pPr/>
              <a:t>5/13/2013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398DD2-08B1-447E-9167-3505686D711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03F67-86D6-41D7-AA8F-5B497D43D726}" type="datetimeFigureOut">
              <a:rPr lang="en-US" smtClean="0"/>
              <a:pPr/>
              <a:t>5/13/2013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398DD2-08B1-447E-9167-3505686D711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03F67-86D6-41D7-AA8F-5B497D43D726}" type="datetimeFigureOut">
              <a:rPr lang="en-US" smtClean="0"/>
              <a:pPr/>
              <a:t>5/13/2013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398DD2-08B1-447E-9167-3505686D711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03F67-86D6-41D7-AA8F-5B497D43D726}" type="datetimeFigureOut">
              <a:rPr lang="en-US" smtClean="0"/>
              <a:pPr/>
              <a:t>5/13/2013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398DD2-08B1-447E-9167-3505686D711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03F67-86D6-41D7-AA8F-5B497D43D726}" type="datetimeFigureOut">
              <a:rPr lang="en-US" smtClean="0"/>
              <a:pPr/>
              <a:t>5/13/2013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398DD2-08B1-447E-9167-3505686D711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03F67-86D6-41D7-AA8F-5B497D43D726}" type="datetimeFigureOut">
              <a:rPr lang="en-US" smtClean="0"/>
              <a:pPr/>
              <a:t>5/13/2013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398DD2-08B1-447E-9167-3505686D711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03F67-86D6-41D7-AA8F-5B497D43D726}" type="datetimeFigureOut">
              <a:rPr lang="en-US" smtClean="0"/>
              <a:pPr/>
              <a:t>5/13/2013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398DD2-08B1-447E-9167-3505686D711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203F67-86D6-41D7-AA8F-5B497D43D726}" type="datetimeFigureOut">
              <a:rPr lang="en-US" smtClean="0"/>
              <a:pPr/>
              <a:t>5/13/2013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398DD2-08B1-447E-9167-3505686D711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Arrow Connector 4"/>
          <p:cNvCxnSpPr/>
          <p:nvPr/>
        </p:nvCxnSpPr>
        <p:spPr>
          <a:xfrm rot="5400000">
            <a:off x="4532312" y="1181100"/>
            <a:ext cx="534988" cy="158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 flipH="1">
            <a:off x="4343400" y="2492514"/>
            <a:ext cx="458788" cy="707886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152400" y="3200400"/>
            <a:ext cx="4191000" cy="769441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254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600" b="1" u="sng" dirty="0" smtClean="0">
                <a:latin typeface="Arial" pitchFamily="34" charset="0"/>
                <a:cs typeface="Arial" pitchFamily="34" charset="0"/>
              </a:rPr>
              <a:t>Day 2: Antigen </a:t>
            </a:r>
            <a:r>
              <a:rPr lang="en-US" sz="1600" b="1" u="sng" dirty="0" err="1" smtClean="0">
                <a:latin typeface="Arial" pitchFamily="34" charset="0"/>
                <a:cs typeface="Arial" pitchFamily="34" charset="0"/>
              </a:rPr>
              <a:t>Degranulation</a:t>
            </a:r>
            <a:r>
              <a:rPr lang="en-US" sz="1600" b="1" u="sng" dirty="0" smtClean="0">
                <a:latin typeface="Arial" pitchFamily="34" charset="0"/>
                <a:cs typeface="Arial" pitchFamily="34" charset="0"/>
              </a:rPr>
              <a:t> Experiment</a:t>
            </a:r>
          </a:p>
          <a:p>
            <a:pPr algn="ctr"/>
            <a:r>
              <a:rPr lang="en-US" sz="1400" b="1" dirty="0" err="1" smtClean="0">
                <a:latin typeface="Arial" pitchFamily="34" charset="0"/>
                <a:cs typeface="Arial" pitchFamily="34" charset="0"/>
              </a:rPr>
              <a:t>IgE</a:t>
            </a:r>
            <a:r>
              <a:rPr lang="en-US" sz="1400" b="1" dirty="0" smtClean="0">
                <a:latin typeface="Arial" pitchFamily="34" charset="0"/>
                <a:cs typeface="Arial" pitchFamily="34" charset="0"/>
              </a:rPr>
              <a:t> sensitization; Antigen stimulation</a:t>
            </a:r>
          </a:p>
          <a:p>
            <a:pPr algn="ctr"/>
            <a:r>
              <a:rPr lang="en-US" sz="1400" b="1" dirty="0" smtClean="0">
                <a:latin typeface="Arial" pitchFamily="34" charset="0"/>
                <a:cs typeface="Arial" pitchFamily="34" charset="0"/>
              </a:rPr>
              <a:t>± TCS</a:t>
            </a:r>
          </a:p>
        </p:txBody>
      </p:sp>
      <p:cxnSp>
        <p:nvCxnSpPr>
          <p:cNvPr id="12" name="Straight Arrow Connector 11"/>
          <p:cNvCxnSpPr/>
          <p:nvPr/>
        </p:nvCxnSpPr>
        <p:spPr>
          <a:xfrm>
            <a:off x="4802188" y="2492514"/>
            <a:ext cx="531812" cy="707886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5334000" y="3200400"/>
            <a:ext cx="3505200" cy="830997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254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600" b="1" u="sng" dirty="0" smtClean="0">
                <a:latin typeface="Arial" pitchFamily="34" charset="0"/>
                <a:cs typeface="Arial" pitchFamily="34" charset="0"/>
              </a:rPr>
              <a:t>Day 2: Calcium </a:t>
            </a:r>
            <a:r>
              <a:rPr lang="en-US" sz="1600" b="1" u="sng" dirty="0" err="1" smtClean="0">
                <a:latin typeface="Arial" pitchFamily="34" charset="0"/>
                <a:cs typeface="Arial" pitchFamily="34" charset="0"/>
              </a:rPr>
              <a:t>Ionophore</a:t>
            </a:r>
            <a:r>
              <a:rPr lang="en-US" sz="1600" b="1" u="sng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600" b="1" u="sng" dirty="0" err="1" smtClean="0">
                <a:latin typeface="Arial" pitchFamily="34" charset="0"/>
                <a:cs typeface="Arial" pitchFamily="34" charset="0"/>
              </a:rPr>
              <a:t>Degranulation</a:t>
            </a:r>
            <a:r>
              <a:rPr lang="en-US" sz="1600" b="1" u="sng" dirty="0" smtClean="0">
                <a:latin typeface="Arial" pitchFamily="34" charset="0"/>
                <a:cs typeface="Arial" pitchFamily="34" charset="0"/>
              </a:rPr>
              <a:t> Experiment</a:t>
            </a:r>
          </a:p>
          <a:p>
            <a:pPr algn="ctr"/>
            <a:r>
              <a:rPr lang="en-US" sz="1400" b="1" dirty="0" smtClean="0">
                <a:latin typeface="Arial" pitchFamily="34" charset="0"/>
                <a:cs typeface="Arial" pitchFamily="34" charset="0"/>
              </a:rPr>
              <a:t>A23187 ± TCS</a:t>
            </a:r>
          </a:p>
        </p:txBody>
      </p:sp>
      <p:cxnSp>
        <p:nvCxnSpPr>
          <p:cNvPr id="17" name="Straight Arrow Connector 16"/>
          <p:cNvCxnSpPr/>
          <p:nvPr/>
        </p:nvCxnSpPr>
        <p:spPr>
          <a:xfrm flipH="1">
            <a:off x="5713412" y="4038600"/>
            <a:ext cx="1588" cy="457200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>
            <a:off x="4114800" y="3962400"/>
            <a:ext cx="0" cy="533400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/>
          <p:nvPr/>
        </p:nvCxnSpPr>
        <p:spPr>
          <a:xfrm>
            <a:off x="4876800" y="5334000"/>
            <a:ext cx="0" cy="381000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/>
          <p:cNvSpPr txBox="1"/>
          <p:nvPr/>
        </p:nvSpPr>
        <p:spPr>
          <a:xfrm>
            <a:off x="2743200" y="5715000"/>
            <a:ext cx="4114800" cy="107721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25400">
            <a:solidFill>
              <a:schemeClr val="tx1"/>
            </a:solidFill>
          </a:ln>
        </p:spPr>
        <p:txBody>
          <a:bodyPr wrap="square" rtlCol="0" anchor="ctr">
            <a:spAutoFit/>
          </a:bodyPr>
          <a:lstStyle/>
          <a:p>
            <a:endParaRPr lang="en-US" sz="1600" b="1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1600" b="1" dirty="0" smtClean="0">
                <a:latin typeface="Arial" pitchFamily="34" charset="0"/>
                <a:cs typeface="Arial" pitchFamily="34" charset="0"/>
              </a:rPr>
              <a:t>Measure </a:t>
            </a:r>
            <a:r>
              <a:rPr lang="el-GR" sz="1600" b="1" dirty="0" smtClean="0">
                <a:latin typeface="Arial" pitchFamily="34" charset="0"/>
                <a:cs typeface="Arial" pitchFamily="34" charset="0"/>
              </a:rPr>
              <a:t>β</a:t>
            </a:r>
            <a:r>
              <a:rPr lang="en-US" sz="1600" b="1" dirty="0" smtClean="0">
                <a:latin typeface="Arial" pitchFamily="34" charset="0"/>
                <a:cs typeface="Arial" pitchFamily="34" charset="0"/>
              </a:rPr>
              <a:t>-</a:t>
            </a:r>
            <a:r>
              <a:rPr lang="en-US" sz="1600" b="1" dirty="0" err="1" smtClean="0">
                <a:latin typeface="Arial" pitchFamily="34" charset="0"/>
                <a:cs typeface="Arial" pitchFamily="34" charset="0"/>
              </a:rPr>
              <a:t>hexosaminidase</a:t>
            </a:r>
            <a:r>
              <a:rPr lang="en-US" sz="1600" b="1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r>
              <a:rPr lang="en-US" sz="1600" b="1" dirty="0" smtClean="0">
                <a:latin typeface="Arial" pitchFamily="34" charset="0"/>
                <a:cs typeface="Arial" pitchFamily="34" charset="0"/>
              </a:rPr>
              <a:t>activity in </a:t>
            </a:r>
            <a:r>
              <a:rPr lang="en-US" sz="1600" b="1" dirty="0" err="1" smtClean="0">
                <a:latin typeface="Arial" pitchFamily="34" charset="0"/>
                <a:cs typeface="Arial" pitchFamily="34" charset="0"/>
              </a:rPr>
              <a:t>microplate</a:t>
            </a:r>
            <a:r>
              <a:rPr lang="en-US" sz="1600" b="1" dirty="0" smtClean="0">
                <a:latin typeface="Arial" pitchFamily="34" charset="0"/>
                <a:cs typeface="Arial" pitchFamily="34" charset="0"/>
              </a:rPr>
              <a:t> reader</a:t>
            </a:r>
          </a:p>
          <a:p>
            <a:endParaRPr lang="en-US" sz="1600" b="1" dirty="0" smtClean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32" name="Picture 31" descr="Picture 004.jpg"/>
          <p:cNvPicPr>
            <a:picLocks noChangeAspect="1"/>
          </p:cNvPicPr>
          <p:nvPr/>
        </p:nvPicPr>
        <p:blipFill>
          <a:blip r:embed="rId2" cstate="print"/>
          <a:srcRect l="8342"/>
          <a:stretch>
            <a:fillRect/>
          </a:stretch>
        </p:blipFill>
        <p:spPr>
          <a:xfrm>
            <a:off x="5638800" y="5808821"/>
            <a:ext cx="1033169" cy="84540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2819400" y="76200"/>
            <a:ext cx="3962400" cy="769441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254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600" b="1" u="sng" dirty="0" smtClean="0">
                <a:latin typeface="Arial" pitchFamily="34" charset="0"/>
                <a:cs typeface="Arial" pitchFamily="34" charset="0"/>
              </a:rPr>
              <a:t>Day 1: Plate Cells</a:t>
            </a:r>
          </a:p>
          <a:p>
            <a:r>
              <a:rPr lang="en-US" sz="1400" b="1" dirty="0" smtClean="0">
                <a:latin typeface="Arial" pitchFamily="34" charset="0"/>
                <a:cs typeface="Arial" pitchFamily="34" charset="0"/>
              </a:rPr>
              <a:t>50,000 cells/well in 96-well plate;</a:t>
            </a:r>
          </a:p>
          <a:p>
            <a:r>
              <a:rPr lang="en-US" sz="1400" b="1" dirty="0" smtClean="0">
                <a:latin typeface="Arial" pitchFamily="34" charset="0"/>
                <a:cs typeface="Arial" pitchFamily="34" charset="0"/>
              </a:rPr>
              <a:t>incubate overnight 37ºC/5% CO</a:t>
            </a:r>
            <a:r>
              <a:rPr lang="en-US" sz="1400" b="1" baseline="-25000" dirty="0" smtClean="0">
                <a:latin typeface="Arial" pitchFamily="34" charset="0"/>
                <a:cs typeface="Arial" pitchFamily="34" charset="0"/>
              </a:rPr>
              <a:t>2</a:t>
            </a:r>
          </a:p>
        </p:txBody>
      </p:sp>
      <p:pic>
        <p:nvPicPr>
          <p:cNvPr id="33" name="Picture 32" descr="Picture 001.jpg"/>
          <p:cNvPicPr>
            <a:picLocks noChangeAspect="1"/>
          </p:cNvPicPr>
          <p:nvPr/>
        </p:nvPicPr>
        <p:blipFill>
          <a:blip r:embed="rId3" cstate="print"/>
          <a:srcRect l="10781" t="7708" r="13386" b="13403"/>
          <a:stretch>
            <a:fillRect/>
          </a:stretch>
        </p:blipFill>
        <p:spPr>
          <a:xfrm>
            <a:off x="5715000" y="124767"/>
            <a:ext cx="914400" cy="713433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2895600" y="1447800"/>
            <a:ext cx="3886200" cy="123110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25400">
            <a:solidFill>
              <a:schemeClr val="tx1"/>
            </a:solidFill>
          </a:ln>
        </p:spPr>
        <p:txBody>
          <a:bodyPr wrap="square" rtlCol="0" anchor="ctr">
            <a:spAutoFit/>
          </a:bodyPr>
          <a:lstStyle/>
          <a:p>
            <a:endParaRPr lang="en-US" sz="800" b="1" u="sng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1600" b="1" u="sng" dirty="0" smtClean="0">
                <a:latin typeface="Arial" pitchFamily="34" charset="0"/>
                <a:cs typeface="Arial" pitchFamily="34" charset="0"/>
              </a:rPr>
              <a:t>Day 2: Prepare </a:t>
            </a:r>
            <a:r>
              <a:rPr lang="en-US" sz="1600" b="1" u="sng" dirty="0" err="1" smtClean="0">
                <a:latin typeface="Arial" pitchFamily="34" charset="0"/>
                <a:cs typeface="Arial" pitchFamily="34" charset="0"/>
              </a:rPr>
              <a:t>triclosan</a:t>
            </a:r>
            <a:endParaRPr lang="en-US" sz="1600" b="1" u="sng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1400" b="1" dirty="0" smtClean="0">
                <a:latin typeface="Arial" pitchFamily="34" charset="0"/>
                <a:cs typeface="Arial" pitchFamily="34" charset="0"/>
              </a:rPr>
              <a:t>Heat to 50ºC for 90 min. </a:t>
            </a:r>
          </a:p>
          <a:p>
            <a:r>
              <a:rPr lang="en-US" sz="1400" b="1" dirty="0" smtClean="0">
                <a:latin typeface="Arial" pitchFamily="34" charset="0"/>
                <a:cs typeface="Arial" pitchFamily="34" charset="0"/>
              </a:rPr>
              <a:t>with </a:t>
            </a:r>
            <a:r>
              <a:rPr lang="en-US" sz="1400" b="1" dirty="0" smtClean="0">
                <a:latin typeface="Arial" pitchFamily="34" charset="0"/>
                <a:cs typeface="Arial" pitchFamily="34" charset="0"/>
              </a:rPr>
              <a:t>stirring.  UV-Vis concentration determination.  </a:t>
            </a:r>
            <a:endParaRPr lang="en-US" sz="1400" b="1" dirty="0" smtClean="0">
              <a:latin typeface="Arial" pitchFamily="34" charset="0"/>
              <a:cs typeface="Arial" pitchFamily="34" charset="0"/>
            </a:endParaRPr>
          </a:p>
          <a:p>
            <a:endParaRPr lang="en-US" sz="800" b="1" dirty="0" smtClean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36" name="Picture 35" descr="Picture.jpg"/>
          <p:cNvPicPr>
            <a:picLocks noChangeAspect="1"/>
          </p:cNvPicPr>
          <p:nvPr/>
        </p:nvPicPr>
        <p:blipFill>
          <a:blip r:embed="rId4" cstate="print"/>
          <a:srcRect t="15555" b="15556"/>
          <a:stretch>
            <a:fillRect/>
          </a:stretch>
        </p:blipFill>
        <p:spPr>
          <a:xfrm rot="5400000">
            <a:off x="5897880" y="1783080"/>
            <a:ext cx="914400" cy="548640"/>
          </a:xfrm>
          <a:prstGeom prst="rect">
            <a:avLst/>
          </a:prstGeom>
        </p:spPr>
      </p:pic>
      <p:sp>
        <p:nvSpPr>
          <p:cNvPr id="18" name="TextBox 17"/>
          <p:cNvSpPr txBox="1"/>
          <p:nvPr/>
        </p:nvSpPr>
        <p:spPr>
          <a:xfrm>
            <a:off x="2743200" y="4495800"/>
            <a:ext cx="4191000" cy="830997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25400">
            <a:solidFill>
              <a:schemeClr val="tx1"/>
            </a:solidFill>
          </a:ln>
        </p:spPr>
        <p:txBody>
          <a:bodyPr wrap="square" rtlCol="0" anchor="ctr">
            <a:spAutoFit/>
          </a:bodyPr>
          <a:lstStyle/>
          <a:p>
            <a:r>
              <a:rPr lang="en-US" sz="1600" b="1" dirty="0" smtClean="0">
                <a:latin typeface="Arial" pitchFamily="34" charset="0"/>
                <a:cs typeface="Arial" pitchFamily="34" charset="0"/>
              </a:rPr>
              <a:t>Transfer aliquot of supernatant </a:t>
            </a:r>
          </a:p>
          <a:p>
            <a:r>
              <a:rPr lang="en-US" sz="1600" b="1" dirty="0" smtClean="0">
                <a:latin typeface="Arial" pitchFamily="34" charset="0"/>
                <a:cs typeface="Arial" pitchFamily="34" charset="0"/>
              </a:rPr>
              <a:t>to new plate containing  </a:t>
            </a:r>
          </a:p>
          <a:p>
            <a:r>
              <a:rPr lang="en-US" sz="1600" b="1" dirty="0" err="1" smtClean="0">
                <a:latin typeface="Arial" pitchFamily="34" charset="0"/>
                <a:cs typeface="Arial" pitchFamily="34" charset="0"/>
              </a:rPr>
              <a:t>fluorogenic</a:t>
            </a:r>
            <a:r>
              <a:rPr lang="en-US" sz="1600" b="1" dirty="0" smtClean="0">
                <a:latin typeface="Arial" pitchFamily="34" charset="0"/>
                <a:cs typeface="Arial" pitchFamily="34" charset="0"/>
              </a:rPr>
              <a:t> substrate on ice</a:t>
            </a:r>
          </a:p>
        </p:txBody>
      </p:sp>
      <p:pic>
        <p:nvPicPr>
          <p:cNvPr id="26" name="Picture 25" descr="Picture 008.jpg"/>
          <p:cNvPicPr>
            <a:picLocks noChangeAspect="1"/>
          </p:cNvPicPr>
          <p:nvPr/>
        </p:nvPicPr>
        <p:blipFill>
          <a:blip r:embed="rId5" cstate="print"/>
          <a:srcRect l="21667" t="7778" r="12500" b="3333"/>
          <a:stretch>
            <a:fillRect/>
          </a:stretch>
        </p:blipFill>
        <p:spPr>
          <a:xfrm rot="5400000">
            <a:off x="6100756" y="4537955"/>
            <a:ext cx="751521" cy="76103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4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353</TotalTime>
  <Words>77</Words>
  <Application>Microsoft Office PowerPoint</Application>
  <PresentationFormat>On-screen Show (4:3)</PresentationFormat>
  <Paragraphs>18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>Thiel College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Thiel User</dc:creator>
  <cp:lastModifiedBy>Gosse Lab</cp:lastModifiedBy>
  <cp:revision>29</cp:revision>
  <dcterms:created xsi:type="dcterms:W3CDTF">2012-12-18T23:00:17Z</dcterms:created>
  <dcterms:modified xsi:type="dcterms:W3CDTF">2013-05-13T18:33:20Z</dcterms:modified>
</cp:coreProperties>
</file>