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Default Extension="pdf" ContentType="application/pdf"/>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5"/>
  </p:notesMasterIdLst>
  <p:sldIdLst>
    <p:sldId id="256" r:id="rId2"/>
    <p:sldId id="257" r:id="rId3"/>
    <p:sldId id="258" r:id="rId4"/>
    <p:sldId id="259" r:id="rId5"/>
    <p:sldId id="269" r:id="rId6"/>
    <p:sldId id="261" r:id="rId7"/>
    <p:sldId id="262" r:id="rId8"/>
    <p:sldId id="270" r:id="rId9"/>
    <p:sldId id="263" r:id="rId10"/>
    <p:sldId id="264" r:id="rId11"/>
    <p:sldId id="260" r:id="rId12"/>
    <p:sldId id="266" r:id="rId13"/>
    <p:sldId id="26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81350" autoAdjust="0"/>
  </p:normalViewPr>
  <p:slideViewPr>
    <p:cSldViewPr snapToObjects="1">
      <p:cViewPr varScale="1">
        <p:scale>
          <a:sx n="118" d="100"/>
          <a:sy n="118" d="100"/>
        </p:scale>
        <p:origin x="-55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tableStyles" Target="tableStyles.xml"/><Relationship Id="rId4" Type="http://schemas.openxmlformats.org/officeDocument/2006/relationships/slide" Target="slides/slide3.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presProps" Target="presProps.xml"/><Relationship Id="rId19" Type="http://schemas.openxmlformats.org/officeDocument/2006/relationships/theme" Target="theme/theme1.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2318EA-4E61-4543-8377-CF73BE6BF703}" type="datetimeFigureOut">
              <a:t>1/9/13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DBBDA6-464F-B345-822E-C28C41B88D07}" type="slidenum">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DBBDA6-464F-B345-822E-C28C41B88D07}" type="slidenum">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DBBDA6-464F-B345-822E-C28C41B88D07}" type="slidenum">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DBBDA6-464F-B345-822E-C28C41B88D07}" type="slidenum">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The full schematic script is as follows: </a:t>
            </a:r>
          </a:p>
          <a:p>
            <a:r>
              <a:rPr lang="en-US"/>
              <a:t/>
            </a:r>
            <a:br>
              <a:rPr lang="en-US"/>
            </a:br>
            <a:r>
              <a:rPr lang="en-US"/>
              <a:t>The overall goal of this procedure is to surgically induce intrauterine growth restriction, or IUGR in a rabbit fetus, and examine the fetal cardiovascular response to placental insufficiency  (Intro).</a:t>
            </a:r>
          </a:p>
          <a:p>
            <a:endParaRPr lang="en-US"/>
          </a:p>
          <a:p>
            <a:r>
              <a:rPr lang="en-US"/>
              <a:t>This is accomplished by first _performing a midline laparotomy at gestational age day 25, and carefully exposing the rabbit bicornuate uterus (P1, Editor, begin with the rabbit in P1 without the brackets). </a:t>
            </a:r>
          </a:p>
          <a:p>
            <a:endParaRPr lang="en-US"/>
          </a:p>
          <a:p>
            <a:r>
              <a:rPr lang="en-US"/>
              <a:t>Next, 40-50% of the uteroplacental vessels supplying each gestational sac in one uterine horn are surgically ligated and the fetuses in the second uterine horn are left as controls. (P2, Editor, bring in the brackets and the illustration in P2).</a:t>
            </a:r>
          </a:p>
          <a:p>
            <a:endParaRPr lang="en-US"/>
          </a:p>
          <a:p>
            <a:r>
              <a:rPr lang="en-US"/>
              <a:t>At gestational age day 30, a repeat midline laparotomy is then performed using an intravenous infusion of ketamine and xylazine anesthesia to minimize fetal cardiac effects (P3, Editor, use P3 here.  If possible, add the layers: first the rabbit, then opening the abdomen, then the white box with the blood vessels).</a:t>
            </a:r>
          </a:p>
          <a:p>
            <a:endParaRPr lang="en-US"/>
          </a:p>
          <a:p>
            <a:r>
              <a:rPr lang="en-US"/>
              <a:t>Finally, fetoplacental Doppler ultrasound and fetal echocardiography are carried out to obtain measurements of fetal hemodynamics, and cardiac function and structure in IUGR and control fetuses (P4, Editor, add the brackets and the setup in P4).</a:t>
            </a:r>
          </a:p>
          <a:p>
            <a:endParaRPr lang="en-US"/>
          </a:p>
          <a:p>
            <a:r>
              <a:rPr lang="en-US"/>
              <a:t>Ultimately results can be obtained that show the fetal cardiovascular response to increased placental resistance  through biometric analysis, fetoplacental Doppler ultrasound and novel fetal echocardiography (P5, Editor, scroll through Figures 2, 3, and 4 here).</a:t>
            </a:r>
          </a:p>
          <a:p>
            <a:endParaRPr lang="en-US"/>
          </a:p>
        </p:txBody>
      </p:sp>
      <p:sp>
        <p:nvSpPr>
          <p:cNvPr id="4" name="Slide Number Placeholder 3"/>
          <p:cNvSpPr>
            <a:spLocks noGrp="1"/>
          </p:cNvSpPr>
          <p:nvPr>
            <p:ph type="sldNum" sz="quarter" idx="10"/>
          </p:nvPr>
        </p:nvSpPr>
        <p:spPr/>
        <p:txBody>
          <a:bodyPr/>
          <a:lstStyle/>
          <a:p>
            <a:fld id="{E4DBBDA6-464F-B345-822E-C28C41B88D07}" type="slidenum">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The overall goal of this procedure is to surgically induce intrauterine growth restriction, or IUGR in a rabbit fetus, and examine the fetal cardiovascular response to placental insufficiency  (Intro).</a:t>
            </a:r>
          </a:p>
          <a:p>
            <a:endParaRPr lang="en-US"/>
          </a:p>
          <a:p>
            <a:r>
              <a:rPr lang="en-US"/>
              <a:t>This is accomplished by first _performing a midline laparotomy at gestational age day 25, and carefully exposing the rabbit bicornuate uterus </a:t>
            </a:r>
            <a:r>
              <a:rPr lang="en-US" b="1"/>
              <a:t>(P1).</a:t>
            </a:r>
          </a:p>
          <a:p>
            <a:r>
              <a:rPr lang="en-US" b="1"/>
              <a:t>P1.1: Show a rabbit, lying ventral side up</a:t>
            </a:r>
            <a:r>
              <a:rPr lang="en-US" b="1" baseline="0"/>
              <a:t> (belly up).</a:t>
            </a:r>
          </a:p>
          <a:p>
            <a:r>
              <a:rPr lang="en-US" b="1" baseline="0"/>
              <a:t>P1.2: Show a dotted line representing an incision down the middle of the rabbit’s abdomen.</a:t>
            </a:r>
            <a:endParaRPr lang="en-US" b="1"/>
          </a:p>
          <a:p>
            <a:endParaRPr lang="en-US" b="1"/>
          </a:p>
        </p:txBody>
      </p:sp>
      <p:sp>
        <p:nvSpPr>
          <p:cNvPr id="4" name="Slide Number Placeholder 3"/>
          <p:cNvSpPr>
            <a:spLocks noGrp="1"/>
          </p:cNvSpPr>
          <p:nvPr>
            <p:ph type="sldNum" sz="quarter" idx="10"/>
          </p:nvPr>
        </p:nvSpPr>
        <p:spPr/>
        <p:txBody>
          <a:bodyPr/>
          <a:lstStyle/>
          <a:p>
            <a:fld id="{E4DBBDA6-464F-B345-822E-C28C41B88D07}" type="slidenum">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The overall goal of this procedure is to surgically induce intrauterine growth restriction, or IUGR in a rabbit fetus, and examine the fetal cardiovascular response to placental insufficiency  (Intro).</a:t>
            </a:r>
            <a:r>
              <a:rPr lang="en-US" baseline="0"/>
              <a:t> </a:t>
            </a:r>
            <a:r>
              <a:rPr lang="en-US"/>
              <a:t>This is accomplished by first _performing a midline laparotomy at gestational age day 25, and carefully exposing the rabbit bicornuate uterus </a:t>
            </a:r>
            <a:r>
              <a:rPr lang="en-US" b="1"/>
              <a:t>(P1).</a:t>
            </a:r>
          </a:p>
          <a:p>
            <a:endParaRPr lang="en-US" b="1"/>
          </a:p>
          <a:p>
            <a:r>
              <a:rPr lang="en-US" b="1"/>
              <a:t>P1.1: Show a rabbit, lying ventral side up</a:t>
            </a:r>
            <a:r>
              <a:rPr lang="en-US" b="1" baseline="0"/>
              <a:t> (belly up).</a:t>
            </a:r>
          </a:p>
          <a:p>
            <a:r>
              <a:rPr lang="en-US" b="1" baseline="0"/>
              <a:t>P1.2: Show a dotted line representing an incision down the middle of the rabbit’s abdomen.</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a:t>P1.3: Fade on the uterus overlay on the rabbit’s abdomen.</a:t>
            </a:r>
            <a:endParaRPr lang="en-US" b="1"/>
          </a:p>
          <a:p>
            <a:endParaRPr lang="en-US" b="1"/>
          </a:p>
          <a:p>
            <a:endParaRPr lang="en-US" b="1"/>
          </a:p>
        </p:txBody>
      </p:sp>
      <p:sp>
        <p:nvSpPr>
          <p:cNvPr id="4" name="Slide Number Placeholder 3"/>
          <p:cNvSpPr>
            <a:spLocks noGrp="1"/>
          </p:cNvSpPr>
          <p:nvPr>
            <p:ph type="sldNum" sz="quarter" idx="10"/>
          </p:nvPr>
        </p:nvSpPr>
        <p:spPr/>
        <p:txBody>
          <a:bodyPr/>
          <a:lstStyle/>
          <a:p>
            <a:fld id="{E4DBBDA6-464F-B345-822E-C28C41B88D07}" type="slidenum">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Next, 40-50% of the uteroplacental vessels supplying each gestational sac in one uterine horn are surgically ligated and the fetuses in the second uterine horn are left as controls. </a:t>
            </a:r>
            <a:r>
              <a:rPr lang="en-US" b="1"/>
              <a:t>(P2)</a:t>
            </a:r>
          </a:p>
          <a:p>
            <a:endParaRPr lang="en-US" b="1"/>
          </a:p>
          <a:p>
            <a:r>
              <a:rPr lang="en-US" b="1"/>
              <a:t>P2.1:</a:t>
            </a:r>
            <a:r>
              <a:rPr lang="en-US" b="1" baseline="0"/>
              <a:t> When the VO describes the ligated vessels, bring up the “zoomed in inset” of the ligated vessel (shown here on the right).  Then bring up the control vessel on the left. [Note to the Illustrator: The blood vessels are already in JoVE’s stock, you do NOT need to draw them.]</a:t>
            </a:r>
            <a:endParaRPr lang="en-US" b="1"/>
          </a:p>
          <a:p>
            <a:endParaRPr lang="en-US"/>
          </a:p>
          <a:p>
            <a:endParaRPr lang="en-US"/>
          </a:p>
        </p:txBody>
      </p:sp>
      <p:sp>
        <p:nvSpPr>
          <p:cNvPr id="4" name="Slide Number Placeholder 3"/>
          <p:cNvSpPr>
            <a:spLocks noGrp="1"/>
          </p:cNvSpPr>
          <p:nvPr>
            <p:ph type="sldNum" sz="quarter" idx="10"/>
          </p:nvPr>
        </p:nvSpPr>
        <p:spPr/>
        <p:txBody>
          <a:bodyPr/>
          <a:lstStyle/>
          <a:p>
            <a:fld id="{E4DBBDA6-464F-B345-822E-C28C41B88D07}" type="slidenum">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At gestational age day 30, a repeat midline laparotomy is then performed using an intravenous infusion of ketamine and xylazine anesthesia to minimize fetal cardiac effects </a:t>
            </a:r>
            <a:r>
              <a:rPr lang="en-US" b="1"/>
              <a:t>(P3)</a:t>
            </a:r>
          </a:p>
          <a:p>
            <a:endParaRPr lang="en-US" b="1"/>
          </a:p>
          <a:p>
            <a:r>
              <a:rPr lang="en-US" b="1"/>
              <a:t>P3.1:</a:t>
            </a:r>
            <a:r>
              <a:rPr lang="en-US" b="1" baseline="0"/>
              <a:t> Show the spinning clock animation over the rabbit’s abdomen to suggest passage of time. [Note to the illustrator: The clock is a JoVE stock graphic and you do NOT need to illustrate it.]</a:t>
            </a:r>
          </a:p>
        </p:txBody>
      </p:sp>
      <p:sp>
        <p:nvSpPr>
          <p:cNvPr id="4" name="Slide Number Placeholder 3"/>
          <p:cNvSpPr>
            <a:spLocks noGrp="1"/>
          </p:cNvSpPr>
          <p:nvPr>
            <p:ph type="sldNum" sz="quarter" idx="10"/>
          </p:nvPr>
        </p:nvSpPr>
        <p:spPr/>
        <p:txBody>
          <a:bodyPr/>
          <a:lstStyle/>
          <a:p>
            <a:fld id="{E4DBBDA6-464F-B345-822E-C28C41B88D07}" type="slidenum">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At gestational age day 30, a repeat midline laparotomy is then performed using an intravenous infusion of ketamine and xylazine anesthesia to minimize fetal cardiac effects </a:t>
            </a:r>
            <a:r>
              <a:rPr lang="en-US" b="1"/>
              <a:t>(P3)</a:t>
            </a:r>
          </a:p>
          <a:p>
            <a:endParaRPr lang="en-US" b="1"/>
          </a:p>
          <a:p>
            <a:r>
              <a:rPr lang="en-US" b="1"/>
              <a:t>P3.1:</a:t>
            </a:r>
            <a:r>
              <a:rPr lang="en-US" b="1" baseline="0"/>
              <a:t> Show the spinning clock animation over the rabbit’s abdomen to suggest passage of time. (Illustrator: this is a JoVE stock graphic and you do NOT need to illustrate it.)</a:t>
            </a:r>
          </a:p>
          <a:p>
            <a:r>
              <a:rPr lang="en-US" b="1" baseline="0"/>
              <a:t>P3.2: Repeated the dotted line and fade up of the uterus as before.</a:t>
            </a:r>
          </a:p>
        </p:txBody>
      </p:sp>
      <p:sp>
        <p:nvSpPr>
          <p:cNvPr id="4" name="Slide Number Placeholder 3"/>
          <p:cNvSpPr>
            <a:spLocks noGrp="1"/>
          </p:cNvSpPr>
          <p:nvPr>
            <p:ph type="sldNum" sz="quarter" idx="10"/>
          </p:nvPr>
        </p:nvSpPr>
        <p:spPr/>
        <p:txBody>
          <a:bodyPr/>
          <a:lstStyle/>
          <a:p>
            <a:fld id="{E4DBBDA6-464F-B345-822E-C28C41B88D07}" type="slidenum">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Finally, fetoplacental Doppler ultrasound and fetal echocardiography are carried out to obtain measurements of fetal hemodynamics, and cardiac function and structure in IUGR and control fetuses </a:t>
            </a:r>
            <a:r>
              <a:rPr lang="en-US" b="1"/>
              <a:t>(P4)</a:t>
            </a:r>
          </a:p>
          <a:p>
            <a:endParaRPr lang="en-US" b="1"/>
          </a:p>
          <a:p>
            <a:r>
              <a:rPr lang="en-US" b="1"/>
              <a:t>P4.1: Bring up a “zoomed</a:t>
            </a:r>
            <a:r>
              <a:rPr lang="en-US" b="1" baseline="0"/>
              <a:t> in” inset of the rabbit uterus with some little bunny fetuses, along with an inset of the machine.  </a:t>
            </a:r>
          </a:p>
          <a:p>
            <a:endParaRPr lang="en-US" b="1" baseline="0"/>
          </a:p>
          <a:p>
            <a:r>
              <a:rPr lang="en-US" b="1" baseline="0"/>
              <a:t>[Note to illustrator: You do NOT need to draw the ultrasound machine.]</a:t>
            </a:r>
            <a:endParaRPr lang="en-US" b="1"/>
          </a:p>
          <a:p>
            <a:endParaRPr lang="en-US" b="1"/>
          </a:p>
        </p:txBody>
      </p:sp>
      <p:sp>
        <p:nvSpPr>
          <p:cNvPr id="4" name="Slide Number Placeholder 3"/>
          <p:cNvSpPr>
            <a:spLocks noGrp="1"/>
          </p:cNvSpPr>
          <p:nvPr>
            <p:ph type="sldNum" sz="quarter" idx="10"/>
          </p:nvPr>
        </p:nvSpPr>
        <p:spPr/>
        <p:txBody>
          <a:bodyPr/>
          <a:lstStyle/>
          <a:p>
            <a:fld id="{E4DBBDA6-464F-B345-822E-C28C41B88D07}" type="slidenum">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Ultimately results can be obtained that show the fetal cardiovascular response to increased placental resistance  through biometric analysis, fetoplacental Doppler ultrasound and novel fetal echocardiography </a:t>
            </a:r>
            <a:r>
              <a:rPr lang="en-US" b="1"/>
              <a:t>(P5, Editor, scroll through Figures 2, 3, and 4 here).</a:t>
            </a:r>
          </a:p>
          <a:p>
            <a:endParaRPr lang="en-US" b="1"/>
          </a:p>
          <a:p>
            <a:r>
              <a:rPr lang="en-US" b="1"/>
              <a:t>[Note to the illustrator:</a:t>
            </a:r>
            <a:r>
              <a:rPr lang="en-US" b="1" baseline="0"/>
              <a:t> You do not need to draw anything for this step, the authors’ figures will be shown.]</a:t>
            </a:r>
            <a:endParaRPr lang="en-US" b="1"/>
          </a:p>
          <a:p>
            <a:endParaRPr lang="en-US"/>
          </a:p>
        </p:txBody>
      </p:sp>
      <p:sp>
        <p:nvSpPr>
          <p:cNvPr id="4" name="Slide Number Placeholder 3"/>
          <p:cNvSpPr>
            <a:spLocks noGrp="1"/>
          </p:cNvSpPr>
          <p:nvPr>
            <p:ph type="sldNum" sz="quarter" idx="10"/>
          </p:nvPr>
        </p:nvSpPr>
        <p:spPr/>
        <p:txBody>
          <a:bodyPr/>
          <a:lstStyle/>
          <a:p>
            <a:fld id="{E4DBBDA6-464F-B345-822E-C28C41B88D07}" type="slidenum">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2578E2-D0E4-174F-8C69-6E9DD9395BA6}" type="datetimeFigureOut">
              <a:t>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2578E2-D0E4-174F-8C69-6E9DD9395BA6}" type="datetimeFigureOut">
              <a:t>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2578E2-D0E4-174F-8C69-6E9DD9395BA6}" type="datetimeFigureOut">
              <a:t>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2578E2-D0E4-174F-8C69-6E9DD9395BA6}" type="datetimeFigureOut">
              <a:t>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2578E2-D0E4-174F-8C69-6E9DD9395BA6}" type="datetimeFigureOut">
              <a:t>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2578E2-D0E4-174F-8C69-6E9DD9395BA6}" type="datetimeFigureOut">
              <a:t>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2578E2-D0E4-174F-8C69-6E9DD9395BA6}" type="datetimeFigureOut">
              <a:t>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2578E2-D0E4-174F-8C69-6E9DD9395BA6}" type="datetimeFigureOut">
              <a:t>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2578E2-D0E4-174F-8C69-6E9DD9395BA6}" type="datetimeFigureOut">
              <a:t>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2578E2-D0E4-174F-8C69-6E9DD9395BA6}" type="datetimeFigureOut">
              <a:t>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2578E2-D0E4-174F-8C69-6E9DD9395BA6}" type="datetimeFigureOut">
              <a:t>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7BC45-048A-1248-B1A5-3E585F8433B5}" type="slidenum">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578E2-D0E4-174F-8C69-6E9DD9395BA6}" type="datetimeFigureOut">
              <a:t>1/9/13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7BC45-048A-1248-B1A5-3E585F8433B5}"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df"/><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tiff"/></Relationships>
</file>

<file path=ppt/slides/_rels/slide6.xml.rels><?xml version="1.0" encoding="UTF-8" standalone="yes"?>
<Relationships xmlns="http://schemas.openxmlformats.org/package/2006/relationships"><Relationship Id="rId6" Type="http://schemas.openxmlformats.org/officeDocument/2006/relationships/image" Target="../media/image4.tif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tiff"/><Relationship Id="rId5" Type="http://schemas.openxmlformats.org/officeDocument/2006/relationships/image" Target="../media/image3.tiff"/></Relationships>
</file>

<file path=ppt/slides/_rels/slide7.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tiff"/></Relationships>
</file>

<file path=ppt/slides/_rels/slide8.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tiff"/></Relationships>
</file>

<file path=ppt/slides/_rels/slide9.xml.rels><?xml version="1.0" encoding="UTF-8" standalone="yes"?>
<Relationships xmlns="http://schemas.openxmlformats.org/package/2006/relationships"><Relationship Id="rId4" Type="http://schemas.openxmlformats.org/officeDocument/2006/relationships/image" Target="../media/image2.png"/><Relationship Id="rId5" Type="http://schemas.openxmlformats.org/officeDocument/2006/relationships/image" Target="../media/image6.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tiff"/><Relationship Id="rId6" Type="http://schemas.openxmlformats.org/officeDocument/2006/relationships/image" Target="../media/image7.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JoVE 50392</a:t>
            </a:r>
          </a:p>
        </p:txBody>
      </p:sp>
      <p:sp>
        <p:nvSpPr>
          <p:cNvPr id="3" name="Subtitle 2"/>
          <p:cNvSpPr>
            <a:spLocks noGrp="1"/>
          </p:cNvSpPr>
          <p:nvPr>
            <p:ph type="subTitle" idx="1"/>
          </p:nvPr>
        </p:nvSpPr>
        <p:spPr>
          <a:xfrm>
            <a:off x="1371600" y="3600450"/>
            <a:ext cx="6705600" cy="1752600"/>
          </a:xfrm>
        </p:spPr>
        <p:txBody>
          <a:bodyPr>
            <a:normAutofit fontScale="92500"/>
          </a:bodyPr>
          <a:lstStyle/>
          <a:p>
            <a:r>
              <a:rPr lang="en-US" b="1">
                <a:solidFill>
                  <a:schemeClr val="tx1"/>
                </a:solidFill>
              </a:rPr>
              <a:t>Fetal Echocardiography and Pulsed-wave Doppler Ultrasound in a Rabbit Model of Intrauterine Growth Restriction</a:t>
            </a:r>
            <a:r>
              <a:rPr lang="en-US">
                <a:solidFill>
                  <a:schemeClr val="tx1"/>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lstStyle/>
          <a:p>
            <a:r>
              <a:rPr lang="en-US"/>
              <a:t>[Authors’ figures 2-4]</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fontScale="90000"/>
          </a:bodyPr>
          <a:lstStyle/>
          <a:p>
            <a:r>
              <a:rPr lang="en-US"/>
              <a:t>III. Appendix: Reference images and supplemental material</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ouse_immune_cs4.ai"/>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720725" y="0"/>
            <a:ext cx="5299075" cy="6858000"/>
          </a:xfrm>
          <a:prstGeom prst="rect">
            <a:avLst/>
          </a:prstGeom>
        </p:spPr>
      </p:pic>
      <p:sp>
        <p:nvSpPr>
          <p:cNvPr id="5" name="TextBox 4"/>
          <p:cNvSpPr txBox="1"/>
          <p:nvPr/>
        </p:nvSpPr>
        <p:spPr>
          <a:xfrm>
            <a:off x="5181600" y="228600"/>
            <a:ext cx="3733800" cy="5909311"/>
          </a:xfrm>
          <a:prstGeom prst="rect">
            <a:avLst/>
          </a:prstGeom>
          <a:noFill/>
        </p:spPr>
        <p:txBody>
          <a:bodyPr wrap="square" rtlCol="0">
            <a:spAutoFit/>
          </a:bodyPr>
          <a:lstStyle/>
          <a:p>
            <a:r>
              <a:rPr lang="en-US"/>
              <a:t>This is a JoVE stock illustration of a mouse which we have being gradually adding to as time goes on; we started with the animal’s body, and then we commission additional organ systems as needed when different articles come up.  For instance, we had the urinary tract overlay done for one article, and the lymphatic system for another.  We would like to begin building a stock illustration like this for rabbits.  </a:t>
            </a:r>
          </a:p>
          <a:p>
            <a:endParaRPr lang="en-US"/>
          </a:p>
          <a:p>
            <a:r>
              <a:rPr lang="en-US"/>
              <a:t>Indeed, many of the organ systems may be similar enough in rabbits and mice that we could use the same overlays, so if the rabbit illustration can be compatible in style with these images it would be very helpful.  We can provide the layered file for the mouse illustration if needed.</a:t>
            </a:r>
          </a:p>
        </p:txBody>
      </p:sp>
      <p:pic>
        <p:nvPicPr>
          <p:cNvPr id="6" name="Picture 5" descr="P1_alternative_black_mouse.png"/>
          <p:cNvPicPr>
            <a:picLocks noChangeAspect="1"/>
          </p:cNvPicPr>
          <p:nvPr/>
        </p:nvPicPr>
        <p:blipFill>
          <a:blip r:embed="rId5"/>
          <a:stretch>
            <a:fillRect/>
          </a:stretch>
        </p:blipFill>
        <p:spPr>
          <a:xfrm>
            <a:off x="12700" y="685800"/>
            <a:ext cx="1816100" cy="5384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79700"/>
            <a:ext cx="4876800" cy="685800"/>
          </a:xfrm>
        </p:spPr>
        <p:txBody>
          <a:bodyPr>
            <a:normAutofit fontScale="47500" lnSpcReduction="20000"/>
          </a:bodyPr>
          <a:lstStyle/>
          <a:p>
            <a:r>
              <a:rPr lang="en-US"/>
              <a:t>A rabbit uterus (this one has a mass on the right side, it was hard to find real images of a healthy rabbit uterus)</a:t>
            </a:r>
          </a:p>
        </p:txBody>
      </p:sp>
      <p:pic>
        <p:nvPicPr>
          <p:cNvPr id="5" name="Picture 4"/>
          <p:cNvPicPr>
            <a:picLocks noChangeAspect="1"/>
          </p:cNvPicPr>
          <p:nvPr/>
        </p:nvPicPr>
        <p:blipFill>
          <a:blip r:embed="rId3"/>
          <a:stretch>
            <a:fillRect/>
          </a:stretch>
        </p:blipFill>
        <p:spPr>
          <a:xfrm>
            <a:off x="446758" y="381000"/>
            <a:ext cx="3068883" cy="2298700"/>
          </a:xfrm>
          <a:prstGeom prst="rect">
            <a:avLst/>
          </a:prstGeom>
        </p:spPr>
      </p:pic>
      <p:pic>
        <p:nvPicPr>
          <p:cNvPr id="8" name="Picture 7"/>
          <p:cNvPicPr>
            <a:picLocks noChangeAspect="1"/>
          </p:cNvPicPr>
          <p:nvPr/>
        </p:nvPicPr>
        <p:blipFill>
          <a:blip r:embed="rId4"/>
          <a:stretch>
            <a:fillRect/>
          </a:stretch>
        </p:blipFill>
        <p:spPr>
          <a:xfrm>
            <a:off x="4572000" y="3365500"/>
            <a:ext cx="4022472" cy="3022600"/>
          </a:xfrm>
          <a:prstGeom prst="rect">
            <a:avLst/>
          </a:prstGeom>
        </p:spPr>
      </p:pic>
      <p:pic>
        <p:nvPicPr>
          <p:cNvPr id="9" name="Picture 8" descr="uterus uterine horns 1964.png"/>
          <p:cNvPicPr>
            <a:picLocks noChangeAspect="1"/>
          </p:cNvPicPr>
          <p:nvPr/>
        </p:nvPicPr>
        <p:blipFill>
          <a:blip r:embed="rId5"/>
          <a:stretch>
            <a:fillRect/>
          </a:stretch>
        </p:blipFill>
        <p:spPr>
          <a:xfrm>
            <a:off x="914400" y="3962400"/>
            <a:ext cx="1835746" cy="2181225"/>
          </a:xfrm>
          <a:prstGeom prst="rect">
            <a:avLst/>
          </a:prstGeom>
        </p:spPr>
      </p:pic>
      <p:sp>
        <p:nvSpPr>
          <p:cNvPr id="10" name="TextBox 9"/>
          <p:cNvSpPr txBox="1"/>
          <p:nvPr/>
        </p:nvSpPr>
        <p:spPr>
          <a:xfrm>
            <a:off x="5105400" y="533400"/>
            <a:ext cx="3685624" cy="369332"/>
          </a:xfrm>
          <a:prstGeom prst="rect">
            <a:avLst/>
          </a:prstGeom>
          <a:noFill/>
        </p:spPr>
        <p:txBody>
          <a:bodyPr wrap="none" rtlCol="0">
            <a:spAutoFit/>
          </a:bodyPr>
          <a:lstStyle/>
          <a:p>
            <a:r>
              <a:rPr lang="en-US"/>
              <a:t>Some additional rabbit uterus images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 Elements to be illustrated</a:t>
            </a:r>
          </a:p>
        </p:txBody>
      </p:sp>
      <p:sp>
        <p:nvSpPr>
          <p:cNvPr id="3" name="Content Placeholder 2"/>
          <p:cNvSpPr>
            <a:spLocks noGrp="1"/>
          </p:cNvSpPr>
          <p:nvPr>
            <p:ph idx="1"/>
          </p:nvPr>
        </p:nvSpPr>
        <p:spPr/>
        <p:txBody>
          <a:bodyPr>
            <a:normAutofit lnSpcReduction="10000"/>
          </a:bodyPr>
          <a:lstStyle/>
          <a:p>
            <a:r>
              <a:rPr lang="en-US"/>
              <a:t>Rabbit</a:t>
            </a:r>
          </a:p>
          <a:p>
            <a:pPr lvl="1"/>
            <a:r>
              <a:rPr lang="en-US"/>
              <a:t>Positioned belly up (ventral side up)</a:t>
            </a:r>
          </a:p>
          <a:p>
            <a:pPr lvl="1"/>
            <a:r>
              <a:rPr lang="en-US"/>
              <a:t>Ideally, this would be of a style that is compatible with JoVE’s existing stock illustrations of rodent organs (see section III)</a:t>
            </a:r>
          </a:p>
          <a:p>
            <a:r>
              <a:rPr lang="en-US"/>
              <a:t>Rabbit uterus</a:t>
            </a:r>
          </a:p>
          <a:p>
            <a:pPr lvl="1"/>
            <a:r>
              <a:rPr lang="en-US"/>
              <a:t>It would be nice to have one layer with just the uterus, and then a layer with fetuses that can be brought up on top of it, so we can use it for both pregnant and non-pregnant bunnies. </a:t>
            </a:r>
          </a:p>
          <a:p>
            <a:pPr lvl="1"/>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lstStyle/>
          <a:p>
            <a:r>
              <a:rPr lang="en-US"/>
              <a:t>II. Storyboard</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rabbit sketch.jpg"/>
          <p:cNvPicPr>
            <a:picLocks noChangeAspect="1"/>
          </p:cNvPicPr>
          <p:nvPr/>
        </p:nvPicPr>
        <p:blipFill>
          <a:blip r:embed="rId3"/>
          <a:stretch>
            <a:fillRect/>
          </a:stretch>
        </p:blipFill>
        <p:spPr>
          <a:xfrm>
            <a:off x="1905000" y="304800"/>
            <a:ext cx="5435600" cy="6057900"/>
          </a:xfrm>
          <a:prstGeom prst="rect">
            <a:avLst/>
          </a:prstGeom>
        </p:spPr>
      </p:pic>
      <p:cxnSp>
        <p:nvCxnSpPr>
          <p:cNvPr id="17" name="Straight Connector 16"/>
          <p:cNvCxnSpPr/>
          <p:nvPr/>
        </p:nvCxnSpPr>
        <p:spPr>
          <a:xfrm rot="5400000">
            <a:off x="3429000" y="3961606"/>
            <a:ext cx="2133600" cy="1588"/>
          </a:xfrm>
          <a:prstGeom prst="line">
            <a:avLst/>
          </a:prstGeom>
          <a:ln w="50800">
            <a:solidFill>
              <a:schemeClr val="accent1"/>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rabbit sketch.jpg"/>
          <p:cNvPicPr>
            <a:picLocks noChangeAspect="1"/>
          </p:cNvPicPr>
          <p:nvPr/>
        </p:nvPicPr>
        <p:blipFill>
          <a:blip r:embed="rId3"/>
          <a:stretch>
            <a:fillRect/>
          </a:stretch>
        </p:blipFill>
        <p:spPr>
          <a:xfrm>
            <a:off x="1905000" y="304800"/>
            <a:ext cx="5435600" cy="6057900"/>
          </a:xfrm>
          <a:prstGeom prst="rect">
            <a:avLst/>
          </a:prstGeom>
        </p:spPr>
      </p:pic>
      <p:pic>
        <p:nvPicPr>
          <p:cNvPr id="4" name="Picture 3" descr="uterus uterine horns 1964.png"/>
          <p:cNvPicPr>
            <a:picLocks noChangeAspect="1"/>
          </p:cNvPicPr>
          <p:nvPr/>
        </p:nvPicPr>
        <p:blipFill>
          <a:blip r:embed="rId4"/>
          <a:stretch>
            <a:fillRect/>
          </a:stretch>
        </p:blipFill>
        <p:spPr>
          <a:xfrm>
            <a:off x="4114800" y="4109454"/>
            <a:ext cx="838200" cy="9959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abbit sketch.jpg"/>
          <p:cNvPicPr>
            <a:picLocks noChangeAspect="1"/>
          </p:cNvPicPr>
          <p:nvPr/>
        </p:nvPicPr>
        <p:blipFill>
          <a:blip r:embed="rId3"/>
          <a:stretch>
            <a:fillRect/>
          </a:stretch>
        </p:blipFill>
        <p:spPr>
          <a:xfrm>
            <a:off x="1905000" y="304800"/>
            <a:ext cx="5435600" cy="6057900"/>
          </a:xfrm>
          <a:prstGeom prst="rect">
            <a:avLst/>
          </a:prstGeom>
        </p:spPr>
      </p:pic>
      <p:pic>
        <p:nvPicPr>
          <p:cNvPr id="5" name="Picture 4" descr="uterus uterine horns 1964.png"/>
          <p:cNvPicPr>
            <a:picLocks noChangeAspect="1"/>
          </p:cNvPicPr>
          <p:nvPr/>
        </p:nvPicPr>
        <p:blipFill>
          <a:blip r:embed="rId4"/>
          <a:stretch>
            <a:fillRect/>
          </a:stretch>
        </p:blipFill>
        <p:spPr>
          <a:xfrm>
            <a:off x="4114800" y="4109454"/>
            <a:ext cx="838200" cy="995946"/>
          </a:xfrm>
          <a:prstGeom prst="rect">
            <a:avLst/>
          </a:prstGeom>
        </p:spPr>
      </p:pic>
      <p:pic>
        <p:nvPicPr>
          <p:cNvPr id="6" name="Picture 5" descr="Open_Artery_2464.tif"/>
          <p:cNvPicPr>
            <a:picLocks noChangeAspect="1"/>
          </p:cNvPicPr>
          <p:nvPr/>
        </p:nvPicPr>
        <p:blipFill>
          <a:blip r:embed="rId5"/>
          <a:stretch>
            <a:fillRect/>
          </a:stretch>
        </p:blipFill>
        <p:spPr>
          <a:xfrm>
            <a:off x="0" y="1882191"/>
            <a:ext cx="2863624" cy="2227263"/>
          </a:xfrm>
          <a:prstGeom prst="rect">
            <a:avLst/>
          </a:prstGeom>
        </p:spPr>
      </p:pic>
      <p:pic>
        <p:nvPicPr>
          <p:cNvPr id="7" name="Picture 6" descr="Ligated_Artery_2464.tif"/>
          <p:cNvPicPr>
            <a:picLocks noChangeAspect="1"/>
          </p:cNvPicPr>
          <p:nvPr/>
        </p:nvPicPr>
        <p:blipFill>
          <a:blip r:embed="rId6"/>
          <a:stretch>
            <a:fillRect/>
          </a:stretch>
        </p:blipFill>
        <p:spPr>
          <a:xfrm>
            <a:off x="6279625" y="1882191"/>
            <a:ext cx="2864375" cy="2227847"/>
          </a:xfrm>
          <a:prstGeom prst="rect">
            <a:avLst/>
          </a:prstGeom>
        </p:spPr>
      </p:pic>
      <p:sp>
        <p:nvSpPr>
          <p:cNvPr id="8" name="Rectangle 7"/>
          <p:cNvSpPr/>
          <p:nvPr/>
        </p:nvSpPr>
        <p:spPr>
          <a:xfrm>
            <a:off x="304800" y="1882191"/>
            <a:ext cx="2286000" cy="2227263"/>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477000" y="1882775"/>
            <a:ext cx="2286000" cy="2227263"/>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16200000" flipH="1">
            <a:off x="2236496" y="2236495"/>
            <a:ext cx="2537409" cy="182880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590800" y="4109456"/>
            <a:ext cx="1828801" cy="462543"/>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331997" y="2274593"/>
            <a:ext cx="2537410" cy="175260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V="1">
            <a:off x="4724400" y="4109454"/>
            <a:ext cx="1752600" cy="46254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abbit sketch.jpg"/>
          <p:cNvPicPr>
            <a:picLocks noChangeAspect="1"/>
          </p:cNvPicPr>
          <p:nvPr/>
        </p:nvPicPr>
        <p:blipFill>
          <a:blip r:embed="rId3"/>
          <a:stretch>
            <a:fillRect/>
          </a:stretch>
        </p:blipFill>
        <p:spPr>
          <a:xfrm>
            <a:off x="1905000" y="304800"/>
            <a:ext cx="5435600" cy="6057900"/>
          </a:xfrm>
          <a:prstGeom prst="rect">
            <a:avLst/>
          </a:prstGeom>
        </p:spPr>
      </p:pic>
      <p:cxnSp>
        <p:nvCxnSpPr>
          <p:cNvPr id="5" name="Straight Connector 4"/>
          <p:cNvCxnSpPr/>
          <p:nvPr/>
        </p:nvCxnSpPr>
        <p:spPr>
          <a:xfrm rot="5400000">
            <a:off x="3429000" y="3961606"/>
            <a:ext cx="2133600" cy="1588"/>
          </a:xfrm>
          <a:prstGeom prst="line">
            <a:avLst/>
          </a:prstGeom>
          <a:ln w="50800">
            <a:solidFill>
              <a:schemeClr val="accent1"/>
            </a:solidFill>
            <a:prstDash val="dash"/>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alphaModFix amt="43000"/>
          </a:blip>
          <a:stretch>
            <a:fillRect/>
          </a:stretch>
        </p:blipFill>
        <p:spPr>
          <a:xfrm>
            <a:off x="3136106" y="2514600"/>
            <a:ext cx="2717800" cy="2717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abbit sketch.jpg"/>
          <p:cNvPicPr>
            <a:picLocks noChangeAspect="1"/>
          </p:cNvPicPr>
          <p:nvPr/>
        </p:nvPicPr>
        <p:blipFill>
          <a:blip r:embed="rId3"/>
          <a:stretch>
            <a:fillRect/>
          </a:stretch>
        </p:blipFill>
        <p:spPr>
          <a:xfrm>
            <a:off x="1905000" y="304800"/>
            <a:ext cx="5435600" cy="6057900"/>
          </a:xfrm>
          <a:prstGeom prst="rect">
            <a:avLst/>
          </a:prstGeom>
        </p:spPr>
      </p:pic>
      <p:cxnSp>
        <p:nvCxnSpPr>
          <p:cNvPr id="5" name="Straight Connector 4"/>
          <p:cNvCxnSpPr/>
          <p:nvPr/>
        </p:nvCxnSpPr>
        <p:spPr>
          <a:xfrm rot="5400000">
            <a:off x="3429000" y="3961606"/>
            <a:ext cx="2133600" cy="1588"/>
          </a:xfrm>
          <a:prstGeom prst="line">
            <a:avLst/>
          </a:prstGeom>
          <a:ln w="50800">
            <a:solidFill>
              <a:schemeClr val="accent1"/>
            </a:solidFill>
            <a:prstDash val="dash"/>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rcRect l="7990" t="16709" r="53203" b="4304"/>
          <a:stretch>
            <a:fillRect/>
          </a:stretch>
        </p:blipFill>
        <p:spPr>
          <a:xfrm>
            <a:off x="4038600" y="4130277"/>
            <a:ext cx="990600" cy="9885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rabbit sketch.jpg"/>
          <p:cNvPicPr>
            <a:picLocks noChangeAspect="1"/>
          </p:cNvPicPr>
          <p:nvPr/>
        </p:nvPicPr>
        <p:blipFill>
          <a:blip r:embed="rId3"/>
          <a:stretch>
            <a:fillRect/>
          </a:stretch>
        </p:blipFill>
        <p:spPr>
          <a:xfrm>
            <a:off x="76200" y="304800"/>
            <a:ext cx="5435600" cy="6057900"/>
          </a:xfrm>
          <a:prstGeom prst="rect">
            <a:avLst/>
          </a:prstGeom>
        </p:spPr>
      </p:pic>
      <p:pic>
        <p:nvPicPr>
          <p:cNvPr id="7" name="Picture 6" descr="uterus uterine horns 1964.png"/>
          <p:cNvPicPr>
            <a:picLocks noChangeAspect="1"/>
          </p:cNvPicPr>
          <p:nvPr/>
        </p:nvPicPr>
        <p:blipFill>
          <a:blip r:embed="rId4"/>
          <a:stretch>
            <a:fillRect/>
          </a:stretch>
        </p:blipFill>
        <p:spPr>
          <a:xfrm>
            <a:off x="2286000" y="4109454"/>
            <a:ext cx="838200" cy="995946"/>
          </a:xfrm>
          <a:prstGeom prst="rect">
            <a:avLst/>
          </a:prstGeom>
        </p:spPr>
      </p:pic>
      <p:pic>
        <p:nvPicPr>
          <p:cNvPr id="4" name="Picture 3"/>
          <p:cNvPicPr>
            <a:picLocks noChangeAspect="1"/>
          </p:cNvPicPr>
          <p:nvPr/>
        </p:nvPicPr>
        <p:blipFill>
          <a:blip r:embed="rId5"/>
          <a:srcRect l="7990" t="16709" r="53203" b="4304"/>
          <a:stretch>
            <a:fillRect/>
          </a:stretch>
        </p:blipFill>
        <p:spPr>
          <a:xfrm>
            <a:off x="5020972" y="1376948"/>
            <a:ext cx="1989428" cy="3042654"/>
          </a:xfrm>
          <a:prstGeom prst="rect">
            <a:avLst/>
          </a:prstGeom>
        </p:spPr>
      </p:pic>
      <p:cxnSp>
        <p:nvCxnSpPr>
          <p:cNvPr id="9" name="Straight Connector 8"/>
          <p:cNvCxnSpPr/>
          <p:nvPr/>
        </p:nvCxnSpPr>
        <p:spPr>
          <a:xfrm rot="5400000">
            <a:off x="2471972" y="2274595"/>
            <a:ext cx="2537410" cy="175260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flipV="1">
            <a:off x="2864375" y="4109456"/>
            <a:ext cx="1752600" cy="46254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11" name="Picture 10" descr="50392_Schematic Overview Hodges.pdf"/>
          <p:cNvPicPr>
            <a:picLocks noChangeAspect="1"/>
          </p:cNvPicPr>
          <p:nvPr/>
        </p:nvPicPr>
        <mc:AlternateContent>
          <mc:Choice xmlns:ma="http://schemas.microsoft.com/office/mac/drawingml/2008/main" Requires="ma">
            <p:blipFill>
              <a:blip r:embed="rId6"/>
              <a:srcRect l="87520" t="15635" b="29642"/>
              <a:stretch>
                <a:fillRect/>
              </a:stretch>
            </p:blipFill>
          </mc:Choice>
          <mc:Fallback>
            <p:blipFill>
              <a:blip r:embed="rId7"/>
              <a:srcRect l="87520" t="15635" b="29642"/>
              <a:stretch>
                <a:fillRect/>
              </a:stretch>
            </p:blipFill>
          </mc:Fallback>
        </mc:AlternateContent>
        <p:spPr>
          <a:xfrm>
            <a:off x="7270750" y="914400"/>
            <a:ext cx="1920875" cy="4191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TotalTime>
  <Words>1169</Words>
  <Application>Microsoft Macintosh PowerPoint</Application>
  <PresentationFormat>On-screen Show (4:3)</PresentationFormat>
  <Paragraphs>67</Paragraphs>
  <Slides>13</Slides>
  <Notes>11</Notes>
  <HiddenSlides>0</HiddenSlides>
  <MMClips>0</MMClips>
  <ScaleCrop>false</ScaleCrop>
  <HeadingPairs>
    <vt:vector size="4" baseType="variant">
      <vt:variant>
        <vt:lpstr>Design Template</vt:lpstr>
      </vt:variant>
      <vt:variant>
        <vt:i4>1</vt:i4>
      </vt:variant>
      <vt:variant>
        <vt:lpstr>Slide Titles</vt:lpstr>
      </vt:variant>
      <vt:variant>
        <vt:i4>13</vt:i4>
      </vt:variant>
    </vt:vector>
  </HeadingPairs>
  <TitlesOfParts>
    <vt:vector size="14" baseType="lpstr">
      <vt:lpstr>Office Theme</vt:lpstr>
      <vt:lpstr>JoVE 50392</vt:lpstr>
      <vt:lpstr>I. Elements to be illustrated</vt:lpstr>
      <vt:lpstr>II. Storyboard</vt:lpstr>
      <vt:lpstr>Slide 4</vt:lpstr>
      <vt:lpstr>Slide 5</vt:lpstr>
      <vt:lpstr>Slide 6</vt:lpstr>
      <vt:lpstr>Slide 7</vt:lpstr>
      <vt:lpstr>Slide 8</vt:lpstr>
      <vt:lpstr>Slide 9</vt:lpstr>
      <vt:lpstr>[Authors’ figures 2-4]</vt:lpstr>
      <vt:lpstr>III. Appendix: Reference images and supplemental material</vt:lpstr>
      <vt:lpstr>Slide 12</vt:lpstr>
      <vt:lpstr>Slide 13</vt:lpstr>
    </vt:vector>
  </TitlesOfParts>
  <Company>My JoVE</Company>
  <LinksUpToDate>false</LinksUpToDate>
  <SharedDoc>false</SharedDoc>
  <HyperlinksChanged>false</HyperlinksChanged>
  <AppVersion>12.0257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JoVE 50392</dc:title>
  <dc:creator>Wendy Chao</dc:creator>
  <cp:lastModifiedBy>Wendy Chao</cp:lastModifiedBy>
  <cp:revision>6</cp:revision>
  <dcterms:created xsi:type="dcterms:W3CDTF">2013-01-09T15:09:20Z</dcterms:created>
  <dcterms:modified xsi:type="dcterms:W3CDTF">2013-01-09T16:22:25Z</dcterms:modified>
</cp:coreProperties>
</file>