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20" y="-4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600" dirty="0" err="1" smtClean="0"/>
              <a:t>Morpholino</a:t>
            </a:r>
            <a:r>
              <a:rPr lang="en-US" sz="1600" baseline="0" dirty="0" smtClean="0"/>
              <a:t> Dose Response Curve</a:t>
            </a:r>
            <a:endParaRPr lang="en-US" sz="1600" dirty="0"/>
          </a:p>
        </c:rich>
      </c:tx>
      <c:layout/>
      <c:overlay val="0"/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Normal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3 ng</c:v>
                </c:pt>
                <c:pt idx="1">
                  <c:v>6 ng</c:v>
                </c:pt>
                <c:pt idx="2">
                  <c:v>9 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</c:v>
                </c:pt>
                <c:pt idx="1">
                  <c:v>5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Affected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3 ng</c:v>
                </c:pt>
                <c:pt idx="1">
                  <c:v>6 ng</c:v>
                </c:pt>
                <c:pt idx="2">
                  <c:v>9 ng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</c:v>
                </c:pt>
                <c:pt idx="1">
                  <c:v>5</c:v>
                </c:pt>
                <c:pt idx="2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0514048"/>
        <c:axId val="124417088"/>
      </c:barChart>
      <c:catAx>
        <c:axId val="405140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400" dirty="0" smtClean="0"/>
                  <a:t>Injection</a:t>
                </a:r>
                <a:endParaRPr lang="en-US" sz="1400" dirty="0"/>
              </a:p>
            </c:rich>
          </c:tx>
          <c:layout>
            <c:manualLayout>
              <c:xMode val="edge"/>
              <c:yMode val="edge"/>
              <c:x val="0.40754251440724137"/>
              <c:y val="0.84536136290061503"/>
            </c:manualLayout>
          </c:layout>
          <c:overlay val="0"/>
        </c:title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4417088"/>
        <c:crosses val="autoZero"/>
        <c:auto val="1"/>
        <c:lblAlgn val="ctr"/>
        <c:lblOffset val="100"/>
        <c:noMultiLvlLbl val="0"/>
      </c:catAx>
      <c:valAx>
        <c:axId val="12441708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400" dirty="0" smtClean="0"/>
                  <a:t>Percentage of embryos</a:t>
                </a:r>
                <a:endParaRPr lang="en-US" sz="1400" dirty="0"/>
              </a:p>
            </c:rich>
          </c:tx>
          <c:layout>
            <c:manualLayout>
              <c:xMode val="edge"/>
              <c:yMode val="edge"/>
              <c:x val="3.0310479549972912E-2"/>
              <c:y val="0.1031693104564584"/>
            </c:manualLayout>
          </c:layout>
          <c:overlay val="0"/>
        </c:title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0514048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en-US"/>
          </a:p>
        </c:txPr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97F2-56C1-444F-8F66-6E03C7B33FD6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84AA-62C1-473A-8A52-56200EF6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537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97F2-56C1-444F-8F66-6E03C7B33FD6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84AA-62C1-473A-8A52-56200EF6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82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97F2-56C1-444F-8F66-6E03C7B33FD6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84AA-62C1-473A-8A52-56200EF6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18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97F2-56C1-444F-8F66-6E03C7B33FD6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84AA-62C1-473A-8A52-56200EF6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523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97F2-56C1-444F-8F66-6E03C7B33FD6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84AA-62C1-473A-8A52-56200EF6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955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97F2-56C1-444F-8F66-6E03C7B33FD6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84AA-62C1-473A-8A52-56200EF6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848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97F2-56C1-444F-8F66-6E03C7B33FD6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84AA-62C1-473A-8A52-56200EF6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252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97F2-56C1-444F-8F66-6E03C7B33FD6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84AA-62C1-473A-8A52-56200EF6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225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97F2-56C1-444F-8F66-6E03C7B33FD6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84AA-62C1-473A-8A52-56200EF6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404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97F2-56C1-444F-8F66-6E03C7B33FD6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84AA-62C1-473A-8A52-56200EF6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333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F97F2-56C1-444F-8F66-6E03C7B33FD6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784AA-62C1-473A-8A52-56200EF6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419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F97F2-56C1-444F-8F66-6E03C7B33FD6}" type="datetimeFigureOut">
              <a:rPr lang="en-US" smtClean="0"/>
              <a:t>6/4/2013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784AA-62C1-473A-8A52-56200EF6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092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47788" y="255731"/>
            <a:ext cx="22098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Splice Blocking MO</a:t>
            </a:r>
            <a:endParaRPr lang="en-US" sz="1600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943635" y="252009"/>
            <a:ext cx="251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Translation Blocking MO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2615134" y="1295400"/>
            <a:ext cx="3761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Determine optimum dosage</a:t>
            </a:r>
          </a:p>
          <a:p>
            <a:pPr algn="ctr"/>
            <a:r>
              <a:rPr lang="en-US" sz="1600" dirty="0" smtClean="0"/>
              <a:t>Injection into embryos (1-4 cell stage): 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4148480" y="62757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or</a:t>
            </a:r>
            <a:endParaRPr lang="en-US" dirty="0"/>
          </a:p>
        </p:txBody>
      </p:sp>
      <p:graphicFrame>
        <p:nvGraphicFramePr>
          <p:cNvPr id="80" name="Chart 79"/>
          <p:cNvGraphicFramePr/>
          <p:nvPr>
            <p:extLst>
              <p:ext uri="{D42A27DB-BD31-4B8C-83A1-F6EECF244321}">
                <p14:modId xmlns:p14="http://schemas.microsoft.com/office/powerpoint/2010/main" val="2896648935"/>
              </p:ext>
            </p:extLst>
          </p:nvPr>
        </p:nvGraphicFramePr>
        <p:xfrm>
          <a:off x="2273188" y="1880175"/>
          <a:ext cx="4608967" cy="247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2" name="Straight Arrow Connector 81"/>
          <p:cNvCxnSpPr/>
          <p:nvPr/>
        </p:nvCxnSpPr>
        <p:spPr>
          <a:xfrm>
            <a:off x="4477656" y="4225471"/>
            <a:ext cx="0" cy="3465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2609142" y="4462046"/>
            <a:ext cx="37613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Verify suppression efficiency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877949" y="4656611"/>
            <a:ext cx="3266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Antibody available?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6174957" y="5011363"/>
            <a:ext cx="8837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u="sng" dirty="0" smtClean="0"/>
              <a:t>Yes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7944464" y="5007333"/>
            <a:ext cx="8837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u="sng" dirty="0" smtClean="0"/>
              <a:t>No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5969773" y="5373625"/>
            <a:ext cx="13501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Immunoblot</a:t>
            </a:r>
            <a:r>
              <a:rPr lang="en-US" sz="1600" dirty="0" smtClean="0"/>
              <a:t> MO </a:t>
            </a:r>
            <a:r>
              <a:rPr lang="en-US" sz="1600" dirty="0" err="1" smtClean="0"/>
              <a:t>vs</a:t>
            </a:r>
            <a:r>
              <a:rPr lang="en-US" sz="1600" dirty="0" smtClean="0"/>
              <a:t> control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7694973" y="5379066"/>
            <a:ext cx="13501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Inject WT mRNA + MO</a:t>
            </a:r>
          </a:p>
        </p:txBody>
      </p:sp>
      <p:cxnSp>
        <p:nvCxnSpPr>
          <p:cNvPr id="91" name="Straight Arrow Connector 90"/>
          <p:cNvCxnSpPr/>
          <p:nvPr/>
        </p:nvCxnSpPr>
        <p:spPr>
          <a:xfrm>
            <a:off x="4419600" y="1030230"/>
            <a:ext cx="0" cy="3465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>
            <a:off x="6016970" y="4547300"/>
            <a:ext cx="315973" cy="21862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H="1">
            <a:off x="2667000" y="4547300"/>
            <a:ext cx="339428" cy="25194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-111434" y="4656611"/>
            <a:ext cx="3266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RT PCR gene of interest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14951" y="667916"/>
            <a:ext cx="3190966" cy="425456"/>
            <a:chOff x="314951" y="667916"/>
            <a:chExt cx="3190966" cy="425456"/>
          </a:xfrm>
        </p:grpSpPr>
        <p:cxnSp>
          <p:nvCxnSpPr>
            <p:cNvPr id="59" name="Straight Connector 58"/>
            <p:cNvCxnSpPr/>
            <p:nvPr/>
          </p:nvCxnSpPr>
          <p:spPr>
            <a:xfrm>
              <a:off x="1024191" y="1093372"/>
              <a:ext cx="270265" cy="0"/>
            </a:xfrm>
            <a:prstGeom prst="line">
              <a:avLst/>
            </a:prstGeom>
            <a:ln w="762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up 2"/>
            <p:cNvGrpSpPr/>
            <p:nvPr/>
          </p:nvGrpSpPr>
          <p:grpSpPr>
            <a:xfrm>
              <a:off x="314951" y="667916"/>
              <a:ext cx="3190966" cy="297886"/>
              <a:chOff x="314951" y="667916"/>
              <a:chExt cx="3190966" cy="297886"/>
            </a:xfrm>
          </p:grpSpPr>
          <p:grpSp>
            <p:nvGrpSpPr>
              <p:cNvPr id="61" name="Group 60"/>
              <p:cNvGrpSpPr/>
              <p:nvPr/>
            </p:nvGrpSpPr>
            <p:grpSpPr>
              <a:xfrm>
                <a:off x="391549" y="720244"/>
                <a:ext cx="3114368" cy="245558"/>
                <a:chOff x="304800" y="1642765"/>
                <a:chExt cx="3571568" cy="338435"/>
              </a:xfrm>
            </p:grpSpPr>
            <p:sp>
              <p:nvSpPr>
                <p:cNvPr id="6" name="Rectangle 5"/>
                <p:cNvSpPr/>
                <p:nvPr/>
              </p:nvSpPr>
              <p:spPr>
                <a:xfrm>
                  <a:off x="304800" y="1650793"/>
                  <a:ext cx="914400" cy="23753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" name="Rectangle 6"/>
                <p:cNvSpPr/>
                <p:nvPr/>
              </p:nvSpPr>
              <p:spPr>
                <a:xfrm>
                  <a:off x="1752600" y="1642765"/>
                  <a:ext cx="914400" cy="23753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" name="Rectangle 7"/>
                <p:cNvSpPr/>
                <p:nvPr/>
              </p:nvSpPr>
              <p:spPr>
                <a:xfrm>
                  <a:off x="2961968" y="1642765"/>
                  <a:ext cx="914400" cy="23753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54" name="Group 53"/>
                <p:cNvGrpSpPr/>
                <p:nvPr/>
              </p:nvGrpSpPr>
              <p:grpSpPr>
                <a:xfrm>
                  <a:off x="1219200" y="1769558"/>
                  <a:ext cx="533400" cy="211642"/>
                  <a:chOff x="1219200" y="2091035"/>
                  <a:chExt cx="445294" cy="143470"/>
                </a:xfrm>
              </p:grpSpPr>
              <p:cxnSp>
                <p:nvCxnSpPr>
                  <p:cNvPr id="10" name="Straight Connector 9"/>
                  <p:cNvCxnSpPr/>
                  <p:nvPr/>
                </p:nvCxnSpPr>
                <p:spPr>
                  <a:xfrm>
                    <a:off x="1219200" y="2091035"/>
                    <a:ext cx="228600" cy="143470"/>
                  </a:xfrm>
                  <a:prstGeom prst="line">
                    <a:avLst/>
                  </a:prstGeom>
                  <a:ln w="28575">
                    <a:solidFill>
                      <a:schemeClr val="bg2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Straight Connector 16"/>
                  <p:cNvCxnSpPr/>
                  <p:nvPr/>
                </p:nvCxnSpPr>
                <p:spPr>
                  <a:xfrm flipV="1">
                    <a:off x="1435894" y="2091035"/>
                    <a:ext cx="228600" cy="143470"/>
                  </a:xfrm>
                  <a:prstGeom prst="line">
                    <a:avLst/>
                  </a:prstGeom>
                  <a:ln w="28575">
                    <a:solidFill>
                      <a:schemeClr val="bg2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5" name="Group 54"/>
                <p:cNvGrpSpPr/>
                <p:nvPr/>
              </p:nvGrpSpPr>
              <p:grpSpPr>
                <a:xfrm>
                  <a:off x="2667000" y="1771931"/>
                  <a:ext cx="285750" cy="209269"/>
                  <a:chOff x="1219200" y="2091035"/>
                  <a:chExt cx="445294" cy="143470"/>
                </a:xfrm>
              </p:grpSpPr>
              <p:cxnSp>
                <p:nvCxnSpPr>
                  <p:cNvPr id="56" name="Straight Connector 55"/>
                  <p:cNvCxnSpPr/>
                  <p:nvPr/>
                </p:nvCxnSpPr>
                <p:spPr>
                  <a:xfrm>
                    <a:off x="1219200" y="2091035"/>
                    <a:ext cx="228600" cy="143470"/>
                  </a:xfrm>
                  <a:prstGeom prst="line">
                    <a:avLst/>
                  </a:prstGeom>
                  <a:ln w="28575">
                    <a:solidFill>
                      <a:schemeClr val="bg2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/>
                  <p:cNvCxnSpPr/>
                  <p:nvPr/>
                </p:nvCxnSpPr>
                <p:spPr>
                  <a:xfrm flipV="1">
                    <a:off x="1435894" y="2091035"/>
                    <a:ext cx="228600" cy="143470"/>
                  </a:xfrm>
                  <a:prstGeom prst="line">
                    <a:avLst/>
                  </a:prstGeom>
                  <a:ln w="28575">
                    <a:solidFill>
                      <a:schemeClr val="bg2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2" name="TextBox 1"/>
              <p:cNvSpPr txBox="1"/>
              <p:nvPr/>
            </p:nvSpPr>
            <p:spPr>
              <a:xfrm>
                <a:off x="314951" y="667916"/>
                <a:ext cx="63264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chemeClr val="bg1"/>
                    </a:solidFill>
                  </a:rPr>
                  <a:t>ATG</a:t>
                </a:r>
                <a:endParaRPr lang="en-US" sz="120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4" name="Group 43"/>
          <p:cNvGrpSpPr/>
          <p:nvPr/>
        </p:nvGrpSpPr>
        <p:grpSpPr>
          <a:xfrm>
            <a:off x="5368535" y="655521"/>
            <a:ext cx="3285629" cy="425456"/>
            <a:chOff x="220288" y="667916"/>
            <a:chExt cx="3285629" cy="425456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220288" y="1093372"/>
              <a:ext cx="270265" cy="0"/>
            </a:xfrm>
            <a:prstGeom prst="line">
              <a:avLst/>
            </a:prstGeom>
            <a:ln w="762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6" name="Group 45"/>
            <p:cNvGrpSpPr/>
            <p:nvPr/>
          </p:nvGrpSpPr>
          <p:grpSpPr>
            <a:xfrm>
              <a:off x="314951" y="667916"/>
              <a:ext cx="3190966" cy="297886"/>
              <a:chOff x="314951" y="667916"/>
              <a:chExt cx="3190966" cy="297886"/>
            </a:xfrm>
          </p:grpSpPr>
          <p:grpSp>
            <p:nvGrpSpPr>
              <p:cNvPr id="47" name="Group 46"/>
              <p:cNvGrpSpPr/>
              <p:nvPr/>
            </p:nvGrpSpPr>
            <p:grpSpPr>
              <a:xfrm>
                <a:off x="391549" y="720244"/>
                <a:ext cx="3114368" cy="245558"/>
                <a:chOff x="304800" y="1642765"/>
                <a:chExt cx="3571568" cy="338435"/>
              </a:xfrm>
            </p:grpSpPr>
            <p:sp>
              <p:nvSpPr>
                <p:cNvPr id="49" name="Rectangle 48"/>
                <p:cNvSpPr/>
                <p:nvPr/>
              </p:nvSpPr>
              <p:spPr>
                <a:xfrm>
                  <a:off x="304800" y="1650793"/>
                  <a:ext cx="914400" cy="23753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Rectangle 49"/>
                <p:cNvSpPr/>
                <p:nvPr/>
              </p:nvSpPr>
              <p:spPr>
                <a:xfrm>
                  <a:off x="1752600" y="1642765"/>
                  <a:ext cx="914400" cy="23753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Rectangle 50"/>
                <p:cNvSpPr/>
                <p:nvPr/>
              </p:nvSpPr>
              <p:spPr>
                <a:xfrm>
                  <a:off x="2961968" y="1642765"/>
                  <a:ext cx="914400" cy="23753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52" name="Group 51"/>
                <p:cNvGrpSpPr/>
                <p:nvPr/>
              </p:nvGrpSpPr>
              <p:grpSpPr>
                <a:xfrm>
                  <a:off x="1219200" y="1769558"/>
                  <a:ext cx="533400" cy="211642"/>
                  <a:chOff x="1219200" y="2091035"/>
                  <a:chExt cx="445294" cy="143470"/>
                </a:xfrm>
              </p:grpSpPr>
              <p:cxnSp>
                <p:nvCxnSpPr>
                  <p:cNvPr id="73" name="Straight Connector 72"/>
                  <p:cNvCxnSpPr/>
                  <p:nvPr/>
                </p:nvCxnSpPr>
                <p:spPr>
                  <a:xfrm>
                    <a:off x="1219200" y="2091035"/>
                    <a:ext cx="228600" cy="143470"/>
                  </a:xfrm>
                  <a:prstGeom prst="line">
                    <a:avLst/>
                  </a:prstGeom>
                  <a:ln w="28575">
                    <a:solidFill>
                      <a:schemeClr val="bg2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/>
                  <p:cNvCxnSpPr/>
                  <p:nvPr/>
                </p:nvCxnSpPr>
                <p:spPr>
                  <a:xfrm flipV="1">
                    <a:off x="1435894" y="2091035"/>
                    <a:ext cx="228600" cy="143470"/>
                  </a:xfrm>
                  <a:prstGeom prst="line">
                    <a:avLst/>
                  </a:prstGeom>
                  <a:ln w="28575">
                    <a:solidFill>
                      <a:schemeClr val="bg2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3" name="Group 52"/>
                <p:cNvGrpSpPr/>
                <p:nvPr/>
              </p:nvGrpSpPr>
              <p:grpSpPr>
                <a:xfrm>
                  <a:off x="2667000" y="1771931"/>
                  <a:ext cx="285750" cy="209269"/>
                  <a:chOff x="1219200" y="2091035"/>
                  <a:chExt cx="445294" cy="143470"/>
                </a:xfrm>
              </p:grpSpPr>
              <p:cxnSp>
                <p:nvCxnSpPr>
                  <p:cNvPr id="58" name="Straight Connector 57"/>
                  <p:cNvCxnSpPr/>
                  <p:nvPr/>
                </p:nvCxnSpPr>
                <p:spPr>
                  <a:xfrm>
                    <a:off x="1219200" y="2091035"/>
                    <a:ext cx="228600" cy="143470"/>
                  </a:xfrm>
                  <a:prstGeom prst="line">
                    <a:avLst/>
                  </a:prstGeom>
                  <a:ln w="28575">
                    <a:solidFill>
                      <a:schemeClr val="bg2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/>
                  <p:cNvCxnSpPr/>
                  <p:nvPr/>
                </p:nvCxnSpPr>
                <p:spPr>
                  <a:xfrm flipV="1">
                    <a:off x="1435894" y="2091035"/>
                    <a:ext cx="228600" cy="143470"/>
                  </a:xfrm>
                  <a:prstGeom prst="line">
                    <a:avLst/>
                  </a:prstGeom>
                  <a:ln w="28575">
                    <a:solidFill>
                      <a:schemeClr val="bg2">
                        <a:lumMod val="1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48" name="TextBox 47"/>
              <p:cNvSpPr txBox="1"/>
              <p:nvPr/>
            </p:nvSpPr>
            <p:spPr>
              <a:xfrm>
                <a:off x="314951" y="667916"/>
                <a:ext cx="63264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chemeClr val="bg1"/>
                    </a:solidFill>
                  </a:rPr>
                  <a:t>ATG</a:t>
                </a:r>
                <a:endParaRPr lang="en-US" sz="1200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75" name="TextBox 74"/>
          <p:cNvSpPr txBox="1"/>
          <p:nvPr/>
        </p:nvSpPr>
        <p:spPr>
          <a:xfrm>
            <a:off x="5922706" y="6262339"/>
            <a:ext cx="15031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√</a:t>
            </a:r>
            <a:r>
              <a:rPr lang="en-US" sz="1600" dirty="0" smtClean="0"/>
              <a:t> No </a:t>
            </a:r>
            <a:r>
              <a:rPr lang="en-US" sz="1600" smtClean="0"/>
              <a:t>significant </a:t>
            </a:r>
            <a:r>
              <a:rPr lang="en-US" sz="1600" smtClean="0"/>
              <a:t>signal</a:t>
            </a:r>
            <a:endParaRPr lang="en-US" sz="1600" dirty="0" smtClean="0"/>
          </a:p>
        </p:txBody>
      </p:sp>
      <p:sp>
        <p:nvSpPr>
          <p:cNvPr id="76" name="TextBox 75"/>
          <p:cNvSpPr txBox="1"/>
          <p:nvPr/>
        </p:nvSpPr>
        <p:spPr>
          <a:xfrm>
            <a:off x="7599608" y="6288302"/>
            <a:ext cx="15671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√</a:t>
            </a:r>
            <a:r>
              <a:rPr lang="en-US" sz="1600" dirty="0" smtClean="0"/>
              <a:t> </a:t>
            </a:r>
            <a:r>
              <a:rPr lang="en-US" sz="1600" dirty="0" smtClean="0"/>
              <a:t>Significant Rescue</a:t>
            </a:r>
            <a:endParaRPr lang="en-US" sz="1600" dirty="0" smtClean="0"/>
          </a:p>
        </p:txBody>
      </p:sp>
      <p:sp>
        <p:nvSpPr>
          <p:cNvPr id="107" name="TextBox 106"/>
          <p:cNvSpPr txBox="1"/>
          <p:nvPr/>
        </p:nvSpPr>
        <p:spPr>
          <a:xfrm>
            <a:off x="769993" y="6303348"/>
            <a:ext cx="15031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√</a:t>
            </a:r>
            <a:r>
              <a:rPr lang="en-US" sz="1600" dirty="0" smtClean="0"/>
              <a:t> Band shift</a:t>
            </a:r>
          </a:p>
        </p:txBody>
      </p:sp>
      <p:cxnSp>
        <p:nvCxnSpPr>
          <p:cNvPr id="108" name="Straight Arrow Connector 107"/>
          <p:cNvCxnSpPr/>
          <p:nvPr/>
        </p:nvCxnSpPr>
        <p:spPr>
          <a:xfrm>
            <a:off x="1540940" y="5941773"/>
            <a:ext cx="0" cy="3465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>
            <a:off x="6682873" y="5963841"/>
            <a:ext cx="0" cy="3465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8370066" y="5963841"/>
            <a:ext cx="0" cy="34652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308836" y="5241861"/>
            <a:ext cx="3190966" cy="429592"/>
            <a:chOff x="308836" y="5241861"/>
            <a:chExt cx="3190966" cy="429592"/>
          </a:xfrm>
        </p:grpSpPr>
        <p:grpSp>
          <p:nvGrpSpPr>
            <p:cNvPr id="77" name="Group 76"/>
            <p:cNvGrpSpPr/>
            <p:nvPr/>
          </p:nvGrpSpPr>
          <p:grpSpPr>
            <a:xfrm>
              <a:off x="308836" y="5241861"/>
              <a:ext cx="3190966" cy="425456"/>
              <a:chOff x="314951" y="667916"/>
              <a:chExt cx="3190966" cy="425456"/>
            </a:xfrm>
          </p:grpSpPr>
          <p:cxnSp>
            <p:nvCxnSpPr>
              <p:cNvPr id="81" name="Straight Connector 80"/>
              <p:cNvCxnSpPr/>
              <p:nvPr/>
            </p:nvCxnSpPr>
            <p:spPr>
              <a:xfrm>
                <a:off x="1024191" y="1093372"/>
                <a:ext cx="270265" cy="0"/>
              </a:xfrm>
              <a:prstGeom prst="line">
                <a:avLst/>
              </a:prstGeom>
              <a:ln w="762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9" name="Group 88"/>
              <p:cNvGrpSpPr/>
              <p:nvPr/>
            </p:nvGrpSpPr>
            <p:grpSpPr>
              <a:xfrm>
                <a:off x="314951" y="667916"/>
                <a:ext cx="3190966" cy="297889"/>
                <a:chOff x="314951" y="667916"/>
                <a:chExt cx="3190966" cy="297889"/>
              </a:xfrm>
            </p:grpSpPr>
            <p:grpSp>
              <p:nvGrpSpPr>
                <p:cNvPr id="90" name="Group 89"/>
                <p:cNvGrpSpPr/>
                <p:nvPr/>
              </p:nvGrpSpPr>
              <p:grpSpPr>
                <a:xfrm>
                  <a:off x="391549" y="720244"/>
                  <a:ext cx="3114368" cy="245561"/>
                  <a:chOff x="304800" y="1642765"/>
                  <a:chExt cx="3571568" cy="338439"/>
                </a:xfrm>
              </p:grpSpPr>
              <p:sp>
                <p:nvSpPr>
                  <p:cNvPr id="94" name="Rectangle 93"/>
                  <p:cNvSpPr/>
                  <p:nvPr/>
                </p:nvSpPr>
                <p:spPr>
                  <a:xfrm>
                    <a:off x="304800" y="1650793"/>
                    <a:ext cx="914400" cy="23753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6" name="Rectangle 95"/>
                  <p:cNvSpPr/>
                  <p:nvPr/>
                </p:nvSpPr>
                <p:spPr>
                  <a:xfrm>
                    <a:off x="1752600" y="1642765"/>
                    <a:ext cx="914400" cy="23753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7" name="Rectangle 96"/>
                  <p:cNvSpPr/>
                  <p:nvPr/>
                </p:nvSpPr>
                <p:spPr>
                  <a:xfrm>
                    <a:off x="2961968" y="1642765"/>
                    <a:ext cx="914400" cy="23753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98" name="Group 97"/>
                  <p:cNvGrpSpPr/>
                  <p:nvPr/>
                </p:nvGrpSpPr>
                <p:grpSpPr>
                  <a:xfrm>
                    <a:off x="1219200" y="1769558"/>
                    <a:ext cx="533400" cy="211642"/>
                    <a:chOff x="1219200" y="2091035"/>
                    <a:chExt cx="445294" cy="143470"/>
                  </a:xfrm>
                </p:grpSpPr>
                <p:cxnSp>
                  <p:nvCxnSpPr>
                    <p:cNvPr id="104" name="Straight Connector 103"/>
                    <p:cNvCxnSpPr/>
                    <p:nvPr/>
                  </p:nvCxnSpPr>
                  <p:spPr>
                    <a:xfrm>
                      <a:off x="1219200" y="2091035"/>
                      <a:ext cx="228600" cy="143470"/>
                    </a:xfrm>
                    <a:prstGeom prst="line">
                      <a:avLst/>
                    </a:prstGeom>
                    <a:ln w="28575">
                      <a:solidFill>
                        <a:schemeClr val="bg2">
                          <a:lumMod val="1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5" name="Straight Connector 104"/>
                    <p:cNvCxnSpPr/>
                    <p:nvPr/>
                  </p:nvCxnSpPr>
                  <p:spPr>
                    <a:xfrm flipV="1">
                      <a:off x="1435894" y="2091035"/>
                      <a:ext cx="228600" cy="143470"/>
                    </a:xfrm>
                    <a:prstGeom prst="line">
                      <a:avLst/>
                    </a:prstGeom>
                    <a:ln w="28575">
                      <a:solidFill>
                        <a:schemeClr val="bg2">
                          <a:lumMod val="1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9" name="Group 98"/>
                  <p:cNvGrpSpPr/>
                  <p:nvPr/>
                </p:nvGrpSpPr>
                <p:grpSpPr>
                  <a:xfrm>
                    <a:off x="2667000" y="1771932"/>
                    <a:ext cx="285750" cy="209272"/>
                    <a:chOff x="1219200" y="2091035"/>
                    <a:chExt cx="445294" cy="143472"/>
                  </a:xfrm>
                </p:grpSpPr>
                <p:cxnSp>
                  <p:nvCxnSpPr>
                    <p:cNvPr id="100" name="Straight Connector 99"/>
                    <p:cNvCxnSpPr/>
                    <p:nvPr/>
                  </p:nvCxnSpPr>
                  <p:spPr>
                    <a:xfrm>
                      <a:off x="1219200" y="2091035"/>
                      <a:ext cx="228600" cy="143470"/>
                    </a:xfrm>
                    <a:prstGeom prst="line">
                      <a:avLst/>
                    </a:prstGeom>
                    <a:ln w="28575">
                      <a:solidFill>
                        <a:schemeClr val="bg2">
                          <a:lumMod val="1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3" name="Straight Connector 102"/>
                    <p:cNvCxnSpPr/>
                    <p:nvPr/>
                  </p:nvCxnSpPr>
                  <p:spPr>
                    <a:xfrm flipV="1">
                      <a:off x="1435894" y="2091035"/>
                      <a:ext cx="228600" cy="143470"/>
                    </a:xfrm>
                    <a:prstGeom prst="line">
                      <a:avLst/>
                    </a:prstGeom>
                    <a:ln w="28575">
                      <a:solidFill>
                        <a:schemeClr val="bg2">
                          <a:lumMod val="1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93" name="TextBox 92"/>
                <p:cNvSpPr txBox="1"/>
                <p:nvPr/>
              </p:nvSpPr>
              <p:spPr>
                <a:xfrm>
                  <a:off x="314951" y="667916"/>
                  <a:ext cx="632642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 smtClean="0">
                      <a:solidFill>
                        <a:schemeClr val="bg1"/>
                      </a:solidFill>
                    </a:rPr>
                    <a:t>ATG</a:t>
                  </a:r>
                  <a:endParaRPr lang="en-US" sz="1200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cxnSp>
          <p:nvCxnSpPr>
            <p:cNvPr id="20" name="Straight Arrow Connector 19"/>
            <p:cNvCxnSpPr/>
            <p:nvPr/>
          </p:nvCxnSpPr>
          <p:spPr>
            <a:xfrm>
              <a:off x="674677" y="5671453"/>
              <a:ext cx="239723" cy="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11" name="Straight Arrow Connector 110"/>
            <p:cNvCxnSpPr/>
            <p:nvPr/>
          </p:nvCxnSpPr>
          <p:spPr>
            <a:xfrm flipH="1">
              <a:off x="1427674" y="5671453"/>
              <a:ext cx="241485" cy="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7900751" y="2142798"/>
            <a:ext cx="1114500" cy="1077218"/>
            <a:chOff x="533400" y="2032575"/>
            <a:chExt cx="1114500" cy="1077218"/>
          </a:xfrm>
        </p:grpSpPr>
        <p:sp>
          <p:nvSpPr>
            <p:cNvPr id="24" name="TextBox 23"/>
            <p:cNvSpPr txBox="1"/>
            <p:nvPr/>
          </p:nvSpPr>
          <p:spPr>
            <a:xfrm>
              <a:off x="533400" y="2032575"/>
              <a:ext cx="1114500" cy="107721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dirty="0" smtClean="0"/>
                <a:t>MO</a:t>
              </a:r>
            </a:p>
            <a:p>
              <a:pPr algn="r"/>
              <a:r>
                <a:rPr lang="en-US" sz="1600" dirty="0" smtClean="0"/>
                <a:t>Intron</a:t>
              </a:r>
            </a:p>
            <a:p>
              <a:pPr algn="r"/>
              <a:r>
                <a:rPr lang="en-US" sz="1600" dirty="0" smtClean="0"/>
                <a:t>Exon</a:t>
              </a:r>
            </a:p>
            <a:p>
              <a:pPr algn="r"/>
              <a:r>
                <a:rPr lang="en-US" sz="1600" dirty="0" smtClean="0"/>
                <a:t>Primer</a:t>
              </a:r>
            </a:p>
          </p:txBody>
        </p:sp>
        <p:cxnSp>
          <p:nvCxnSpPr>
            <p:cNvPr id="112" name="Straight Connector 111"/>
            <p:cNvCxnSpPr/>
            <p:nvPr/>
          </p:nvCxnSpPr>
          <p:spPr>
            <a:xfrm>
              <a:off x="655089" y="2209800"/>
              <a:ext cx="270265" cy="0"/>
            </a:xfrm>
            <a:prstGeom prst="line">
              <a:avLst/>
            </a:prstGeom>
            <a:ln w="762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670833" y="2438400"/>
              <a:ext cx="238778" cy="0"/>
            </a:xfrm>
            <a:prstGeom prst="line">
              <a:avLst/>
            </a:prstGeom>
            <a:ln w="28575">
              <a:solidFill>
                <a:schemeClr val="bg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Rectangle 113"/>
            <p:cNvSpPr/>
            <p:nvPr/>
          </p:nvSpPr>
          <p:spPr>
            <a:xfrm>
              <a:off x="693088" y="2583389"/>
              <a:ext cx="202899" cy="1723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5" name="Straight Arrow Connector 114"/>
            <p:cNvCxnSpPr/>
            <p:nvPr/>
          </p:nvCxnSpPr>
          <p:spPr>
            <a:xfrm>
              <a:off x="701755" y="2971800"/>
              <a:ext cx="239723" cy="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04993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65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Adrienne</dc:creator>
  <cp:lastModifiedBy>Adrienne</cp:lastModifiedBy>
  <cp:revision>14</cp:revision>
  <dcterms:created xsi:type="dcterms:W3CDTF">2013-03-11T04:52:08Z</dcterms:created>
  <dcterms:modified xsi:type="dcterms:W3CDTF">2013-06-04T15:18:25Z</dcterms:modified>
</cp:coreProperties>
</file>