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20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Normal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3 ng</c:v>
                </c:pt>
                <c:pt idx="1">
                  <c:v>6 ng</c:v>
                </c:pt>
                <c:pt idx="2">
                  <c:v>9 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Affected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3 ng</c:v>
                </c:pt>
                <c:pt idx="1">
                  <c:v>6 ng</c:v>
                </c:pt>
                <c:pt idx="2">
                  <c:v>9 ng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417856"/>
        <c:axId val="80118336"/>
      </c:barChart>
      <c:catAx>
        <c:axId val="79417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0118336"/>
        <c:crosses val="autoZero"/>
        <c:auto val="1"/>
        <c:lblAlgn val="ctr"/>
        <c:lblOffset val="100"/>
        <c:noMultiLvlLbl val="0"/>
      </c:catAx>
      <c:valAx>
        <c:axId val="801183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41785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3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8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8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2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55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4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5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2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0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3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19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F97F2-56C1-444F-8F66-6E03C7B33FD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09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7788" y="255731"/>
            <a:ext cx="22098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Splice Blocking MO</a:t>
            </a:r>
            <a:endParaRPr lang="en-US" sz="1600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43635" y="252009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Translation Blocking MO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2615134" y="1447800"/>
            <a:ext cx="3761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Determine optimum dosage</a:t>
            </a:r>
          </a:p>
          <a:p>
            <a:pPr algn="ctr"/>
            <a:r>
              <a:rPr lang="en-US" sz="1600" dirty="0" smtClean="0"/>
              <a:t>Injection into embryos (1-4 cell stage): 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148480" y="62757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</a:t>
            </a:r>
            <a:endParaRPr lang="en-US" dirty="0"/>
          </a:p>
        </p:txBody>
      </p:sp>
      <p:graphicFrame>
        <p:nvGraphicFramePr>
          <p:cNvPr id="80" name="Chart 79"/>
          <p:cNvGraphicFramePr/>
          <p:nvPr>
            <p:extLst>
              <p:ext uri="{D42A27DB-BD31-4B8C-83A1-F6EECF244321}">
                <p14:modId xmlns:p14="http://schemas.microsoft.com/office/powerpoint/2010/main" val="4079674064"/>
              </p:ext>
            </p:extLst>
          </p:nvPr>
        </p:nvGraphicFramePr>
        <p:xfrm>
          <a:off x="2449715" y="2091871"/>
          <a:ext cx="4092168" cy="190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2" name="Straight Arrow Connector 81"/>
          <p:cNvCxnSpPr/>
          <p:nvPr/>
        </p:nvCxnSpPr>
        <p:spPr>
          <a:xfrm>
            <a:off x="4477656" y="3996871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609142" y="4351375"/>
            <a:ext cx="3761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Verify suppression efficiency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877949" y="4656611"/>
            <a:ext cx="3266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Antibody available?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174957" y="5011363"/>
            <a:ext cx="88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/>
              <a:t>Yes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944464" y="5007333"/>
            <a:ext cx="88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/>
              <a:t>No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969773" y="5373625"/>
            <a:ext cx="1350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Immunoblot</a:t>
            </a:r>
            <a:r>
              <a:rPr lang="en-US" sz="1600" dirty="0" smtClean="0"/>
              <a:t> MO </a:t>
            </a:r>
            <a:r>
              <a:rPr lang="en-US" sz="1600" dirty="0" err="1" smtClean="0"/>
              <a:t>vs</a:t>
            </a:r>
            <a:r>
              <a:rPr lang="en-US" sz="1600" dirty="0" smtClean="0"/>
              <a:t> control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7694973" y="5379066"/>
            <a:ext cx="1350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Inject WT mRNA + MO</a:t>
            </a: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4419600" y="1030230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6016970" y="4547300"/>
            <a:ext cx="315973" cy="21862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H="1">
            <a:off x="2667000" y="4547300"/>
            <a:ext cx="339428" cy="2519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4534250" y="1998162"/>
            <a:ext cx="1028350" cy="21301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/>
          <p:cNvSpPr txBox="1"/>
          <p:nvPr/>
        </p:nvSpPr>
        <p:spPr>
          <a:xfrm>
            <a:off x="-111434" y="4656611"/>
            <a:ext cx="3266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RT PCR gene of interest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14951" y="667916"/>
            <a:ext cx="3190966" cy="425456"/>
            <a:chOff x="314951" y="667916"/>
            <a:chExt cx="3190966" cy="425456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1024191" y="1093372"/>
              <a:ext cx="270265" cy="0"/>
            </a:xfrm>
            <a:prstGeom prst="lin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2"/>
            <p:cNvGrpSpPr/>
            <p:nvPr/>
          </p:nvGrpSpPr>
          <p:grpSpPr>
            <a:xfrm>
              <a:off x="314951" y="667916"/>
              <a:ext cx="3190966" cy="297886"/>
              <a:chOff x="314951" y="667916"/>
              <a:chExt cx="3190966" cy="297886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391549" y="720244"/>
                <a:ext cx="3114368" cy="245558"/>
                <a:chOff x="304800" y="1642765"/>
                <a:chExt cx="3571568" cy="338435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304800" y="1650793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Rectangle 6"/>
                <p:cNvSpPr/>
                <p:nvPr/>
              </p:nvSpPr>
              <p:spPr>
                <a:xfrm>
                  <a:off x="1752600" y="1642765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2961968" y="1642765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4" name="Group 53"/>
                <p:cNvGrpSpPr/>
                <p:nvPr/>
              </p:nvGrpSpPr>
              <p:grpSpPr>
                <a:xfrm>
                  <a:off x="1219200" y="1769558"/>
                  <a:ext cx="533400" cy="211642"/>
                  <a:chOff x="1219200" y="2091035"/>
                  <a:chExt cx="445294" cy="143470"/>
                </a:xfrm>
              </p:grpSpPr>
              <p:cxnSp>
                <p:nvCxnSpPr>
                  <p:cNvPr id="10" name="Straight Connector 9"/>
                  <p:cNvCxnSpPr/>
                  <p:nvPr/>
                </p:nvCxnSpPr>
                <p:spPr>
                  <a:xfrm>
                    <a:off x="1219200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 flipV="1">
                    <a:off x="1435894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/>
                <p:cNvGrpSpPr/>
                <p:nvPr/>
              </p:nvGrpSpPr>
              <p:grpSpPr>
                <a:xfrm>
                  <a:off x="2667000" y="1771931"/>
                  <a:ext cx="285750" cy="209269"/>
                  <a:chOff x="1219200" y="2091035"/>
                  <a:chExt cx="445294" cy="143470"/>
                </a:xfrm>
              </p:grpSpPr>
              <p:cxnSp>
                <p:nvCxnSpPr>
                  <p:cNvPr id="56" name="Straight Connector 55"/>
                  <p:cNvCxnSpPr/>
                  <p:nvPr/>
                </p:nvCxnSpPr>
                <p:spPr>
                  <a:xfrm>
                    <a:off x="1219200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/>
                  <p:nvPr/>
                </p:nvCxnSpPr>
                <p:spPr>
                  <a:xfrm flipV="1">
                    <a:off x="1435894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" name="TextBox 1"/>
              <p:cNvSpPr txBox="1"/>
              <p:nvPr/>
            </p:nvSpPr>
            <p:spPr>
              <a:xfrm>
                <a:off x="314951" y="667916"/>
                <a:ext cx="6326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</a:rPr>
                  <a:t>ATG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4" name="Group 43"/>
          <p:cNvGrpSpPr/>
          <p:nvPr/>
        </p:nvGrpSpPr>
        <p:grpSpPr>
          <a:xfrm>
            <a:off x="5368535" y="655521"/>
            <a:ext cx="3285629" cy="425456"/>
            <a:chOff x="220288" y="667916"/>
            <a:chExt cx="3285629" cy="425456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220288" y="1093372"/>
              <a:ext cx="270265" cy="0"/>
            </a:xfrm>
            <a:prstGeom prst="lin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Group 45"/>
            <p:cNvGrpSpPr/>
            <p:nvPr/>
          </p:nvGrpSpPr>
          <p:grpSpPr>
            <a:xfrm>
              <a:off x="314951" y="667916"/>
              <a:ext cx="3190966" cy="297886"/>
              <a:chOff x="314951" y="667916"/>
              <a:chExt cx="3190966" cy="297886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391549" y="720244"/>
                <a:ext cx="3114368" cy="245558"/>
                <a:chOff x="304800" y="1642765"/>
                <a:chExt cx="3571568" cy="338435"/>
              </a:xfrm>
            </p:grpSpPr>
            <p:sp>
              <p:nvSpPr>
                <p:cNvPr id="49" name="Rectangle 48"/>
                <p:cNvSpPr/>
                <p:nvPr/>
              </p:nvSpPr>
              <p:spPr>
                <a:xfrm>
                  <a:off x="304800" y="1650793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752600" y="1642765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2961968" y="1642765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2" name="Group 51"/>
                <p:cNvGrpSpPr/>
                <p:nvPr/>
              </p:nvGrpSpPr>
              <p:grpSpPr>
                <a:xfrm>
                  <a:off x="1219200" y="1769558"/>
                  <a:ext cx="533400" cy="211642"/>
                  <a:chOff x="1219200" y="2091035"/>
                  <a:chExt cx="445294" cy="143470"/>
                </a:xfrm>
              </p:grpSpPr>
              <p:cxnSp>
                <p:nvCxnSpPr>
                  <p:cNvPr id="73" name="Straight Connector 72"/>
                  <p:cNvCxnSpPr/>
                  <p:nvPr/>
                </p:nvCxnSpPr>
                <p:spPr>
                  <a:xfrm>
                    <a:off x="1219200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/>
                  <p:cNvCxnSpPr/>
                  <p:nvPr/>
                </p:nvCxnSpPr>
                <p:spPr>
                  <a:xfrm flipV="1">
                    <a:off x="1435894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" name="Group 52"/>
                <p:cNvGrpSpPr/>
                <p:nvPr/>
              </p:nvGrpSpPr>
              <p:grpSpPr>
                <a:xfrm>
                  <a:off x="2667000" y="1771931"/>
                  <a:ext cx="285750" cy="209269"/>
                  <a:chOff x="1219200" y="2091035"/>
                  <a:chExt cx="445294" cy="143470"/>
                </a:xfrm>
              </p:grpSpPr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1219200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/>
                  <p:cNvCxnSpPr/>
                  <p:nvPr/>
                </p:nvCxnSpPr>
                <p:spPr>
                  <a:xfrm flipV="1">
                    <a:off x="1435894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8" name="TextBox 47"/>
              <p:cNvSpPr txBox="1"/>
              <p:nvPr/>
            </p:nvSpPr>
            <p:spPr>
              <a:xfrm>
                <a:off x="314951" y="667916"/>
                <a:ext cx="6326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</a:rPr>
                  <a:t>ATG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75" name="TextBox 74"/>
          <p:cNvSpPr txBox="1"/>
          <p:nvPr/>
        </p:nvSpPr>
        <p:spPr>
          <a:xfrm>
            <a:off x="5922706" y="6262339"/>
            <a:ext cx="15031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√</a:t>
            </a:r>
            <a:r>
              <a:rPr lang="en-US" sz="1600" dirty="0" smtClean="0"/>
              <a:t> No significant band</a:t>
            </a:r>
            <a:endParaRPr lang="en-US" sz="1600" dirty="0" smtClean="0"/>
          </a:p>
        </p:txBody>
      </p:sp>
      <p:sp>
        <p:nvSpPr>
          <p:cNvPr id="76" name="TextBox 75"/>
          <p:cNvSpPr txBox="1"/>
          <p:nvPr/>
        </p:nvSpPr>
        <p:spPr>
          <a:xfrm>
            <a:off x="7663566" y="6288302"/>
            <a:ext cx="15031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√</a:t>
            </a:r>
            <a:r>
              <a:rPr lang="en-US" sz="1600" dirty="0" smtClean="0"/>
              <a:t> Rescue</a:t>
            </a:r>
            <a:endParaRPr lang="en-US" sz="1600" dirty="0" smtClean="0"/>
          </a:p>
        </p:txBody>
      </p:sp>
      <p:sp>
        <p:nvSpPr>
          <p:cNvPr id="107" name="TextBox 106"/>
          <p:cNvSpPr txBox="1"/>
          <p:nvPr/>
        </p:nvSpPr>
        <p:spPr>
          <a:xfrm>
            <a:off x="769993" y="6303348"/>
            <a:ext cx="15031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√</a:t>
            </a:r>
            <a:r>
              <a:rPr lang="en-US" sz="1600" dirty="0" smtClean="0"/>
              <a:t> Band shift</a:t>
            </a:r>
            <a:endParaRPr lang="en-US" sz="1600" dirty="0" smtClean="0"/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1540940" y="5941773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6682873" y="5963841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8370066" y="5963841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308836" y="5241861"/>
            <a:ext cx="3190966" cy="429592"/>
            <a:chOff x="308836" y="5241861"/>
            <a:chExt cx="3190966" cy="429592"/>
          </a:xfrm>
        </p:grpSpPr>
        <p:grpSp>
          <p:nvGrpSpPr>
            <p:cNvPr id="77" name="Group 76"/>
            <p:cNvGrpSpPr/>
            <p:nvPr/>
          </p:nvGrpSpPr>
          <p:grpSpPr>
            <a:xfrm>
              <a:off x="308836" y="5241861"/>
              <a:ext cx="3190966" cy="425456"/>
              <a:chOff x="314951" y="667916"/>
              <a:chExt cx="3190966" cy="425456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>
                <a:off x="1024191" y="1093372"/>
                <a:ext cx="270265" cy="0"/>
              </a:xfrm>
              <a:prstGeom prst="line">
                <a:avLst/>
              </a:prstGeom>
              <a:ln w="762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9" name="Group 88"/>
              <p:cNvGrpSpPr/>
              <p:nvPr/>
            </p:nvGrpSpPr>
            <p:grpSpPr>
              <a:xfrm>
                <a:off x="314951" y="667916"/>
                <a:ext cx="3190966" cy="297889"/>
                <a:chOff x="314951" y="667916"/>
                <a:chExt cx="3190966" cy="297889"/>
              </a:xfrm>
            </p:grpSpPr>
            <p:grpSp>
              <p:nvGrpSpPr>
                <p:cNvPr id="90" name="Group 89"/>
                <p:cNvGrpSpPr/>
                <p:nvPr/>
              </p:nvGrpSpPr>
              <p:grpSpPr>
                <a:xfrm>
                  <a:off x="391549" y="720244"/>
                  <a:ext cx="3114368" cy="245561"/>
                  <a:chOff x="304800" y="1642765"/>
                  <a:chExt cx="3571568" cy="338439"/>
                </a:xfrm>
              </p:grpSpPr>
              <p:sp>
                <p:nvSpPr>
                  <p:cNvPr id="94" name="Rectangle 93"/>
                  <p:cNvSpPr/>
                  <p:nvPr/>
                </p:nvSpPr>
                <p:spPr>
                  <a:xfrm>
                    <a:off x="304800" y="1650793"/>
                    <a:ext cx="914400" cy="23753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Rectangle 95"/>
                  <p:cNvSpPr/>
                  <p:nvPr/>
                </p:nvSpPr>
                <p:spPr>
                  <a:xfrm>
                    <a:off x="1752600" y="1642765"/>
                    <a:ext cx="914400" cy="23753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" name="Rectangle 96"/>
                  <p:cNvSpPr/>
                  <p:nvPr/>
                </p:nvSpPr>
                <p:spPr>
                  <a:xfrm>
                    <a:off x="2961968" y="1642765"/>
                    <a:ext cx="914400" cy="23753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98" name="Group 97"/>
                  <p:cNvGrpSpPr/>
                  <p:nvPr/>
                </p:nvGrpSpPr>
                <p:grpSpPr>
                  <a:xfrm>
                    <a:off x="1219200" y="1769558"/>
                    <a:ext cx="533400" cy="211642"/>
                    <a:chOff x="1219200" y="2091035"/>
                    <a:chExt cx="445294" cy="143470"/>
                  </a:xfrm>
                </p:grpSpPr>
                <p:cxnSp>
                  <p:nvCxnSpPr>
                    <p:cNvPr id="104" name="Straight Connector 103"/>
                    <p:cNvCxnSpPr/>
                    <p:nvPr/>
                  </p:nvCxnSpPr>
                  <p:spPr>
                    <a:xfrm>
                      <a:off x="1219200" y="2091035"/>
                      <a:ext cx="228600" cy="143470"/>
                    </a:xfrm>
                    <a:prstGeom prst="line">
                      <a:avLst/>
                    </a:prstGeom>
                    <a:ln w="28575">
                      <a:solidFill>
                        <a:schemeClr val="bg2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Straight Connector 104"/>
                    <p:cNvCxnSpPr/>
                    <p:nvPr/>
                  </p:nvCxnSpPr>
                  <p:spPr>
                    <a:xfrm flipV="1">
                      <a:off x="1435894" y="2091035"/>
                      <a:ext cx="228600" cy="143470"/>
                    </a:xfrm>
                    <a:prstGeom prst="line">
                      <a:avLst/>
                    </a:prstGeom>
                    <a:ln w="28575">
                      <a:solidFill>
                        <a:schemeClr val="bg2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9" name="Group 98"/>
                  <p:cNvGrpSpPr/>
                  <p:nvPr/>
                </p:nvGrpSpPr>
                <p:grpSpPr>
                  <a:xfrm>
                    <a:off x="2667000" y="1771932"/>
                    <a:ext cx="285750" cy="209272"/>
                    <a:chOff x="1219200" y="2091035"/>
                    <a:chExt cx="445294" cy="143472"/>
                  </a:xfrm>
                </p:grpSpPr>
                <p:cxnSp>
                  <p:nvCxnSpPr>
                    <p:cNvPr id="100" name="Straight Connector 99"/>
                    <p:cNvCxnSpPr/>
                    <p:nvPr/>
                  </p:nvCxnSpPr>
                  <p:spPr>
                    <a:xfrm>
                      <a:off x="1219200" y="2091035"/>
                      <a:ext cx="228600" cy="143470"/>
                    </a:xfrm>
                    <a:prstGeom prst="line">
                      <a:avLst/>
                    </a:prstGeom>
                    <a:ln w="28575">
                      <a:solidFill>
                        <a:schemeClr val="bg2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/>
                    <p:cNvCxnSpPr/>
                    <p:nvPr/>
                  </p:nvCxnSpPr>
                  <p:spPr>
                    <a:xfrm flipV="1">
                      <a:off x="1435894" y="2091035"/>
                      <a:ext cx="228600" cy="143470"/>
                    </a:xfrm>
                    <a:prstGeom prst="line">
                      <a:avLst/>
                    </a:prstGeom>
                    <a:ln w="28575">
                      <a:solidFill>
                        <a:schemeClr val="bg2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93" name="TextBox 92"/>
                <p:cNvSpPr txBox="1"/>
                <p:nvPr/>
              </p:nvSpPr>
              <p:spPr>
                <a:xfrm>
                  <a:off x="314951" y="667916"/>
                  <a:ext cx="63264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solidFill>
                        <a:schemeClr val="bg1"/>
                      </a:solidFill>
                    </a:rPr>
                    <a:t>ATG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cxnSp>
          <p:nvCxnSpPr>
            <p:cNvPr id="20" name="Straight Arrow Connector 19"/>
            <p:cNvCxnSpPr/>
            <p:nvPr/>
          </p:nvCxnSpPr>
          <p:spPr>
            <a:xfrm>
              <a:off x="674677" y="5671453"/>
              <a:ext cx="239723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 flipH="1">
              <a:off x="1427674" y="5671453"/>
              <a:ext cx="241485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7900751" y="2142798"/>
            <a:ext cx="1114500" cy="1077218"/>
            <a:chOff x="533400" y="2032575"/>
            <a:chExt cx="1114500" cy="1077218"/>
          </a:xfrm>
        </p:grpSpPr>
        <p:sp>
          <p:nvSpPr>
            <p:cNvPr id="24" name="TextBox 23"/>
            <p:cNvSpPr txBox="1"/>
            <p:nvPr/>
          </p:nvSpPr>
          <p:spPr>
            <a:xfrm>
              <a:off x="533400" y="2032575"/>
              <a:ext cx="1114500" cy="10772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/>
                <a:t>MO</a:t>
              </a:r>
            </a:p>
            <a:p>
              <a:pPr algn="r"/>
              <a:r>
                <a:rPr lang="en-US" sz="1600" dirty="0" smtClean="0"/>
                <a:t>Intron</a:t>
              </a:r>
            </a:p>
            <a:p>
              <a:pPr algn="r"/>
              <a:r>
                <a:rPr lang="en-US" sz="1600" dirty="0" smtClean="0"/>
                <a:t>Exon</a:t>
              </a:r>
            </a:p>
            <a:p>
              <a:pPr algn="r"/>
              <a:r>
                <a:rPr lang="en-US" sz="1600" dirty="0" smtClean="0"/>
                <a:t>Primer</a:t>
              </a:r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655089" y="2209800"/>
              <a:ext cx="270265" cy="0"/>
            </a:xfrm>
            <a:prstGeom prst="lin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670833" y="2438400"/>
              <a:ext cx="238778" cy="0"/>
            </a:xfrm>
            <a:prstGeom prst="line">
              <a:avLst/>
            </a:prstGeom>
            <a:ln w="28575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ectangle 113"/>
            <p:cNvSpPr/>
            <p:nvPr/>
          </p:nvSpPr>
          <p:spPr>
            <a:xfrm>
              <a:off x="693088" y="2583389"/>
              <a:ext cx="202899" cy="1723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5" name="Straight Arrow Connector 114"/>
            <p:cNvCxnSpPr/>
            <p:nvPr/>
          </p:nvCxnSpPr>
          <p:spPr>
            <a:xfrm>
              <a:off x="701755" y="2971800"/>
              <a:ext cx="239723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4993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56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11</cp:revision>
  <dcterms:created xsi:type="dcterms:W3CDTF">2013-03-11T04:52:08Z</dcterms:created>
  <dcterms:modified xsi:type="dcterms:W3CDTF">2013-03-12T05:53:28Z</dcterms:modified>
</cp:coreProperties>
</file>