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513AD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2FF60-1F51-4425-9DEE-0C390D5055D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FC98-05C3-4470-9516-215496E5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40" y="3614056"/>
            <a:ext cx="6172200" cy="326027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0" y="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6818" b="14286"/>
          <a:stretch>
            <a:fillRect/>
          </a:stretch>
        </p:blipFill>
        <p:spPr bwMode="auto">
          <a:xfrm>
            <a:off x="0" y="190500"/>
            <a:ext cx="452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4950" y="571500"/>
            <a:ext cx="4191000" cy="2133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322217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77200" y="11668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894950" y="381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127" y="4405719"/>
            <a:ext cx="2002777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05307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1733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31127" y="4413609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0800" y="4561583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9479" y="20641"/>
            <a:ext cx="2810300" cy="1994345"/>
            <a:chOff x="825529" y="451759"/>
            <a:chExt cx="2810300" cy="1994345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100000"/>
                      </a14:imgEffect>
                      <a14:imgEffect>
                        <a14:colorTemperature colorTemp="7200"/>
                      </a14:imgEffect>
                      <a14:imgEffect>
                        <a14:brightnessContrast bright="28000" contrast="-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586150">
              <a:off x="825529" y="899842"/>
              <a:ext cx="1667064" cy="154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2057400" y="451759"/>
              <a:ext cx="1578429" cy="979907"/>
              <a:chOff x="2057400" y="451759"/>
              <a:chExt cx="1578429" cy="97990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416629" y="451759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leaflet</a:t>
                </a:r>
                <a:endParaRPr lang="en-US" dirty="0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H="1">
                <a:off x="2057400" y="821091"/>
                <a:ext cx="468086" cy="6105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327464" y="4359179"/>
            <a:ext cx="2780916" cy="2458233"/>
            <a:chOff x="4876800" y="723117"/>
            <a:chExt cx="2780916" cy="245823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1219200"/>
              <a:ext cx="1991702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5"/>
            <p:cNvGrpSpPr/>
            <p:nvPr/>
          </p:nvGrpSpPr>
          <p:grpSpPr>
            <a:xfrm>
              <a:off x="6079287" y="723117"/>
              <a:ext cx="1578429" cy="1301626"/>
              <a:chOff x="2057400" y="353785"/>
              <a:chExt cx="1578429" cy="130162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416629" y="353785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leaflet</a:t>
                </a:r>
                <a:endParaRPr lang="en-US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>
                <a:off x="2057400" y="648482"/>
                <a:ext cx="582770" cy="10069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6662057" y="4866699"/>
            <a:ext cx="2910100" cy="1932136"/>
            <a:chOff x="5167100" y="4190609"/>
            <a:chExt cx="2910100" cy="19321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630147">
              <a:off x="5192728" y="4164981"/>
              <a:ext cx="1446543" cy="149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6079287" y="5159829"/>
              <a:ext cx="1997913" cy="962916"/>
              <a:chOff x="1637916" y="151305"/>
              <a:chExt cx="1997913" cy="96291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416629" y="744889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leaflet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1637916" y="151305"/>
                <a:ext cx="887570" cy="669786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6620994" y="130287"/>
            <a:ext cx="2341563" cy="3873009"/>
            <a:chOff x="3373340" y="123184"/>
            <a:chExt cx="2341563" cy="38730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340" y="875168"/>
              <a:ext cx="2341563" cy="312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028162" y="12318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clips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4229329" y="452312"/>
              <a:ext cx="114071" cy="5981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343400" y="452312"/>
              <a:ext cx="479864" cy="6105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934307" y="172334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81576" y="666825"/>
            <a:ext cx="3702277" cy="3121025"/>
            <a:chOff x="5735637" y="666825"/>
            <a:chExt cx="3702277" cy="31210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637" y="666825"/>
              <a:ext cx="2341563" cy="312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218714" y="1296285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sutures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7239000" y="1599364"/>
              <a:ext cx="1109450" cy="2185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7410956" y="1599364"/>
              <a:ext cx="937494" cy="6279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620994" y="17883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979229" y="109248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077200" y="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001000" y="762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645490"/>
          <a:ext cx="6096000" cy="3567020"/>
        </p:xfrm>
        <a:graphic>
          <a:graphicData uri="http://schemas.openxmlformats.org/drawingml/2006/table">
            <a:tbl>
              <a:tblPr/>
              <a:tblGrid>
                <a:gridCol w="2385059"/>
                <a:gridCol w="575704"/>
                <a:gridCol w="618588"/>
                <a:gridCol w="618588"/>
                <a:gridCol w="660885"/>
                <a:gridCol w="618588"/>
                <a:gridCol w="618588"/>
              </a:tblGrid>
              <a:tr h="178351">
                <a:tc>
                  <a:txBody>
                    <a:bodyPr/>
                    <a:lstStyle/>
                    <a:p>
                      <a:pPr algn="l"/>
                      <a:endParaRPr lang="en-US" sz="1000">
                        <a:latin typeface="Calibri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Bileaflet (n=2)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(Polymer n=5)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Porcine (n=4)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Data Description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Mean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SEM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Mean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SEM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Mean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SEM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Aortic Orifice Area  [P] (cm2)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3.143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2.697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2.920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1.306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2.516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1.258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Aortic Orifice Area  [F] (cm2)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7.940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1.286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4.613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2.063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3.975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1.988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Aortic Orifice Area  [H] (cm2)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7.516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1.633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4.575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2.046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3.942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1.971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Forward Flow Pressure Drop [P] (mmHg)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17.000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0.054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22.284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12.007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40.795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11.670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Forward Flow Pressure Drop [F] (mmHg)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0.410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0.210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30.424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9.235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29.766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9.733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Forward Flow Pressure Drop [H] (mmHg)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26.520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0.120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50.790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4.230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5.610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4.970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Trans-Aortic Max Pressure (mmHg)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15.850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12.400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60.930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20.470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75.250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17.470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Aortic RMS Forward Flow Rate [P] (ml/s)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88.280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11.110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162.120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24.970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189.080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32.610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Aortic RMS Forward Flow Rate [F] (ml/s)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193.570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3.820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204.560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6.680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177.310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2.630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Aortic RMS Forward Flow Rate [H] (ml/s)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197.790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0.630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174.760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11.530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182.680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3.160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Aortic Forward Volume (ml)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68.180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6.430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55.390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3.660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64.200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1.750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Aortic Closing Volume (ml)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62.260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0.860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32.990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9.820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45.260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11.990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Aortic Leakage Volume (ml)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60.140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3.470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33.090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9.220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56.130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11.260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Regurgitant Volume (ml)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122.400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4.320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66.080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17.200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101.390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23.160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TransAortic Forward Flow Energy Loss (mJ)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80.321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4.65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115.287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17.354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184.325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12.354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TransAortic Closing Energy Loss  (mJ)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25.231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0.589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29.52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6.872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12.354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4.874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TransAortic Leakage Energy Loss  (mJ)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87.219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13.242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84.02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12.205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97.029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25.047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TransAortic Total Energy Loss  (mJ)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192.771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23.51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228.827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47.254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293.708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36.483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5" marR="63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200" y="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610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321</Words>
  <Application>Microsoft Office PowerPoint</Application>
  <PresentationFormat>On-screen Show (4:3)</PresentationFormat>
  <Paragraphs>156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Sharan Ramaswamy</dc:creator>
  <cp:lastModifiedBy> </cp:lastModifiedBy>
  <cp:revision>42</cp:revision>
  <dcterms:created xsi:type="dcterms:W3CDTF">2012-08-18T14:40:31Z</dcterms:created>
  <dcterms:modified xsi:type="dcterms:W3CDTF">2012-10-17T04:25:56Z</dcterms:modified>
</cp:coreProperties>
</file>