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69" r:id="rId3"/>
    <p:sldId id="260" r:id="rId4"/>
    <p:sldId id="257" r:id="rId5"/>
    <p:sldId id="258" r:id="rId6"/>
    <p:sldId id="263" r:id="rId7"/>
    <p:sldId id="264" r:id="rId8"/>
    <p:sldId id="266" r:id="rId9"/>
    <p:sldId id="265" r:id="rId10"/>
    <p:sldId id="268" r:id="rId11"/>
  </p:sldIdLst>
  <p:sldSz cx="6583363" cy="4389438"/>
  <p:notesSz cx="6858000" cy="9144000"/>
  <p:defaultTextStyle>
    <a:defPPr>
      <a:defRPr lang="en-US"/>
    </a:defPPr>
    <a:lvl1pPr marL="0" algn="l" defTabSz="627004" rtl="0" eaLnBrk="1" latinLnBrk="0" hangingPunct="1">
      <a:defRPr sz="1200" kern="1200">
        <a:solidFill>
          <a:schemeClr val="tx1"/>
        </a:solidFill>
        <a:latin typeface="+mn-lt"/>
        <a:ea typeface="+mn-ea"/>
        <a:cs typeface="+mn-cs"/>
      </a:defRPr>
    </a:lvl1pPr>
    <a:lvl2pPr marL="313502" algn="l" defTabSz="627004" rtl="0" eaLnBrk="1" latinLnBrk="0" hangingPunct="1">
      <a:defRPr sz="1200" kern="1200">
        <a:solidFill>
          <a:schemeClr val="tx1"/>
        </a:solidFill>
        <a:latin typeface="+mn-lt"/>
        <a:ea typeface="+mn-ea"/>
        <a:cs typeface="+mn-cs"/>
      </a:defRPr>
    </a:lvl2pPr>
    <a:lvl3pPr marL="627004" algn="l" defTabSz="627004" rtl="0" eaLnBrk="1" latinLnBrk="0" hangingPunct="1">
      <a:defRPr sz="1200" kern="1200">
        <a:solidFill>
          <a:schemeClr val="tx1"/>
        </a:solidFill>
        <a:latin typeface="+mn-lt"/>
        <a:ea typeface="+mn-ea"/>
        <a:cs typeface="+mn-cs"/>
      </a:defRPr>
    </a:lvl3pPr>
    <a:lvl4pPr marL="940506" algn="l" defTabSz="627004" rtl="0" eaLnBrk="1" latinLnBrk="0" hangingPunct="1">
      <a:defRPr sz="1200" kern="1200">
        <a:solidFill>
          <a:schemeClr val="tx1"/>
        </a:solidFill>
        <a:latin typeface="+mn-lt"/>
        <a:ea typeface="+mn-ea"/>
        <a:cs typeface="+mn-cs"/>
      </a:defRPr>
    </a:lvl4pPr>
    <a:lvl5pPr marL="1254008" algn="l" defTabSz="627004" rtl="0" eaLnBrk="1" latinLnBrk="0" hangingPunct="1">
      <a:defRPr sz="1200" kern="1200">
        <a:solidFill>
          <a:schemeClr val="tx1"/>
        </a:solidFill>
        <a:latin typeface="+mn-lt"/>
        <a:ea typeface="+mn-ea"/>
        <a:cs typeface="+mn-cs"/>
      </a:defRPr>
    </a:lvl5pPr>
    <a:lvl6pPr marL="1567510" algn="l" defTabSz="627004" rtl="0" eaLnBrk="1" latinLnBrk="0" hangingPunct="1">
      <a:defRPr sz="1200" kern="1200">
        <a:solidFill>
          <a:schemeClr val="tx1"/>
        </a:solidFill>
        <a:latin typeface="+mn-lt"/>
        <a:ea typeface="+mn-ea"/>
        <a:cs typeface="+mn-cs"/>
      </a:defRPr>
    </a:lvl6pPr>
    <a:lvl7pPr marL="1881012" algn="l" defTabSz="627004" rtl="0" eaLnBrk="1" latinLnBrk="0" hangingPunct="1">
      <a:defRPr sz="1200" kern="1200">
        <a:solidFill>
          <a:schemeClr val="tx1"/>
        </a:solidFill>
        <a:latin typeface="+mn-lt"/>
        <a:ea typeface="+mn-ea"/>
        <a:cs typeface="+mn-cs"/>
      </a:defRPr>
    </a:lvl7pPr>
    <a:lvl8pPr marL="2194514" algn="l" defTabSz="627004" rtl="0" eaLnBrk="1" latinLnBrk="0" hangingPunct="1">
      <a:defRPr sz="1200" kern="1200">
        <a:solidFill>
          <a:schemeClr val="tx1"/>
        </a:solidFill>
        <a:latin typeface="+mn-lt"/>
        <a:ea typeface="+mn-ea"/>
        <a:cs typeface="+mn-cs"/>
      </a:defRPr>
    </a:lvl8pPr>
    <a:lvl9pPr marL="2508016" algn="l" defTabSz="627004"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1F497D"/>
    <a:srgbClr val="FFBC20"/>
    <a:srgbClr val="B9B9B9"/>
    <a:srgbClr val="E46C0A"/>
    <a:srgbClr val="A67300"/>
    <a:srgbClr val="FFC540"/>
    <a:srgbClr val="0A6128"/>
    <a:srgbClr val="250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814" autoAdjust="0"/>
  </p:normalViewPr>
  <p:slideViewPr>
    <p:cSldViewPr>
      <p:cViewPr>
        <p:scale>
          <a:sx n="30" d="100"/>
          <a:sy n="30" d="100"/>
        </p:scale>
        <p:origin x="-3158" y="-1488"/>
      </p:cViewPr>
      <p:guideLst>
        <p:guide orient="horz" pos="1383"/>
        <p:guide pos="20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BF24D-6C84-44AF-8A02-676821F27C01}" type="datetimeFigureOut">
              <a:rPr lang="en-US" smtClean="0"/>
              <a:t>11/6/2012</a:t>
            </a:fld>
            <a:endParaRPr lang="en-US"/>
          </a:p>
        </p:txBody>
      </p:sp>
      <p:sp>
        <p:nvSpPr>
          <p:cNvPr id="4" name="Slide Image Placeholder 3"/>
          <p:cNvSpPr>
            <a:spLocks noGrp="1" noRot="1" noChangeAspect="1"/>
          </p:cNvSpPr>
          <p:nvPr>
            <p:ph type="sldImg" idx="2"/>
          </p:nvPr>
        </p:nvSpPr>
        <p:spPr>
          <a:xfrm>
            <a:off x="858838" y="685800"/>
            <a:ext cx="5140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CF52B-C09C-417B-AC2C-060257B1324F}" type="slidenum">
              <a:rPr lang="en-US" smtClean="0"/>
              <a:t>‹#›</a:t>
            </a:fld>
            <a:endParaRPr lang="en-US"/>
          </a:p>
        </p:txBody>
      </p:sp>
    </p:spTree>
    <p:extLst>
      <p:ext uri="{BB962C8B-B14F-4D97-AF65-F5344CB8AC3E}">
        <p14:creationId xmlns:p14="http://schemas.microsoft.com/office/powerpoint/2010/main" val="28409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 </a:t>
            </a:r>
            <a:r>
              <a:rPr lang="en-US" b="0" dirty="0" smtClean="0"/>
              <a:t>Schematic</a:t>
            </a:r>
            <a:r>
              <a:rPr lang="en-US" b="0" baseline="0" dirty="0" smtClean="0"/>
              <a:t> depicting a typical training session. Present 60 trials of a CS+ and 60 trials of a CS-, in </a:t>
            </a:r>
            <a:r>
              <a:rPr lang="en-US" b="0" baseline="0" dirty="0" err="1" smtClean="0"/>
              <a:t>psuedorandom</a:t>
            </a:r>
            <a:r>
              <a:rPr lang="en-US" b="0" baseline="0" dirty="0" smtClean="0"/>
              <a:t> order, such that there are 4 blocks of 15 trials each. Present the CSs for 30 </a:t>
            </a:r>
            <a:r>
              <a:rPr lang="en-US" b="0" baseline="0" dirty="0" err="1" smtClean="0"/>
              <a:t>msec</a:t>
            </a:r>
            <a:r>
              <a:rPr lang="en-US" b="0" baseline="0" dirty="0" smtClean="0"/>
              <a:t>, immediately followed by an 870 </a:t>
            </a:r>
            <a:r>
              <a:rPr lang="en-US" b="0" baseline="0" dirty="0" err="1" smtClean="0"/>
              <a:t>msec</a:t>
            </a:r>
            <a:r>
              <a:rPr lang="en-US" b="0" baseline="0" dirty="0" smtClean="0"/>
              <a:t> mask that </a:t>
            </a:r>
            <a:r>
              <a:rPr lang="en-US" b="0" baseline="0" dirty="0" err="1" smtClean="0"/>
              <a:t>coterminates</a:t>
            </a:r>
            <a:r>
              <a:rPr lang="en-US" b="0" baseline="0" dirty="0" smtClean="0"/>
              <a:t> with the shock UCS on CS+ trials. </a:t>
            </a:r>
            <a:endParaRPr lang="en-US" dirty="0"/>
          </a:p>
        </p:txBody>
      </p:sp>
      <p:sp>
        <p:nvSpPr>
          <p:cNvPr id="4" name="Slide Number Placeholder 3"/>
          <p:cNvSpPr>
            <a:spLocks noGrp="1"/>
          </p:cNvSpPr>
          <p:nvPr>
            <p:ph type="sldNum" sz="quarter" idx="10"/>
          </p:nvPr>
        </p:nvSpPr>
        <p:spPr/>
        <p:txBody>
          <a:bodyPr/>
          <a:lstStyle/>
          <a:p>
            <a:fld id="{4D9CF52B-C09C-417B-AC2C-060257B1324F}"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2. </a:t>
            </a:r>
            <a:r>
              <a:rPr lang="en-US" b="0" dirty="0" smtClean="0"/>
              <a:t>Schematic</a:t>
            </a:r>
            <a:r>
              <a:rPr lang="en-US" b="0" baseline="0" dirty="0" smtClean="0"/>
              <a:t> depicting the equipment used in a typical conditioning experiment. This setup makes it possible to: 1) present visual stimuli via the Presentation software, 2) administer an electrical stimulation UCS via the </a:t>
            </a:r>
            <a:r>
              <a:rPr lang="en-US" b="0" baseline="0" dirty="0" err="1" smtClean="0"/>
              <a:t>Psylab</a:t>
            </a:r>
            <a:r>
              <a:rPr lang="en-US" b="0" baseline="0" dirty="0" smtClean="0"/>
              <a:t> hardware (SAM), 3) record UCS expectancy using an axis device (dial) attached to the presentation computer, and 4) synchronize the stimulus presentations and responses with the MEG recordings via the MEG acquisition system interface.</a:t>
            </a:r>
            <a:endParaRPr lang="en-US" b="1" dirty="0"/>
          </a:p>
        </p:txBody>
      </p:sp>
      <p:sp>
        <p:nvSpPr>
          <p:cNvPr id="4" name="Slide Number Placeholder 3"/>
          <p:cNvSpPr>
            <a:spLocks noGrp="1"/>
          </p:cNvSpPr>
          <p:nvPr>
            <p:ph type="sldNum" sz="quarter" idx="10"/>
          </p:nvPr>
        </p:nvSpPr>
        <p:spPr/>
        <p:txBody>
          <a:bodyPr/>
          <a:lstStyle/>
          <a:p>
            <a:fld id="{4D9CF52B-C09C-417B-AC2C-060257B1324F}"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3. </a:t>
            </a:r>
            <a:r>
              <a:rPr lang="en-US" b="0" dirty="0" smtClean="0"/>
              <a:t>Illustration </a:t>
            </a:r>
            <a:r>
              <a:rPr lang="en-US" b="0" baseline="0" dirty="0" smtClean="0"/>
              <a:t>showing the location of each of the sensors and </a:t>
            </a:r>
            <a:r>
              <a:rPr lang="en-US" b="0" baseline="0" dirty="0" err="1" smtClean="0"/>
              <a:t>fiducial</a:t>
            </a:r>
            <a:r>
              <a:rPr lang="en-US" b="0" baseline="0" dirty="0" smtClean="0"/>
              <a:t> points described in Section 5. Dots with attached lines correspond to the labeled sensors and leads. Blue arrows represent the </a:t>
            </a:r>
            <a:r>
              <a:rPr lang="en-US" b="0" baseline="0" dirty="0" err="1" smtClean="0"/>
              <a:t>fiducial</a:t>
            </a:r>
            <a:r>
              <a:rPr lang="en-US" b="0" baseline="0" dirty="0" smtClean="0"/>
              <a:t> points used to register the MEG recordings with the MRI anatomical volume. Purple points represent digitized scalp points used to further refine the MEG-MRI </a:t>
            </a:r>
            <a:r>
              <a:rPr lang="en-US" b="0" baseline="0" dirty="0" err="1" smtClean="0"/>
              <a:t>coregistration</a:t>
            </a:r>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4D9CF52B-C09C-417B-AC2C-060257B1324F}"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4.</a:t>
            </a:r>
            <a:r>
              <a:rPr lang="en-US" b="1" baseline="0" dirty="0" smtClean="0"/>
              <a:t> </a:t>
            </a:r>
            <a:r>
              <a:rPr lang="en-US" b="0" baseline="0" dirty="0" smtClean="0"/>
              <a:t>Behavioral results from a typical conditioning study. The graph on the left shows UCS expectancy across the training session, collapsed across the Unfiltered and Filtered groups. Notice that subjects are showing similar levels of UCS expectancy for the CS+ and CS- across the 60 trials, suggesting that the masking procedure blocked their ability to discriminate between the CSs. The graph on the right shows the differential SCRs during the testing session. Notice that the Unfiltered, but not the Filtered group seems to be showing larger differential SCRs to the Old stimuli than the New stimuli, suggesting that the training leads to better reacquisition of the CS-UCS associations for these subjects. (*</a:t>
            </a:r>
            <a:r>
              <a:rPr lang="en-US" b="0" i="1" baseline="0" dirty="0" smtClean="0"/>
              <a:t>p </a:t>
            </a:r>
            <a:r>
              <a:rPr lang="en-US" b="0" i="0" baseline="0" dirty="0" smtClean="0"/>
              <a:t>&lt; 0.05)</a:t>
            </a:r>
            <a:endParaRPr lang="en-US" b="1" dirty="0"/>
          </a:p>
        </p:txBody>
      </p:sp>
      <p:sp>
        <p:nvSpPr>
          <p:cNvPr id="4" name="Slide Number Placeholder 3"/>
          <p:cNvSpPr>
            <a:spLocks noGrp="1"/>
          </p:cNvSpPr>
          <p:nvPr>
            <p:ph type="sldNum" sz="quarter" idx="10"/>
          </p:nvPr>
        </p:nvSpPr>
        <p:spPr/>
        <p:txBody>
          <a:bodyPr/>
          <a:lstStyle/>
          <a:p>
            <a:fld id="{4D9CF52B-C09C-417B-AC2C-060257B1324F}"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5. </a:t>
            </a:r>
            <a:r>
              <a:rPr lang="en-US" b="0" dirty="0" smtClean="0"/>
              <a:t>MEG</a:t>
            </a:r>
            <a:r>
              <a:rPr lang="en-US" b="0" baseline="0" dirty="0" smtClean="0"/>
              <a:t> results from a typical conditioning experiment. The figure on the left shows the 3d models of the amygdala (orange), hippocampus (hippocampus), and cerebral cortex used to model the sources of the MEG signal. The graph on the right represents activity from an amygdala cluster modeled from the MEG recordings. The light colored line represents the activity evoked by Unfiltered faces, while the dark colored line represents the activity evoked by Filtered faces. Vertical gray shaded sections represent time intervals where Unfiltered faces evoke significantly larger responses than Filtered faces. </a:t>
            </a:r>
            <a:endParaRPr lang="en-US" b="1" dirty="0"/>
          </a:p>
        </p:txBody>
      </p:sp>
      <p:sp>
        <p:nvSpPr>
          <p:cNvPr id="4" name="Slide Number Placeholder 3"/>
          <p:cNvSpPr>
            <a:spLocks noGrp="1"/>
          </p:cNvSpPr>
          <p:nvPr>
            <p:ph type="sldNum" sz="quarter" idx="10"/>
          </p:nvPr>
        </p:nvSpPr>
        <p:spPr/>
        <p:txBody>
          <a:bodyPr/>
          <a:lstStyle/>
          <a:p>
            <a:fld id="{4D9CF52B-C09C-417B-AC2C-060257B1324F}"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6. </a:t>
            </a:r>
            <a:r>
              <a:rPr lang="en-US" b="0" dirty="0" smtClean="0"/>
              <a:t>Amygdala time</a:t>
            </a:r>
            <a:r>
              <a:rPr lang="en-US" b="0" baseline="0" dirty="0" smtClean="0"/>
              <a:t> frequency results from a typical conditioning experiment. The figure on the left shows the 3d models of the amygdala (orange), hippocampus (green), and cerebral cortex used to model the sources of the MEG signal. The graph on the right represents the MEG signal recorded from the amygdala broken down by time and frequency. Warm colors represent regions in the spectrograph that show significantly more power for unfiltered faces than for filtered faces. Cool colors represent the opposite. Regions with the striped overlay represent significant differences across the groups. </a:t>
            </a:r>
          </a:p>
        </p:txBody>
      </p:sp>
      <p:sp>
        <p:nvSpPr>
          <p:cNvPr id="4" name="Slide Number Placeholder 3"/>
          <p:cNvSpPr>
            <a:spLocks noGrp="1"/>
          </p:cNvSpPr>
          <p:nvPr>
            <p:ph type="sldNum" sz="quarter" idx="10"/>
          </p:nvPr>
        </p:nvSpPr>
        <p:spPr/>
        <p:txBody>
          <a:bodyPr/>
          <a:lstStyle/>
          <a:p>
            <a:fld id="{4D9CF52B-C09C-417B-AC2C-060257B1324F}"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 </a:t>
            </a:r>
            <a:r>
              <a:rPr lang="en-US" b="1" baseline="0" dirty="0" smtClean="0"/>
              <a:t> </a:t>
            </a:r>
            <a:r>
              <a:rPr lang="en-US" b="0" baseline="0" dirty="0" smtClean="0"/>
              <a:t>Figure showing occipital face area activation in a typical conditioning experiment. Colors represent the magnitude of the Unfiltered &gt; Filtered t-test at the corresponding dipole. Warm colors represent larger responses to Unfiltered faces than to Filtered faces. Cool colors represent larger responses to Filtered faces than to Unfiltered faces. </a:t>
            </a:r>
            <a:endParaRPr lang="en-US" dirty="0"/>
          </a:p>
        </p:txBody>
      </p:sp>
      <p:sp>
        <p:nvSpPr>
          <p:cNvPr id="4" name="Slide Number Placeholder 3"/>
          <p:cNvSpPr>
            <a:spLocks noGrp="1"/>
          </p:cNvSpPr>
          <p:nvPr>
            <p:ph type="sldNum" sz="quarter" idx="10"/>
          </p:nvPr>
        </p:nvSpPr>
        <p:spPr/>
        <p:txBody>
          <a:bodyPr/>
          <a:lstStyle/>
          <a:p>
            <a:fld id="{4D9CF52B-C09C-417B-AC2C-060257B1324F}"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Supplemental Video. </a:t>
            </a:r>
            <a:r>
              <a:rPr lang="en-US" b="1" baseline="0" dirty="0" smtClean="0"/>
              <a:t> </a:t>
            </a:r>
            <a:r>
              <a:rPr lang="en-US" b="0" baseline="0" dirty="0" smtClean="0"/>
              <a:t>Video showing cortical responses in a typical conditioning experiment. Colors represent the magnitude of the Unfiltered &gt; Filtered t-test at the corresponding dipole. Warm colors represent larger responses to Unfiltered faces than to Filtered faces. Cool colors represent larger responses to Filtered faces than to Unfiltered faces. </a:t>
            </a:r>
            <a:endParaRPr lang="en-US" dirty="0"/>
          </a:p>
        </p:txBody>
      </p:sp>
      <p:sp>
        <p:nvSpPr>
          <p:cNvPr id="4" name="Slide Number Placeholder 3"/>
          <p:cNvSpPr>
            <a:spLocks noGrp="1"/>
          </p:cNvSpPr>
          <p:nvPr>
            <p:ph type="sldNum" sz="quarter" idx="10"/>
          </p:nvPr>
        </p:nvSpPr>
        <p:spPr/>
        <p:txBody>
          <a:bodyPr/>
          <a:lstStyle/>
          <a:p>
            <a:fld id="{4D9CF52B-C09C-417B-AC2C-060257B1324F}"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752" y="1363571"/>
            <a:ext cx="5595859" cy="940884"/>
          </a:xfrm>
        </p:spPr>
        <p:txBody>
          <a:bodyPr/>
          <a:lstStyle/>
          <a:p>
            <a:r>
              <a:rPr lang="en-US" smtClean="0"/>
              <a:t>Click to edit Master title style</a:t>
            </a:r>
            <a:endParaRPr lang="en-US"/>
          </a:p>
        </p:txBody>
      </p:sp>
      <p:sp>
        <p:nvSpPr>
          <p:cNvPr id="3" name="Subtitle 2"/>
          <p:cNvSpPr>
            <a:spLocks noGrp="1"/>
          </p:cNvSpPr>
          <p:nvPr>
            <p:ph type="subTitle" idx="1"/>
          </p:nvPr>
        </p:nvSpPr>
        <p:spPr>
          <a:xfrm>
            <a:off x="987505" y="2487348"/>
            <a:ext cx="4608354" cy="1121745"/>
          </a:xfrm>
        </p:spPr>
        <p:txBody>
          <a:bodyPr/>
          <a:lstStyle>
            <a:lvl1pPr marL="0" indent="0" algn="ctr">
              <a:buNone/>
              <a:defRPr>
                <a:solidFill>
                  <a:schemeClr val="tx1">
                    <a:tint val="75000"/>
                  </a:schemeClr>
                </a:solidFill>
              </a:defRPr>
            </a:lvl1pPr>
            <a:lvl2pPr marL="313502" indent="0" algn="ctr">
              <a:buNone/>
              <a:defRPr>
                <a:solidFill>
                  <a:schemeClr val="tx1">
                    <a:tint val="75000"/>
                  </a:schemeClr>
                </a:solidFill>
              </a:defRPr>
            </a:lvl2pPr>
            <a:lvl3pPr marL="627004" indent="0" algn="ctr">
              <a:buNone/>
              <a:defRPr>
                <a:solidFill>
                  <a:schemeClr val="tx1">
                    <a:tint val="75000"/>
                  </a:schemeClr>
                </a:solidFill>
              </a:defRPr>
            </a:lvl3pPr>
            <a:lvl4pPr marL="940506" indent="0" algn="ctr">
              <a:buNone/>
              <a:defRPr>
                <a:solidFill>
                  <a:schemeClr val="tx1">
                    <a:tint val="75000"/>
                  </a:schemeClr>
                </a:solidFill>
              </a:defRPr>
            </a:lvl4pPr>
            <a:lvl5pPr marL="1254008" indent="0" algn="ctr">
              <a:buNone/>
              <a:defRPr>
                <a:solidFill>
                  <a:schemeClr val="tx1">
                    <a:tint val="75000"/>
                  </a:schemeClr>
                </a:solidFill>
              </a:defRPr>
            </a:lvl5pPr>
            <a:lvl6pPr marL="1567510" indent="0" algn="ctr">
              <a:buNone/>
              <a:defRPr>
                <a:solidFill>
                  <a:schemeClr val="tx1">
                    <a:tint val="75000"/>
                  </a:schemeClr>
                </a:solidFill>
              </a:defRPr>
            </a:lvl6pPr>
            <a:lvl7pPr marL="1881012" indent="0" algn="ctr">
              <a:buNone/>
              <a:defRPr>
                <a:solidFill>
                  <a:schemeClr val="tx1">
                    <a:tint val="75000"/>
                  </a:schemeClr>
                </a:solidFill>
              </a:defRPr>
            </a:lvl7pPr>
            <a:lvl8pPr marL="2194514" indent="0" algn="ctr">
              <a:buNone/>
              <a:defRPr>
                <a:solidFill>
                  <a:schemeClr val="tx1">
                    <a:tint val="75000"/>
                  </a:schemeClr>
                </a:solidFill>
              </a:defRPr>
            </a:lvl8pPr>
            <a:lvl9pPr marL="25080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2938" y="175782"/>
            <a:ext cx="1481257" cy="37452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68" y="175782"/>
            <a:ext cx="4334047" cy="37452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040" y="2820621"/>
            <a:ext cx="5595859" cy="871791"/>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20040" y="1860432"/>
            <a:ext cx="5595859" cy="960189"/>
          </a:xfrm>
        </p:spPr>
        <p:txBody>
          <a:bodyPr anchor="b"/>
          <a:lstStyle>
            <a:lvl1pPr marL="0" indent="0">
              <a:buNone/>
              <a:defRPr sz="1400">
                <a:solidFill>
                  <a:schemeClr val="tx1">
                    <a:tint val="75000"/>
                  </a:schemeClr>
                </a:solidFill>
              </a:defRPr>
            </a:lvl1pPr>
            <a:lvl2pPr marL="313502" indent="0">
              <a:buNone/>
              <a:defRPr sz="1200">
                <a:solidFill>
                  <a:schemeClr val="tx1">
                    <a:tint val="75000"/>
                  </a:schemeClr>
                </a:solidFill>
              </a:defRPr>
            </a:lvl2pPr>
            <a:lvl3pPr marL="627004" indent="0">
              <a:buNone/>
              <a:defRPr sz="1100">
                <a:solidFill>
                  <a:schemeClr val="tx1">
                    <a:tint val="75000"/>
                  </a:schemeClr>
                </a:solidFill>
              </a:defRPr>
            </a:lvl3pPr>
            <a:lvl4pPr marL="940506" indent="0">
              <a:buNone/>
              <a:defRPr sz="1000">
                <a:solidFill>
                  <a:schemeClr val="tx1">
                    <a:tint val="75000"/>
                  </a:schemeClr>
                </a:solidFill>
              </a:defRPr>
            </a:lvl4pPr>
            <a:lvl5pPr marL="1254008" indent="0">
              <a:buNone/>
              <a:defRPr sz="1000">
                <a:solidFill>
                  <a:schemeClr val="tx1">
                    <a:tint val="75000"/>
                  </a:schemeClr>
                </a:solidFill>
              </a:defRPr>
            </a:lvl5pPr>
            <a:lvl6pPr marL="1567510" indent="0">
              <a:buNone/>
              <a:defRPr sz="1000">
                <a:solidFill>
                  <a:schemeClr val="tx1">
                    <a:tint val="75000"/>
                  </a:schemeClr>
                </a:solidFill>
              </a:defRPr>
            </a:lvl6pPr>
            <a:lvl7pPr marL="1881012" indent="0">
              <a:buNone/>
              <a:defRPr sz="1000">
                <a:solidFill>
                  <a:schemeClr val="tx1">
                    <a:tint val="75000"/>
                  </a:schemeClr>
                </a:solidFill>
              </a:defRPr>
            </a:lvl7pPr>
            <a:lvl8pPr marL="2194514" indent="0">
              <a:buNone/>
              <a:defRPr sz="1000">
                <a:solidFill>
                  <a:schemeClr val="tx1">
                    <a:tint val="75000"/>
                  </a:schemeClr>
                </a:solidFill>
              </a:defRPr>
            </a:lvl8pPr>
            <a:lvl9pPr marL="2508016"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68" y="1024203"/>
            <a:ext cx="2907652" cy="2896826"/>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46543" y="1024203"/>
            <a:ext cx="2907652" cy="2896826"/>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9168" y="982544"/>
            <a:ext cx="2908795" cy="409477"/>
          </a:xfrm>
        </p:spPr>
        <p:txBody>
          <a:bodyPr anchor="b"/>
          <a:lstStyle>
            <a:lvl1pPr marL="0" indent="0">
              <a:buNone/>
              <a:defRPr sz="1600" b="1"/>
            </a:lvl1pPr>
            <a:lvl2pPr marL="313502" indent="0">
              <a:buNone/>
              <a:defRPr sz="1400" b="1"/>
            </a:lvl2pPr>
            <a:lvl3pPr marL="627004" indent="0">
              <a:buNone/>
              <a:defRPr sz="1200" b="1"/>
            </a:lvl3pPr>
            <a:lvl4pPr marL="940506" indent="0">
              <a:buNone/>
              <a:defRPr sz="1100" b="1"/>
            </a:lvl4pPr>
            <a:lvl5pPr marL="1254008" indent="0">
              <a:buNone/>
              <a:defRPr sz="1100" b="1"/>
            </a:lvl5pPr>
            <a:lvl6pPr marL="1567510" indent="0">
              <a:buNone/>
              <a:defRPr sz="1100" b="1"/>
            </a:lvl6pPr>
            <a:lvl7pPr marL="1881012" indent="0">
              <a:buNone/>
              <a:defRPr sz="1100" b="1"/>
            </a:lvl7pPr>
            <a:lvl8pPr marL="2194514" indent="0">
              <a:buNone/>
              <a:defRPr sz="1100" b="1"/>
            </a:lvl8pPr>
            <a:lvl9pPr marL="250801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9168" y="1392021"/>
            <a:ext cx="2908795" cy="2529008"/>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344257" y="982544"/>
            <a:ext cx="2909938" cy="409477"/>
          </a:xfrm>
        </p:spPr>
        <p:txBody>
          <a:bodyPr anchor="b"/>
          <a:lstStyle>
            <a:lvl1pPr marL="0" indent="0">
              <a:buNone/>
              <a:defRPr sz="1600" b="1"/>
            </a:lvl1pPr>
            <a:lvl2pPr marL="313502" indent="0">
              <a:buNone/>
              <a:defRPr sz="1400" b="1"/>
            </a:lvl2pPr>
            <a:lvl3pPr marL="627004" indent="0">
              <a:buNone/>
              <a:defRPr sz="1200" b="1"/>
            </a:lvl3pPr>
            <a:lvl4pPr marL="940506" indent="0">
              <a:buNone/>
              <a:defRPr sz="1100" b="1"/>
            </a:lvl4pPr>
            <a:lvl5pPr marL="1254008" indent="0">
              <a:buNone/>
              <a:defRPr sz="1100" b="1"/>
            </a:lvl5pPr>
            <a:lvl6pPr marL="1567510" indent="0">
              <a:buNone/>
              <a:defRPr sz="1100" b="1"/>
            </a:lvl6pPr>
            <a:lvl7pPr marL="1881012" indent="0">
              <a:buNone/>
              <a:defRPr sz="1100" b="1"/>
            </a:lvl7pPr>
            <a:lvl8pPr marL="2194514" indent="0">
              <a:buNone/>
              <a:defRPr sz="1100" b="1"/>
            </a:lvl8pPr>
            <a:lvl9pPr marL="250801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344257" y="1392021"/>
            <a:ext cx="2909938" cy="2529008"/>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69" y="174765"/>
            <a:ext cx="2165881" cy="743766"/>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73912" y="174765"/>
            <a:ext cx="3680283" cy="374626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9169" y="918531"/>
            <a:ext cx="2165881" cy="3002498"/>
          </a:xfrm>
        </p:spPr>
        <p:txBody>
          <a:bodyPr/>
          <a:lstStyle>
            <a:lvl1pPr marL="0" indent="0">
              <a:buNone/>
              <a:defRPr sz="1000"/>
            </a:lvl1pPr>
            <a:lvl2pPr marL="313502" indent="0">
              <a:buNone/>
              <a:defRPr sz="800"/>
            </a:lvl2pPr>
            <a:lvl3pPr marL="627004" indent="0">
              <a:buNone/>
              <a:defRPr sz="700"/>
            </a:lvl3pPr>
            <a:lvl4pPr marL="940506" indent="0">
              <a:buNone/>
              <a:defRPr sz="600"/>
            </a:lvl4pPr>
            <a:lvl5pPr marL="1254008" indent="0">
              <a:buNone/>
              <a:defRPr sz="600"/>
            </a:lvl5pPr>
            <a:lvl6pPr marL="1567510" indent="0">
              <a:buNone/>
              <a:defRPr sz="600"/>
            </a:lvl6pPr>
            <a:lvl7pPr marL="1881012" indent="0">
              <a:buNone/>
              <a:defRPr sz="600"/>
            </a:lvl7pPr>
            <a:lvl8pPr marL="2194514" indent="0">
              <a:buNone/>
              <a:defRPr sz="600"/>
            </a:lvl8pPr>
            <a:lvl9pPr marL="250801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0385" y="3072606"/>
            <a:ext cx="3950018" cy="362739"/>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90385" y="392204"/>
            <a:ext cx="3950018" cy="2633663"/>
          </a:xfrm>
        </p:spPr>
        <p:txBody>
          <a:bodyPr/>
          <a:lstStyle>
            <a:lvl1pPr marL="0" indent="0">
              <a:buNone/>
              <a:defRPr sz="2200"/>
            </a:lvl1pPr>
            <a:lvl2pPr marL="313502" indent="0">
              <a:buNone/>
              <a:defRPr sz="1900"/>
            </a:lvl2pPr>
            <a:lvl3pPr marL="627004" indent="0">
              <a:buNone/>
              <a:defRPr sz="1600"/>
            </a:lvl3pPr>
            <a:lvl4pPr marL="940506" indent="0">
              <a:buNone/>
              <a:defRPr sz="1400"/>
            </a:lvl4pPr>
            <a:lvl5pPr marL="1254008" indent="0">
              <a:buNone/>
              <a:defRPr sz="1400"/>
            </a:lvl5pPr>
            <a:lvl6pPr marL="1567510" indent="0">
              <a:buNone/>
              <a:defRPr sz="1400"/>
            </a:lvl6pPr>
            <a:lvl7pPr marL="1881012" indent="0">
              <a:buNone/>
              <a:defRPr sz="1400"/>
            </a:lvl7pPr>
            <a:lvl8pPr marL="2194514" indent="0">
              <a:buNone/>
              <a:defRPr sz="1400"/>
            </a:lvl8pPr>
            <a:lvl9pPr marL="2508016" indent="0">
              <a:buNone/>
              <a:defRPr sz="1400"/>
            </a:lvl9pPr>
          </a:lstStyle>
          <a:p>
            <a:endParaRPr lang="en-US"/>
          </a:p>
        </p:txBody>
      </p:sp>
      <p:sp>
        <p:nvSpPr>
          <p:cNvPr id="4" name="Text Placeholder 3"/>
          <p:cNvSpPr>
            <a:spLocks noGrp="1"/>
          </p:cNvSpPr>
          <p:nvPr>
            <p:ph type="body" sz="half" idx="2"/>
          </p:nvPr>
        </p:nvSpPr>
        <p:spPr>
          <a:xfrm>
            <a:off x="1290385" y="3435345"/>
            <a:ext cx="3950018" cy="515149"/>
          </a:xfrm>
        </p:spPr>
        <p:txBody>
          <a:bodyPr/>
          <a:lstStyle>
            <a:lvl1pPr marL="0" indent="0">
              <a:buNone/>
              <a:defRPr sz="1000"/>
            </a:lvl1pPr>
            <a:lvl2pPr marL="313502" indent="0">
              <a:buNone/>
              <a:defRPr sz="800"/>
            </a:lvl2pPr>
            <a:lvl3pPr marL="627004" indent="0">
              <a:buNone/>
              <a:defRPr sz="700"/>
            </a:lvl3pPr>
            <a:lvl4pPr marL="940506" indent="0">
              <a:buNone/>
              <a:defRPr sz="600"/>
            </a:lvl4pPr>
            <a:lvl5pPr marL="1254008" indent="0">
              <a:buNone/>
              <a:defRPr sz="600"/>
            </a:lvl5pPr>
            <a:lvl6pPr marL="1567510" indent="0">
              <a:buNone/>
              <a:defRPr sz="600"/>
            </a:lvl6pPr>
            <a:lvl7pPr marL="1881012" indent="0">
              <a:buNone/>
              <a:defRPr sz="600"/>
            </a:lvl7pPr>
            <a:lvl8pPr marL="2194514" indent="0">
              <a:buNone/>
              <a:defRPr sz="600"/>
            </a:lvl8pPr>
            <a:lvl9pPr marL="250801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68" y="175781"/>
            <a:ext cx="5925027" cy="731573"/>
          </a:xfrm>
          <a:prstGeom prst="rect">
            <a:avLst/>
          </a:prstGeom>
        </p:spPr>
        <p:txBody>
          <a:bodyPr vert="horz" lIns="62700" tIns="31350" rIns="62700" bIns="313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9168" y="1024203"/>
            <a:ext cx="5925027" cy="2896826"/>
          </a:xfrm>
          <a:prstGeom prst="rect">
            <a:avLst/>
          </a:prstGeom>
        </p:spPr>
        <p:txBody>
          <a:bodyPr vert="horz" lIns="62700" tIns="31350" rIns="62700" bIns="313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9168" y="4068359"/>
            <a:ext cx="1536118" cy="233697"/>
          </a:xfrm>
          <a:prstGeom prst="rect">
            <a:avLst/>
          </a:prstGeom>
        </p:spPr>
        <p:txBody>
          <a:bodyPr vert="horz" lIns="62700" tIns="31350" rIns="62700" bIns="31350" rtlCol="0" anchor="ctr"/>
          <a:lstStyle>
            <a:lvl1pPr algn="l">
              <a:defRPr sz="800">
                <a:solidFill>
                  <a:schemeClr val="tx1">
                    <a:tint val="75000"/>
                  </a:schemeClr>
                </a:solidFill>
              </a:defRPr>
            </a:lvl1pPr>
          </a:lstStyle>
          <a:p>
            <a:fld id="{1D8BD707-D9CF-40AE-B4C6-C98DA3205C09}" type="datetimeFigureOut">
              <a:rPr lang="en-US" smtClean="0"/>
              <a:pPr/>
              <a:t>11/6/2012</a:t>
            </a:fld>
            <a:endParaRPr lang="en-US"/>
          </a:p>
        </p:txBody>
      </p:sp>
      <p:sp>
        <p:nvSpPr>
          <p:cNvPr id="5" name="Footer Placeholder 4"/>
          <p:cNvSpPr>
            <a:spLocks noGrp="1"/>
          </p:cNvSpPr>
          <p:nvPr>
            <p:ph type="ftr" sz="quarter" idx="3"/>
          </p:nvPr>
        </p:nvSpPr>
        <p:spPr>
          <a:xfrm>
            <a:off x="2249316" y="4068359"/>
            <a:ext cx="2084732" cy="233697"/>
          </a:xfrm>
          <a:prstGeom prst="rect">
            <a:avLst/>
          </a:prstGeom>
        </p:spPr>
        <p:txBody>
          <a:bodyPr vert="horz" lIns="62700" tIns="31350" rIns="62700" bIns="3135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18077" y="4068359"/>
            <a:ext cx="1536118" cy="233697"/>
          </a:xfrm>
          <a:prstGeom prst="rect">
            <a:avLst/>
          </a:prstGeom>
        </p:spPr>
        <p:txBody>
          <a:bodyPr vert="horz" lIns="62700" tIns="31350" rIns="62700" bIns="3135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27004" rtl="0" eaLnBrk="1" latinLnBrk="0" hangingPunct="1">
        <a:spcBef>
          <a:spcPct val="0"/>
        </a:spcBef>
        <a:buNone/>
        <a:defRPr sz="3000" kern="1200">
          <a:solidFill>
            <a:schemeClr val="tx1"/>
          </a:solidFill>
          <a:latin typeface="+mj-lt"/>
          <a:ea typeface="+mj-ea"/>
          <a:cs typeface="+mj-cs"/>
        </a:defRPr>
      </a:lvl1pPr>
    </p:titleStyle>
    <p:bodyStyle>
      <a:lvl1pPr marL="235127" indent="-235127" algn="l" defTabSz="627004"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09441" indent="-195939" algn="l" defTabSz="627004"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83755" indent="-156751" algn="l" defTabSz="62700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97257"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10759"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24261"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37763"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351265"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664767" indent="-156751" algn="l" defTabSz="62700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27004" rtl="0" eaLnBrk="1" latinLnBrk="0" hangingPunct="1">
        <a:defRPr sz="1200" kern="1200">
          <a:solidFill>
            <a:schemeClr val="tx1"/>
          </a:solidFill>
          <a:latin typeface="+mn-lt"/>
          <a:ea typeface="+mn-ea"/>
          <a:cs typeface="+mn-cs"/>
        </a:defRPr>
      </a:lvl1pPr>
      <a:lvl2pPr marL="313502" algn="l" defTabSz="627004" rtl="0" eaLnBrk="1" latinLnBrk="0" hangingPunct="1">
        <a:defRPr sz="1200" kern="1200">
          <a:solidFill>
            <a:schemeClr val="tx1"/>
          </a:solidFill>
          <a:latin typeface="+mn-lt"/>
          <a:ea typeface="+mn-ea"/>
          <a:cs typeface="+mn-cs"/>
        </a:defRPr>
      </a:lvl2pPr>
      <a:lvl3pPr marL="627004" algn="l" defTabSz="627004" rtl="0" eaLnBrk="1" latinLnBrk="0" hangingPunct="1">
        <a:defRPr sz="1200" kern="1200">
          <a:solidFill>
            <a:schemeClr val="tx1"/>
          </a:solidFill>
          <a:latin typeface="+mn-lt"/>
          <a:ea typeface="+mn-ea"/>
          <a:cs typeface="+mn-cs"/>
        </a:defRPr>
      </a:lvl3pPr>
      <a:lvl4pPr marL="940506" algn="l" defTabSz="627004" rtl="0" eaLnBrk="1" latinLnBrk="0" hangingPunct="1">
        <a:defRPr sz="1200" kern="1200">
          <a:solidFill>
            <a:schemeClr val="tx1"/>
          </a:solidFill>
          <a:latin typeface="+mn-lt"/>
          <a:ea typeface="+mn-ea"/>
          <a:cs typeface="+mn-cs"/>
        </a:defRPr>
      </a:lvl4pPr>
      <a:lvl5pPr marL="1254008" algn="l" defTabSz="627004" rtl="0" eaLnBrk="1" latinLnBrk="0" hangingPunct="1">
        <a:defRPr sz="1200" kern="1200">
          <a:solidFill>
            <a:schemeClr val="tx1"/>
          </a:solidFill>
          <a:latin typeface="+mn-lt"/>
          <a:ea typeface="+mn-ea"/>
          <a:cs typeface="+mn-cs"/>
        </a:defRPr>
      </a:lvl5pPr>
      <a:lvl6pPr marL="1567510" algn="l" defTabSz="627004" rtl="0" eaLnBrk="1" latinLnBrk="0" hangingPunct="1">
        <a:defRPr sz="1200" kern="1200">
          <a:solidFill>
            <a:schemeClr val="tx1"/>
          </a:solidFill>
          <a:latin typeface="+mn-lt"/>
          <a:ea typeface="+mn-ea"/>
          <a:cs typeface="+mn-cs"/>
        </a:defRPr>
      </a:lvl6pPr>
      <a:lvl7pPr marL="1881012" algn="l" defTabSz="627004" rtl="0" eaLnBrk="1" latinLnBrk="0" hangingPunct="1">
        <a:defRPr sz="1200" kern="1200">
          <a:solidFill>
            <a:schemeClr val="tx1"/>
          </a:solidFill>
          <a:latin typeface="+mn-lt"/>
          <a:ea typeface="+mn-ea"/>
          <a:cs typeface="+mn-cs"/>
        </a:defRPr>
      </a:lvl7pPr>
      <a:lvl8pPr marL="2194514" algn="l" defTabSz="627004" rtl="0" eaLnBrk="1" latinLnBrk="0" hangingPunct="1">
        <a:defRPr sz="1200" kern="1200">
          <a:solidFill>
            <a:schemeClr val="tx1"/>
          </a:solidFill>
          <a:latin typeface="+mn-lt"/>
          <a:ea typeface="+mn-ea"/>
          <a:cs typeface="+mn-cs"/>
        </a:defRPr>
      </a:lvl8pPr>
      <a:lvl9pPr marL="2508016" algn="l" defTabSz="62700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gif"/><Relationship Id="rId3" Type="http://schemas.openxmlformats.org/officeDocument/2006/relationships/image" Target="../media/image11.png"/><Relationship Id="rId7" Type="http://schemas.openxmlformats.org/officeDocument/2006/relationships/image" Target="../media/image15.gif"/><Relationship Id="rId12"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gif"/><Relationship Id="rId11" Type="http://schemas.openxmlformats.org/officeDocument/2006/relationships/image" Target="../media/image19.gif"/><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png"/><Relationship Id="rId9"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22.pn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3.gi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gif"/><Relationship Id="rId4" Type="http://schemas.openxmlformats.org/officeDocument/2006/relationships/image" Target="../media/image13.gif"/><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Group 2048"/>
          <p:cNvGrpSpPr/>
          <p:nvPr/>
        </p:nvGrpSpPr>
        <p:grpSpPr>
          <a:xfrm>
            <a:off x="-9967119" y="-6839347"/>
            <a:ext cx="23922832" cy="13453666"/>
            <a:chOff x="-9967119" y="-6839347"/>
            <a:chExt cx="23922832" cy="13453666"/>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28" y="-6839347"/>
              <a:ext cx="60579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9967119" y="-6772672"/>
              <a:ext cx="23922832" cy="6191250"/>
              <a:chOff x="-9967119" y="-6772672"/>
              <a:chExt cx="23922832" cy="619125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119" y="-6772672"/>
                <a:ext cx="800100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363" y="-6686947"/>
                <a:ext cx="737235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223014" y="461169"/>
              <a:ext cx="12434623" cy="6153150"/>
              <a:chOff x="-2437342" y="461169"/>
              <a:chExt cx="12434623" cy="6153150"/>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342" y="461169"/>
                <a:ext cx="43434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531" y="489744"/>
                <a:ext cx="56197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9967119" y="-6772672"/>
              <a:ext cx="1097280" cy="914400"/>
            </a:xfrm>
            <a:prstGeom prst="rect">
              <a:avLst/>
            </a:prstGeom>
            <a:noFill/>
          </p:spPr>
          <p:txBody>
            <a:bodyPr wrap="square" rtlCol="0">
              <a:spAutoFit/>
            </a:bodyPr>
            <a:lstStyle/>
            <a:p>
              <a:pPr algn="ctr"/>
              <a:r>
                <a:rPr lang="en-US" sz="5400" dirty="0" smtClean="0">
                  <a:latin typeface="Arial" pitchFamily="34" charset="0"/>
                  <a:cs typeface="Arial" pitchFamily="34" charset="0"/>
                </a:rPr>
                <a:t>P1</a:t>
              </a:r>
              <a:endParaRPr lang="en-US" dirty="0">
                <a:latin typeface="Arial" pitchFamily="34" charset="0"/>
                <a:cs typeface="Arial" pitchFamily="34" charset="0"/>
              </a:endParaRPr>
            </a:p>
          </p:txBody>
        </p:sp>
        <p:sp>
          <p:nvSpPr>
            <p:cNvPr id="27" name="TextBox 26"/>
            <p:cNvSpPr txBox="1"/>
            <p:nvPr/>
          </p:nvSpPr>
          <p:spPr>
            <a:xfrm>
              <a:off x="-1149773" y="-6661944"/>
              <a:ext cx="1097280" cy="914400"/>
            </a:xfrm>
            <a:prstGeom prst="rect">
              <a:avLst/>
            </a:prstGeom>
            <a:noFill/>
          </p:spPr>
          <p:txBody>
            <a:bodyPr wrap="square" rtlCol="0">
              <a:spAutoFit/>
            </a:bodyPr>
            <a:lstStyle/>
            <a:p>
              <a:pPr algn="ctr"/>
              <a:r>
                <a:rPr lang="en-US" sz="5400" dirty="0" smtClean="0">
                  <a:latin typeface="Arial" pitchFamily="34" charset="0"/>
                  <a:cs typeface="Arial" pitchFamily="34" charset="0"/>
                </a:rPr>
                <a:t>P2</a:t>
              </a:r>
              <a:endParaRPr lang="en-US" dirty="0">
                <a:latin typeface="Arial" pitchFamily="34" charset="0"/>
                <a:cs typeface="Arial" pitchFamily="34" charset="0"/>
              </a:endParaRPr>
            </a:p>
          </p:txBody>
        </p:sp>
        <p:sp>
          <p:nvSpPr>
            <p:cNvPr id="28" name="TextBox 27"/>
            <p:cNvSpPr txBox="1"/>
            <p:nvPr/>
          </p:nvSpPr>
          <p:spPr>
            <a:xfrm>
              <a:off x="6583363" y="-6611144"/>
              <a:ext cx="1097280" cy="914400"/>
            </a:xfrm>
            <a:prstGeom prst="rect">
              <a:avLst/>
            </a:prstGeom>
            <a:noFill/>
          </p:spPr>
          <p:txBody>
            <a:bodyPr wrap="square" rtlCol="0">
              <a:spAutoFit/>
            </a:bodyPr>
            <a:lstStyle/>
            <a:p>
              <a:pPr algn="ctr"/>
              <a:r>
                <a:rPr lang="en-US" sz="5400" dirty="0" smtClean="0">
                  <a:latin typeface="Arial" pitchFamily="34" charset="0"/>
                  <a:cs typeface="Arial" pitchFamily="34" charset="0"/>
                </a:rPr>
                <a:t>P3</a:t>
              </a:r>
              <a:endParaRPr lang="en-US" dirty="0">
                <a:latin typeface="Arial" pitchFamily="34" charset="0"/>
                <a:cs typeface="Arial" pitchFamily="34" charset="0"/>
              </a:endParaRPr>
            </a:p>
          </p:txBody>
        </p:sp>
        <p:sp>
          <p:nvSpPr>
            <p:cNvPr id="29" name="TextBox 28"/>
            <p:cNvSpPr txBox="1"/>
            <p:nvPr/>
          </p:nvSpPr>
          <p:spPr>
            <a:xfrm>
              <a:off x="-5213773" y="461169"/>
              <a:ext cx="1097280" cy="914400"/>
            </a:xfrm>
            <a:prstGeom prst="rect">
              <a:avLst/>
            </a:prstGeom>
            <a:noFill/>
          </p:spPr>
          <p:txBody>
            <a:bodyPr wrap="square" rtlCol="0">
              <a:spAutoFit/>
            </a:bodyPr>
            <a:lstStyle/>
            <a:p>
              <a:pPr algn="ctr"/>
              <a:r>
                <a:rPr lang="en-US" sz="5400" dirty="0" smtClean="0">
                  <a:latin typeface="Arial" pitchFamily="34" charset="0"/>
                  <a:cs typeface="Arial" pitchFamily="34" charset="0"/>
                </a:rPr>
                <a:t>P4</a:t>
              </a:r>
              <a:endParaRPr lang="en-US" dirty="0">
                <a:latin typeface="Arial" pitchFamily="34" charset="0"/>
                <a:cs typeface="Arial" pitchFamily="34" charset="0"/>
              </a:endParaRPr>
            </a:p>
          </p:txBody>
        </p:sp>
        <p:sp>
          <p:nvSpPr>
            <p:cNvPr id="30" name="TextBox 29"/>
            <p:cNvSpPr txBox="1"/>
            <p:nvPr/>
          </p:nvSpPr>
          <p:spPr>
            <a:xfrm>
              <a:off x="2043219" y="32544"/>
              <a:ext cx="1097280" cy="914400"/>
            </a:xfrm>
            <a:prstGeom prst="rect">
              <a:avLst/>
            </a:prstGeom>
            <a:noFill/>
          </p:spPr>
          <p:txBody>
            <a:bodyPr wrap="square" rtlCol="0">
              <a:spAutoFit/>
            </a:bodyPr>
            <a:lstStyle/>
            <a:p>
              <a:pPr algn="ctr"/>
              <a:r>
                <a:rPr lang="en-US" sz="5400" dirty="0" smtClean="0">
                  <a:latin typeface="Arial" pitchFamily="34" charset="0"/>
                  <a:cs typeface="Arial" pitchFamily="34" charset="0"/>
                </a:rPr>
                <a:t>P5</a:t>
              </a:r>
              <a:endParaRPr lang="en-US" dirty="0">
                <a:latin typeface="Arial" pitchFamily="34" charset="0"/>
                <a:cs typeface="Arial" pitchFamily="34" charset="0"/>
              </a:endParaRPr>
            </a:p>
          </p:txBody>
        </p:sp>
        <p:sp>
          <p:nvSpPr>
            <p:cNvPr id="31" name="TextBox 30"/>
            <p:cNvSpPr txBox="1"/>
            <p:nvPr/>
          </p:nvSpPr>
          <p:spPr>
            <a:xfrm>
              <a:off x="937022" y="-2438241"/>
              <a:ext cx="2743200" cy="1737360"/>
            </a:xfrm>
            <a:prstGeom prst="rect">
              <a:avLst/>
            </a:prstGeom>
            <a:solidFill>
              <a:srgbClr val="F8F8F8">
                <a:alpha val="50196"/>
              </a:srgbClr>
            </a:solidFill>
          </p:spPr>
          <p:txBody>
            <a:bodyPr wrap="square" rtlCol="0" anchor="ctr">
              <a:spAutoFit/>
            </a:bodyPr>
            <a:lstStyle/>
            <a:p>
              <a:pPr algn="ctr"/>
              <a:r>
                <a:rPr lang="en-US" sz="5400" dirty="0" smtClean="0">
                  <a:latin typeface="Arial" pitchFamily="34" charset="0"/>
                  <a:cs typeface="Arial" pitchFamily="34" charset="0"/>
                </a:rPr>
                <a:t>MEG sensors</a:t>
              </a:r>
              <a:endParaRPr lang="en-US" dirty="0">
                <a:latin typeface="Arial" pitchFamily="34" charset="0"/>
                <a:cs typeface="Arial" pitchFamily="34" charset="0"/>
              </a:endParaRPr>
            </a:p>
          </p:txBody>
        </p:sp>
        <p:sp>
          <p:nvSpPr>
            <p:cNvPr id="33" name="TextBox 32"/>
            <p:cNvSpPr txBox="1"/>
            <p:nvPr/>
          </p:nvSpPr>
          <p:spPr>
            <a:xfrm>
              <a:off x="10225881" y="-4103866"/>
              <a:ext cx="3429000" cy="923330"/>
            </a:xfrm>
            <a:prstGeom prst="rect">
              <a:avLst/>
            </a:prstGeom>
            <a:solidFill>
              <a:srgbClr val="F8F8F8">
                <a:alpha val="50196"/>
              </a:srgbClr>
            </a:solidFill>
          </p:spPr>
          <p:txBody>
            <a:bodyPr wrap="square" rtlCol="0" anchor="ctr">
              <a:spAutoFit/>
            </a:bodyPr>
            <a:lstStyle/>
            <a:p>
              <a:pPr algn="ctr"/>
              <a:r>
                <a:rPr lang="en-US" sz="5400" dirty="0" smtClean="0">
                  <a:latin typeface="Arial" pitchFamily="34" charset="0"/>
                  <a:cs typeface="Arial" pitchFamily="34" charset="0"/>
                </a:rPr>
                <a:t>Amygdala</a:t>
              </a:r>
              <a:endParaRPr lang="en-US" dirty="0">
                <a:latin typeface="Arial" pitchFamily="34" charset="0"/>
                <a:cs typeface="Arial" pitchFamily="34" charset="0"/>
              </a:endParaRPr>
            </a:p>
          </p:txBody>
        </p:sp>
        <p:cxnSp>
          <p:nvCxnSpPr>
            <p:cNvPr id="21" name="Straight Arrow Connector 20"/>
            <p:cNvCxnSpPr>
              <a:stCxn id="33" idx="2"/>
            </p:cNvCxnSpPr>
            <p:nvPr/>
          </p:nvCxnSpPr>
          <p:spPr>
            <a:xfrm flipH="1">
              <a:off x="10759281" y="-3180536"/>
              <a:ext cx="1181100" cy="102739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18719" y="5462389"/>
              <a:ext cx="3429000" cy="923330"/>
            </a:xfrm>
            <a:prstGeom prst="rect">
              <a:avLst/>
            </a:prstGeom>
            <a:solidFill>
              <a:srgbClr val="F8F8F8">
                <a:alpha val="50196"/>
              </a:srgbClr>
            </a:solidFill>
          </p:spPr>
          <p:txBody>
            <a:bodyPr wrap="square" rtlCol="0" anchor="ctr">
              <a:spAutoFit/>
            </a:bodyPr>
            <a:lstStyle/>
            <a:p>
              <a:pPr algn="ctr"/>
              <a:r>
                <a:rPr lang="en-US" sz="5400" dirty="0" smtClean="0">
                  <a:latin typeface="Arial" pitchFamily="34" charset="0"/>
                  <a:cs typeface="Arial" pitchFamily="34" charset="0"/>
                </a:rPr>
                <a:t>Sources</a:t>
              </a:r>
              <a:endParaRPr lang="en-US" dirty="0">
                <a:latin typeface="Arial" pitchFamily="34" charset="0"/>
                <a:cs typeface="Arial" pitchFamily="34" charset="0"/>
              </a:endParaRPr>
            </a:p>
          </p:txBody>
        </p:sp>
        <p:sp>
          <p:nvSpPr>
            <p:cNvPr id="44" name="TextBox 43"/>
            <p:cNvSpPr txBox="1"/>
            <p:nvPr/>
          </p:nvSpPr>
          <p:spPr>
            <a:xfrm>
              <a:off x="7863681" y="2499519"/>
              <a:ext cx="3429000" cy="1754326"/>
            </a:xfrm>
            <a:prstGeom prst="rect">
              <a:avLst/>
            </a:prstGeom>
            <a:solidFill>
              <a:srgbClr val="F8F8F8">
                <a:alpha val="50196"/>
              </a:srgbClr>
            </a:solidFill>
          </p:spPr>
          <p:txBody>
            <a:bodyPr wrap="square" rtlCol="0" anchor="ctr">
              <a:spAutoFit/>
            </a:bodyPr>
            <a:lstStyle/>
            <a:p>
              <a:pPr algn="ctr"/>
              <a:r>
                <a:rPr lang="en-US" sz="5400" dirty="0" smtClean="0">
                  <a:latin typeface="Arial" pitchFamily="34" charset="0"/>
                  <a:cs typeface="Arial" pitchFamily="34" charset="0"/>
                </a:rPr>
                <a:t>Amygdala activity</a:t>
              </a:r>
              <a:endParaRPr lang="en-US" dirty="0">
                <a:latin typeface="Arial" pitchFamily="34" charset="0"/>
                <a:cs typeface="Arial" pitchFamily="34" charset="0"/>
              </a:endParaRPr>
            </a:p>
          </p:txBody>
        </p:sp>
      </p:grpSp>
    </p:spTree>
    <p:extLst>
      <p:ext uri="{BB962C8B-B14F-4D97-AF65-F5344CB8AC3E}">
        <p14:creationId xmlns:p14="http://schemas.microsoft.com/office/powerpoint/2010/main" val="95115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 y="0"/>
            <a:ext cx="3857924" cy="4392096"/>
            <a:chOff x="5396300" y="639366"/>
            <a:chExt cx="4585900" cy="5220858"/>
          </a:xfrm>
        </p:grpSpPr>
        <p:sp>
          <p:nvSpPr>
            <p:cNvPr id="3" name="Rounded Rectangle 2"/>
            <p:cNvSpPr/>
            <p:nvPr/>
          </p:nvSpPr>
          <p:spPr>
            <a:xfrm>
              <a:off x="5396300" y="639366"/>
              <a:ext cx="4585900" cy="5217320"/>
            </a:xfrm>
            <a:prstGeom prst="roundRect">
              <a:avLst>
                <a:gd name="adj" fmla="val 8791"/>
              </a:avLst>
            </a:prstGeom>
            <a:solidFill>
              <a:schemeClr val="tx1"/>
            </a:solidFill>
            <a:ln w="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5DE100"/>
                </a:solidFill>
                <a:effectLst/>
                <a:uLnTx/>
                <a:uFillTx/>
                <a:latin typeface="Arial"/>
                <a:ea typeface="+mn-ea"/>
                <a:cs typeface="+mn-cs"/>
              </a:endParaRPr>
            </a:p>
          </p:txBody>
        </p:sp>
        <p:grpSp>
          <p:nvGrpSpPr>
            <p:cNvPr id="4" name="Group 125"/>
            <p:cNvGrpSpPr/>
            <p:nvPr/>
          </p:nvGrpSpPr>
          <p:grpSpPr>
            <a:xfrm>
              <a:off x="5558980" y="639367"/>
              <a:ext cx="4260540" cy="5220857"/>
              <a:chOff x="5531936" y="639366"/>
              <a:chExt cx="4260540" cy="5220857"/>
            </a:xfrm>
          </p:grpSpPr>
          <p:pic>
            <p:nvPicPr>
              <p:cNvPr id="5" name="unfiltered.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6553200" y="885825"/>
                <a:ext cx="3239276" cy="4724400"/>
              </a:xfrm>
              <a:prstGeom prst="rect">
                <a:avLst/>
              </a:prstGeom>
              <a:effectLst>
                <a:glow rad="101600">
                  <a:schemeClr val="tx1">
                    <a:alpha val="60000"/>
                  </a:schemeClr>
                </a:glow>
              </a:effectLst>
            </p:spPr>
          </p:pic>
          <p:grpSp>
            <p:nvGrpSpPr>
              <p:cNvPr id="6" name="Group 124"/>
              <p:cNvGrpSpPr/>
              <p:nvPr/>
            </p:nvGrpSpPr>
            <p:grpSpPr>
              <a:xfrm>
                <a:off x="5531936" y="639366"/>
                <a:ext cx="640080" cy="5220857"/>
                <a:chOff x="5531936" y="639366"/>
                <a:chExt cx="640080" cy="5220857"/>
              </a:xfrm>
            </p:grpSpPr>
            <p:pic>
              <p:nvPicPr>
                <p:cNvPr id="7" name="Picture 6" descr="scale.png"/>
                <p:cNvPicPr>
                  <a:picLocks/>
                </p:cNvPicPr>
                <p:nvPr/>
              </p:nvPicPr>
              <p:blipFill>
                <a:blip r:embed="rId6" cstate="print"/>
                <a:stretch>
                  <a:fillRect/>
                </a:stretch>
              </p:blipFill>
              <p:spPr>
                <a:xfrm>
                  <a:off x="5640504" y="923925"/>
                  <a:ext cx="422945" cy="4648200"/>
                </a:xfrm>
                <a:prstGeom prst="rect">
                  <a:avLst/>
                </a:prstGeom>
              </p:spPr>
            </p:pic>
            <p:sp>
              <p:nvSpPr>
                <p:cNvPr id="8" name="TextBox 9"/>
                <p:cNvSpPr txBox="1">
                  <a:spLocks noChangeArrowheads="1"/>
                </p:cNvSpPr>
                <p:nvPr/>
              </p:nvSpPr>
              <p:spPr bwMode="auto">
                <a:xfrm rot="16200000">
                  <a:off x="4823275" y="1780596"/>
                  <a:ext cx="2057400" cy="344058"/>
                </a:xfrm>
                <a:prstGeom prst="roundRect">
                  <a:avLst/>
                </a:prstGeom>
                <a:noFill/>
                <a:ln w="2857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000000"/>
                      </a:solidFill>
                      <a:effectLst/>
                      <a:uLnTx/>
                      <a:uFillTx/>
                      <a:latin typeface="Arial" pitchFamily="34" charset="0"/>
                      <a:cs typeface="Arial" pitchFamily="34" charset="0"/>
                    </a:rPr>
                    <a:t>Unfiltered &gt; Filtered</a:t>
                  </a:r>
                  <a:endParaRPr kumimoji="0" lang="en-US" sz="105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 name="TextBox 9"/>
                <p:cNvSpPr txBox="1">
                  <a:spLocks noChangeArrowheads="1"/>
                </p:cNvSpPr>
                <p:nvPr/>
              </p:nvSpPr>
              <p:spPr bwMode="auto">
                <a:xfrm rot="16200000">
                  <a:off x="4823277" y="4371398"/>
                  <a:ext cx="2057400" cy="344058"/>
                </a:xfrm>
                <a:prstGeom prst="roundRect">
                  <a:avLst/>
                </a:prstGeom>
                <a:noFill/>
                <a:ln w="2857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000000"/>
                      </a:solidFill>
                      <a:effectLst/>
                      <a:uLnTx/>
                      <a:uFillTx/>
                      <a:latin typeface="Arial" pitchFamily="34" charset="0"/>
                      <a:cs typeface="Arial" pitchFamily="34" charset="0"/>
                    </a:rPr>
                    <a:t>Filtered &gt; Unfiltered</a:t>
                  </a:r>
                  <a:endParaRPr kumimoji="0" lang="en-US" sz="105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 name="TextBox 9"/>
                <p:cNvSpPr txBox="1">
                  <a:spLocks noChangeArrowheads="1"/>
                </p:cNvSpPr>
                <p:nvPr/>
              </p:nvSpPr>
              <p:spPr bwMode="auto">
                <a:xfrm>
                  <a:off x="5531936" y="639366"/>
                  <a:ext cx="640080" cy="344057"/>
                </a:xfrm>
                <a:prstGeom prst="roundRect">
                  <a:avLst/>
                </a:prstGeom>
                <a:noFill/>
                <a:ln w="28575">
                  <a:noFill/>
                  <a:miter lim="800000"/>
                  <a:headEnd/>
                  <a:tailEnd/>
                </a:ln>
                <a:effectLst/>
              </p:spPr>
              <p:txBody>
                <a:bodyPr wrap="square">
                  <a:spAutoFit/>
                </a:bodyPr>
                <a:lstStyle/>
                <a:p>
                  <a:pPr algn="ctr"/>
                  <a:r>
                    <a:rPr lang="en-US" sz="1050" b="1" i="1" dirty="0">
                      <a:solidFill>
                        <a:srgbClr val="FFFFFF"/>
                      </a:solidFill>
                      <a:latin typeface="Arial" pitchFamily="34" charset="0"/>
                      <a:cs typeface="Arial" pitchFamily="34" charset="0"/>
                    </a:rPr>
                    <a:t>z</a:t>
                  </a:r>
                  <a:r>
                    <a:rPr lang="en-US" sz="1050" b="1" i="1" dirty="0" smtClean="0">
                      <a:solidFill>
                        <a:srgbClr val="FFFFFF"/>
                      </a:solidFill>
                      <a:latin typeface="Arial" pitchFamily="34" charset="0"/>
                      <a:cs typeface="Arial" pitchFamily="34" charset="0"/>
                    </a:rPr>
                    <a:t> &gt; 2</a:t>
                  </a:r>
                  <a:endParaRPr lang="en-US" sz="1050" b="1" i="1" dirty="0">
                    <a:solidFill>
                      <a:srgbClr val="FFFFFF"/>
                    </a:solidFill>
                    <a:latin typeface="Arial" pitchFamily="34" charset="0"/>
                    <a:cs typeface="Arial" pitchFamily="34" charset="0"/>
                  </a:endParaRPr>
                </a:p>
              </p:txBody>
            </p:sp>
            <p:sp>
              <p:nvSpPr>
                <p:cNvPr id="11" name="TextBox 9"/>
                <p:cNvSpPr txBox="1">
                  <a:spLocks noChangeArrowheads="1"/>
                </p:cNvSpPr>
                <p:nvPr/>
              </p:nvSpPr>
              <p:spPr bwMode="auto">
                <a:xfrm>
                  <a:off x="5531936" y="5516166"/>
                  <a:ext cx="640080" cy="344057"/>
                </a:xfrm>
                <a:prstGeom prst="roundRect">
                  <a:avLst/>
                </a:prstGeom>
                <a:noFill/>
                <a:ln w="28575">
                  <a:noFill/>
                  <a:miter lim="800000"/>
                  <a:headEnd/>
                  <a:tailEnd/>
                </a:ln>
                <a:effectLst/>
              </p:spPr>
              <p:txBody>
                <a:bodyPr wrap="square">
                  <a:spAutoFit/>
                </a:bodyPr>
                <a:lstStyle/>
                <a:p>
                  <a:pPr algn="ctr"/>
                  <a:r>
                    <a:rPr lang="en-US" sz="1050" b="1" i="1" dirty="0">
                      <a:solidFill>
                        <a:srgbClr val="FFFFFF"/>
                      </a:solidFill>
                      <a:latin typeface="Arial" pitchFamily="34" charset="0"/>
                      <a:cs typeface="Arial" pitchFamily="34" charset="0"/>
                    </a:rPr>
                    <a:t>z</a:t>
                  </a:r>
                  <a:r>
                    <a:rPr lang="en-US" sz="1050" b="1" i="1" dirty="0" smtClean="0">
                      <a:solidFill>
                        <a:srgbClr val="FFFFFF"/>
                      </a:solidFill>
                      <a:latin typeface="Arial" pitchFamily="34" charset="0"/>
                      <a:cs typeface="Arial" pitchFamily="34" charset="0"/>
                    </a:rPr>
                    <a:t> &gt; 2</a:t>
                  </a:r>
                  <a:endParaRPr lang="en-US" sz="1050" b="1" i="1" dirty="0">
                    <a:solidFill>
                      <a:srgbClr val="FFFFFF"/>
                    </a:solidFill>
                    <a:latin typeface="Arial" pitchFamily="34" charset="0"/>
                    <a:cs typeface="Arial" pitchFamily="34" charset="0"/>
                  </a:endParaRPr>
                </a:p>
              </p:txBody>
            </p:sp>
          </p:grpSp>
        </p:grpSp>
      </p:grpSp>
    </p:spTree>
    <p:extLst>
      <p:ext uri="{BB962C8B-B14F-4D97-AF65-F5344CB8AC3E}">
        <p14:creationId xmlns:p14="http://schemas.microsoft.com/office/powerpoint/2010/main" val="4244976542"/>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80319" y="-1234281"/>
            <a:ext cx="9144000" cy="6858000"/>
            <a:chOff x="-1280319" y="-1234281"/>
            <a:chExt cx="9144000" cy="6858000"/>
          </a:xfrm>
        </p:grpSpPr>
        <p:pic>
          <p:nvPicPr>
            <p:cNvPr id="1026" name="Picture 2" descr="E:\GraduateSchool\Dropbox\Helm_MEG\Helm_MEG_paper_old\JOVE\2012-11-06 12.03.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319" y="-123428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0769" y="1204119"/>
              <a:ext cx="609600" cy="2209800"/>
            </a:xfrm>
            <a:prstGeom prst="rect">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12838" y="3764598"/>
              <a:ext cx="1695450" cy="624840"/>
            </a:xfrm>
            <a:prstGeom prst="rect">
              <a:avLst/>
            </a:prstGeom>
            <a:solidFill>
              <a:srgbClr val="1F497D">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Output from presentation computer</a:t>
              </a:r>
              <a:endParaRPr lang="en-US" b="1" dirty="0">
                <a:latin typeface="Arial" pitchFamily="34" charset="0"/>
                <a:cs typeface="Arial" pitchFamily="34" charset="0"/>
              </a:endParaRPr>
            </a:p>
          </p:txBody>
        </p:sp>
        <p:cxnSp>
          <p:nvCxnSpPr>
            <p:cNvPr id="5" name="Straight Connector 4"/>
            <p:cNvCxnSpPr>
              <a:stCxn id="2" idx="2"/>
              <a:endCxn id="4" idx="0"/>
            </p:cNvCxnSpPr>
            <p:nvPr/>
          </p:nvCxnSpPr>
          <p:spPr>
            <a:xfrm rot="16200000" flipH="1">
              <a:off x="-690880" y="3338830"/>
              <a:ext cx="350679" cy="500856"/>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90800" y="1337469"/>
              <a:ext cx="609600" cy="2209800"/>
            </a:xfrm>
            <a:prstGeom prst="rect">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48731" y="3897948"/>
              <a:ext cx="1695450" cy="624840"/>
            </a:xfrm>
            <a:prstGeom prst="rect">
              <a:avLst/>
            </a:prstGeom>
            <a:solidFill>
              <a:srgbClr val="1F497D">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Input to MEG system</a:t>
              </a:r>
              <a:endParaRPr lang="en-US" b="1" dirty="0">
                <a:latin typeface="Arial" pitchFamily="34" charset="0"/>
                <a:cs typeface="Arial" pitchFamily="34" charset="0"/>
              </a:endParaRPr>
            </a:p>
          </p:txBody>
        </p:sp>
        <p:cxnSp>
          <p:nvCxnSpPr>
            <p:cNvPr id="9" name="Straight Connector 4"/>
            <p:cNvCxnSpPr>
              <a:stCxn id="7" idx="2"/>
              <a:endCxn id="8" idx="0"/>
            </p:cNvCxnSpPr>
            <p:nvPr/>
          </p:nvCxnSpPr>
          <p:spPr>
            <a:xfrm rot="16200000" flipH="1">
              <a:off x="2970689" y="3472180"/>
              <a:ext cx="350679" cy="500856"/>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34200" y="1356519"/>
              <a:ext cx="609600" cy="2209800"/>
            </a:xfrm>
            <a:prstGeom prst="rect">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82481" y="3916998"/>
              <a:ext cx="1695450" cy="624840"/>
            </a:xfrm>
            <a:prstGeom prst="rect">
              <a:avLst/>
            </a:prstGeom>
            <a:solidFill>
              <a:srgbClr val="1F497D">
                <a:alpha val="6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Input to SAM unit</a:t>
              </a:r>
              <a:endParaRPr lang="en-US" b="1" dirty="0">
                <a:latin typeface="Arial" pitchFamily="34" charset="0"/>
                <a:cs typeface="Arial" pitchFamily="34" charset="0"/>
              </a:endParaRPr>
            </a:p>
          </p:txBody>
        </p:sp>
        <p:cxnSp>
          <p:nvCxnSpPr>
            <p:cNvPr id="12" name="Straight Connector 4"/>
            <p:cNvCxnSpPr>
              <a:stCxn id="10" idx="2"/>
              <a:endCxn id="11" idx="0"/>
            </p:cNvCxnSpPr>
            <p:nvPr/>
          </p:nvCxnSpPr>
          <p:spPr>
            <a:xfrm rot="5400000">
              <a:off x="6809264" y="3487261"/>
              <a:ext cx="350679" cy="508794"/>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2612" y="1737518"/>
              <a:ext cx="609600" cy="1219201"/>
            </a:xfrm>
            <a:prstGeom prst="rect">
              <a:avLst/>
            </a:prstGeom>
            <a:no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1008" y="-312420"/>
              <a:ext cx="1695450" cy="624840"/>
            </a:xfrm>
            <a:prstGeom prst="rect">
              <a:avLst/>
            </a:prstGeom>
            <a:solidFill>
              <a:schemeClr val="accent3">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Bits sent to </a:t>
              </a:r>
            </a:p>
            <a:p>
              <a:pPr algn="ctr"/>
              <a:r>
                <a:rPr lang="en-US" b="1" dirty="0" smtClean="0">
                  <a:latin typeface="Arial" pitchFamily="34" charset="0"/>
                  <a:cs typeface="Arial" pitchFamily="34" charset="0"/>
                </a:rPr>
                <a:t>MEG system</a:t>
              </a:r>
              <a:endParaRPr lang="en-US" b="1" dirty="0">
                <a:latin typeface="Arial" pitchFamily="34" charset="0"/>
                <a:cs typeface="Arial" pitchFamily="34" charset="0"/>
              </a:endParaRPr>
            </a:p>
          </p:txBody>
        </p:sp>
        <p:cxnSp>
          <p:nvCxnSpPr>
            <p:cNvPr id="15" name="Straight Connector 4"/>
            <p:cNvCxnSpPr>
              <a:stCxn id="13" idx="0"/>
              <a:endCxn id="14" idx="2"/>
            </p:cNvCxnSpPr>
            <p:nvPr/>
          </p:nvCxnSpPr>
          <p:spPr>
            <a:xfrm rot="16200000" flipV="1">
              <a:off x="-60484" y="789621"/>
              <a:ext cx="1425098" cy="470695"/>
            </a:xfrm>
            <a:prstGeom prst="bentConnector3">
              <a:avLst>
                <a:gd name="adj1"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00451" y="1806257"/>
              <a:ext cx="609600" cy="312262"/>
            </a:xfrm>
            <a:prstGeom prst="rect">
              <a:avLst/>
            </a:prstGeom>
            <a:no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86831" y="-319881"/>
              <a:ext cx="1695450" cy="624840"/>
            </a:xfrm>
            <a:prstGeom prst="rect">
              <a:avLst/>
            </a:prstGeom>
            <a:solidFill>
              <a:schemeClr val="accent3">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Bits sent to </a:t>
              </a:r>
            </a:p>
            <a:p>
              <a:pPr algn="ctr"/>
              <a:r>
                <a:rPr lang="en-US" b="1" dirty="0" smtClean="0">
                  <a:latin typeface="Arial" pitchFamily="34" charset="0"/>
                  <a:cs typeface="Arial" pitchFamily="34" charset="0"/>
                </a:rPr>
                <a:t>SAM unit</a:t>
              </a:r>
              <a:endParaRPr lang="en-US" b="1" dirty="0">
                <a:latin typeface="Arial" pitchFamily="34" charset="0"/>
                <a:cs typeface="Arial" pitchFamily="34" charset="0"/>
              </a:endParaRPr>
            </a:p>
          </p:txBody>
        </p:sp>
        <p:cxnSp>
          <p:nvCxnSpPr>
            <p:cNvPr id="25" name="Straight Connector 4"/>
            <p:cNvCxnSpPr>
              <a:stCxn id="23" idx="0"/>
              <a:endCxn id="24" idx="2"/>
            </p:cNvCxnSpPr>
            <p:nvPr/>
          </p:nvCxnSpPr>
          <p:spPr>
            <a:xfrm rot="16200000" flipV="1">
              <a:off x="2919255" y="820260"/>
              <a:ext cx="1501298" cy="470695"/>
            </a:xfrm>
            <a:prstGeom prst="bentConnector3">
              <a:avLst>
                <a:gd name="adj1"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734051" y="2185194"/>
              <a:ext cx="609600" cy="847726"/>
            </a:xfrm>
            <a:prstGeom prst="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0431" y="135255"/>
              <a:ext cx="1695450" cy="624840"/>
            </a:xfrm>
            <a:prstGeom prst="rect">
              <a:avLst/>
            </a:prstGeom>
            <a:solidFill>
              <a:schemeClr val="accent2">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Bits isolated </a:t>
              </a:r>
            </a:p>
            <a:p>
              <a:pPr algn="ctr"/>
              <a:r>
                <a:rPr lang="en-US" b="1" dirty="0" smtClean="0">
                  <a:latin typeface="Arial" pitchFamily="34" charset="0"/>
                  <a:cs typeface="Arial" pitchFamily="34" charset="0"/>
                </a:rPr>
                <a:t>from SAM unit</a:t>
              </a:r>
              <a:endParaRPr lang="en-US" b="1" dirty="0">
                <a:latin typeface="Arial" pitchFamily="34" charset="0"/>
                <a:cs typeface="Arial" pitchFamily="34" charset="0"/>
              </a:endParaRPr>
            </a:p>
          </p:txBody>
        </p:sp>
        <p:cxnSp>
          <p:nvCxnSpPr>
            <p:cNvPr id="30" name="Straight Connector 4"/>
            <p:cNvCxnSpPr>
              <a:stCxn id="28" idx="0"/>
              <a:endCxn id="29" idx="2"/>
            </p:cNvCxnSpPr>
            <p:nvPr/>
          </p:nvCxnSpPr>
          <p:spPr>
            <a:xfrm rot="16200000" flipV="1">
              <a:off x="5090955" y="1237297"/>
              <a:ext cx="1425099" cy="470695"/>
            </a:xfrm>
            <a:prstGeom prst="bentConnector3">
              <a:avLst>
                <a:gd name="adj1"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39481" y="2185194"/>
              <a:ext cx="609600" cy="847726"/>
            </a:xfrm>
            <a:prstGeom prst="rect">
              <a:avLst/>
            </a:prstGeom>
            <a:solidFill>
              <a:schemeClr val="tx1"/>
            </a:solidFill>
            <a:ln>
              <a:solidFill>
                <a:schemeClr val="bg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Cut here</a:t>
              </a:r>
              <a:endParaRPr lang="en-US" dirty="0"/>
            </a:p>
          </p:txBody>
        </p:sp>
        <p:sp>
          <p:nvSpPr>
            <p:cNvPr id="33" name="Rectangle 32"/>
            <p:cNvSpPr/>
            <p:nvPr/>
          </p:nvSpPr>
          <p:spPr>
            <a:xfrm>
              <a:off x="-1280319" y="-1234281"/>
              <a:ext cx="9144000" cy="624840"/>
            </a:xfrm>
            <a:prstGeom prst="rec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pitchFamily="34" charset="0"/>
                  <a:cs typeface="Arial" pitchFamily="34" charset="0"/>
                </a:rPr>
                <a:t>Isolation Adapter</a:t>
              </a:r>
              <a:endParaRPr lang="en-US" sz="4000" dirty="0">
                <a:latin typeface="Arial" pitchFamily="34" charset="0"/>
                <a:cs typeface="Arial" pitchFamily="34" charset="0"/>
              </a:endParaRPr>
            </a:p>
          </p:txBody>
        </p:sp>
      </p:grpSp>
    </p:spTree>
    <p:extLst>
      <p:ext uri="{BB962C8B-B14F-4D97-AF65-F5344CB8AC3E}">
        <p14:creationId xmlns:p14="http://schemas.microsoft.com/office/powerpoint/2010/main" val="32200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756" y="0"/>
            <a:ext cx="5661881" cy="4389438"/>
            <a:chOff x="25756" y="0"/>
            <a:chExt cx="5661881" cy="4389438"/>
          </a:xfrm>
        </p:grpSpPr>
        <p:grpSp>
          <p:nvGrpSpPr>
            <p:cNvPr id="38" name="Group 37"/>
            <p:cNvGrpSpPr/>
            <p:nvPr/>
          </p:nvGrpSpPr>
          <p:grpSpPr>
            <a:xfrm>
              <a:off x="25756" y="3275270"/>
              <a:ext cx="1280160" cy="1114168"/>
              <a:chOff x="4206081" y="1591175"/>
              <a:chExt cx="1280160" cy="1114168"/>
            </a:xfrm>
          </p:grpSpPr>
          <p:sp>
            <p:nvSpPr>
              <p:cNvPr id="35" name="TextBox 34"/>
              <p:cNvSpPr txBox="1"/>
              <p:nvPr/>
            </p:nvSpPr>
            <p:spPr>
              <a:xfrm>
                <a:off x="4206081" y="1699503"/>
                <a:ext cx="1280160" cy="1005840"/>
              </a:xfrm>
              <a:prstGeom prst="roundRect">
                <a:avLst/>
              </a:prstGeom>
              <a:solidFill>
                <a:srgbClr val="B9B9B9"/>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TextBox 26"/>
              <p:cNvSpPr txBox="1"/>
              <p:nvPr/>
            </p:nvSpPr>
            <p:spPr>
              <a:xfrm>
                <a:off x="4388961" y="1829699"/>
                <a:ext cx="914400" cy="306467"/>
              </a:xfrm>
              <a:prstGeom prst="roundRect">
                <a:avLst/>
              </a:prstGeom>
              <a:solidFill>
                <a:srgbClr val="FF4040"/>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CS+</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p:nvPr/>
            </p:nvSpPr>
            <p:spPr>
              <a:xfrm>
                <a:off x="4388961" y="2268680"/>
                <a:ext cx="914400" cy="306467"/>
              </a:xfrm>
              <a:prstGeom prst="roundRect">
                <a:avLst/>
              </a:prstGeom>
              <a:solidFill>
                <a:srgbClr val="457AD3"/>
              </a:solid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CS-</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Lightning Bolt 35"/>
              <p:cNvSpPr/>
              <p:nvPr/>
            </p:nvSpPr>
            <p:spPr>
              <a:xfrm flipH="1">
                <a:off x="5297305" y="1591175"/>
                <a:ext cx="121920" cy="244580"/>
              </a:xfrm>
              <a:prstGeom prst="lightningBolt">
                <a:avLst/>
              </a:prstGeom>
              <a:solidFill>
                <a:srgbClr val="E46C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46161" y="2032164"/>
                <a:ext cx="640080" cy="340519"/>
              </a:xfrm>
              <a:prstGeom prst="roundRect">
                <a:avLst/>
              </a:prstGeom>
              <a:solidFill>
                <a:srgbClr val="B9B9B9"/>
              </a:solidFill>
            </p:spPr>
            <p:txBody>
              <a:bodyPr wrap="square" lIns="0" tIns="0" rIns="0" bIns="0" rtlCol="0" anchor="ctr">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x60</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83" y="0"/>
              <a:ext cx="3234154" cy="2651760"/>
            </a:xfrm>
            <a:prstGeom prst="rect">
              <a:avLst/>
            </a:prstGeom>
            <a:effectLst>
              <a:outerShdw blurRad="50800" dist="38100" dir="10800000" algn="r" rotWithShape="0">
                <a:prstClr val="black">
                  <a:alpha val="40000"/>
                </a:prstClr>
              </a:outerShdw>
            </a:effectLst>
          </p:spPr>
        </p:pic>
        <p:pic>
          <p:nvPicPr>
            <p:cNvPr id="28" name="Picture 27"/>
            <p:cNvPicPr>
              <a:picLocks noChangeAspect="1"/>
            </p:cNvPicPr>
            <p:nvPr/>
          </p:nvPicPr>
          <p:blipFill>
            <a:blip r:embed="rId4" cstate="print"/>
            <a:stretch>
              <a:fillRect/>
            </a:stretch>
          </p:blipFill>
          <p:spPr>
            <a:xfrm>
              <a:off x="1234283" y="152401"/>
              <a:ext cx="3234154" cy="2651758"/>
            </a:xfrm>
            <a:prstGeom prst="rect">
              <a:avLst/>
            </a:prstGeom>
            <a:effectLst>
              <a:outerShdw blurRad="50800" dist="38100" dir="10800000" algn="r" rotWithShape="0">
                <a:prstClr val="black">
                  <a:alpha val="40000"/>
                </a:prstClr>
              </a:outerShdw>
            </a:effectLst>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683" y="304800"/>
              <a:ext cx="3234154" cy="2651760"/>
            </a:xfrm>
            <a:prstGeom prst="rect">
              <a:avLst/>
            </a:prstGeom>
            <a:effectLst>
              <a:outerShdw blurRad="50800" dist="38100" dir="10800000" algn="r" rotWithShape="0">
                <a:prstClr val="black">
                  <a:alpha val="40000"/>
                </a:prstClr>
              </a:outerShdw>
            </a:effectLst>
          </p:spPr>
        </p:pic>
        <p:pic>
          <p:nvPicPr>
            <p:cNvPr id="31" name="Picture 30"/>
            <p:cNvPicPr>
              <a:picLocks noChangeAspect="1"/>
            </p:cNvPicPr>
            <p:nvPr/>
          </p:nvPicPr>
          <p:blipFill>
            <a:blip r:embed="rId4" cstate="print"/>
            <a:stretch>
              <a:fillRect/>
            </a:stretch>
          </p:blipFill>
          <p:spPr>
            <a:xfrm>
              <a:off x="1539083" y="457201"/>
              <a:ext cx="3234154" cy="2651758"/>
            </a:xfrm>
            <a:prstGeom prst="rect">
              <a:avLst/>
            </a:prstGeom>
            <a:effectLst>
              <a:outerShdw blurRad="50800" dist="38100" dir="10800000" algn="r" rotWithShape="0">
                <a:prstClr val="black">
                  <a:alpha val="40000"/>
                </a:prstClr>
              </a:outerShdw>
            </a:effec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483" y="609600"/>
              <a:ext cx="3234154" cy="2651760"/>
            </a:xfrm>
            <a:prstGeom prst="rect">
              <a:avLst/>
            </a:prstGeom>
            <a:effectLst>
              <a:outerShdw blurRad="50800" dist="38100" dir="10800000" algn="r" rotWithShape="0">
                <a:prstClr val="black">
                  <a:alpha val="40000"/>
                </a:prstClr>
              </a:outerShdw>
            </a:effectLst>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883" y="762000"/>
              <a:ext cx="3234154" cy="2651760"/>
            </a:xfrm>
            <a:prstGeom prst="rect">
              <a:avLst/>
            </a:prstGeom>
            <a:effectLst>
              <a:outerShdw blurRad="50800" dist="38100" dir="10800000" algn="r" rotWithShape="0">
                <a:prstClr val="black">
                  <a:alpha val="40000"/>
                </a:prstClr>
              </a:outerShdw>
            </a:effectLst>
          </p:spPr>
        </p:pic>
        <p:pic>
          <p:nvPicPr>
            <p:cNvPr id="34" name="Picture 33"/>
            <p:cNvPicPr>
              <a:picLocks noChangeAspect="1"/>
            </p:cNvPicPr>
            <p:nvPr/>
          </p:nvPicPr>
          <p:blipFill>
            <a:blip r:embed="rId4" cstate="print"/>
            <a:stretch>
              <a:fillRect/>
            </a:stretch>
          </p:blipFill>
          <p:spPr>
            <a:xfrm>
              <a:off x="1996283" y="914401"/>
              <a:ext cx="3234154" cy="2651758"/>
            </a:xfrm>
            <a:prstGeom prst="rect">
              <a:avLst/>
            </a:prstGeom>
            <a:effectLst>
              <a:outerShdw blurRad="50800" dist="38100" dir="10800000" algn="r" rotWithShape="0">
                <a:prstClr val="black">
                  <a:alpha val="40000"/>
                </a:prstClr>
              </a:outerShdw>
            </a:effectLst>
          </p:spPr>
        </p:pic>
        <p:pic>
          <p:nvPicPr>
            <p:cNvPr id="39" name="Picture 38"/>
            <p:cNvPicPr>
              <a:picLocks noChangeAspect="1"/>
            </p:cNvPicPr>
            <p:nvPr/>
          </p:nvPicPr>
          <p:blipFill>
            <a:blip r:embed="rId4" cstate="print"/>
            <a:stretch>
              <a:fillRect/>
            </a:stretch>
          </p:blipFill>
          <p:spPr>
            <a:xfrm>
              <a:off x="2148683" y="1066801"/>
              <a:ext cx="3234154" cy="2651758"/>
            </a:xfrm>
            <a:prstGeom prst="rect">
              <a:avLst/>
            </a:prstGeom>
            <a:effectLst>
              <a:outerShdw blurRad="50800" dist="38100" dir="10800000" algn="r" rotWithShape="0">
                <a:prstClr val="black">
                  <a:alpha val="40000"/>
                </a:prstClr>
              </a:outerShdw>
            </a:effectLst>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083" y="1219200"/>
              <a:ext cx="3234154" cy="2651760"/>
            </a:xfrm>
            <a:prstGeom prst="rect">
              <a:avLst/>
            </a:prstGeom>
            <a:effectLst>
              <a:outerShdw blurRad="50800" dist="38100" dir="10800000" algn="r" rotWithShape="0">
                <a:prstClr val="black">
                  <a:alpha val="40000"/>
                </a:prstClr>
              </a:outerShdw>
            </a:effectLst>
          </p:spPr>
        </p:pic>
        <p:pic>
          <p:nvPicPr>
            <p:cNvPr id="41" name="Picture 40"/>
            <p:cNvPicPr>
              <a:picLocks noChangeAspect="1"/>
            </p:cNvPicPr>
            <p:nvPr/>
          </p:nvPicPr>
          <p:blipFill>
            <a:blip r:embed="rId4" cstate="print"/>
            <a:stretch>
              <a:fillRect/>
            </a:stretch>
          </p:blipFill>
          <p:spPr>
            <a:xfrm>
              <a:off x="2453483" y="1371601"/>
              <a:ext cx="3234154" cy="2651758"/>
            </a:xfrm>
            <a:prstGeom prst="rect">
              <a:avLst/>
            </a:prstGeom>
            <a:effectLst>
              <a:outerShdw blurRad="50800" dist="38100" dir="10800000" algn="r" rotWithShape="0">
                <a:prstClr val="black">
                  <a:alpha val="40000"/>
                </a:prstClr>
              </a:outerShdw>
            </a:effectLst>
          </p:spPr>
        </p:pic>
        <p:sp>
          <p:nvSpPr>
            <p:cNvPr id="43" name="Right Arrow 42"/>
            <p:cNvSpPr/>
            <p:nvPr/>
          </p:nvSpPr>
          <p:spPr>
            <a:xfrm rot="1021122">
              <a:off x="266953" y="3268380"/>
              <a:ext cx="2590800" cy="228601"/>
            </a:xfrm>
            <a:prstGeom prst="rightArrow">
              <a:avLst>
                <a:gd name="adj1" fmla="val 40846"/>
                <a:gd name="adj2" fmla="val 159978"/>
              </a:avLst>
            </a:prstGeom>
            <a:solidFill>
              <a:srgbClr val="B9B9B9"/>
            </a:solidFill>
            <a:ln>
              <a:noFill/>
            </a:ln>
            <a:effectLst>
              <a:outerShdw blurRad="50800" dist="38100" dir="2700000" algn="tl" rotWithShape="0">
                <a:prstClr val="black">
                  <a:alpha val="40000"/>
                </a:prstClr>
              </a:outerShd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Trial</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Right Arrow 43"/>
            <p:cNvSpPr/>
            <p:nvPr/>
          </p:nvSpPr>
          <p:spPr>
            <a:xfrm>
              <a:off x="2775160" y="4099718"/>
              <a:ext cx="2590800" cy="228601"/>
            </a:xfrm>
            <a:prstGeom prst="rightArrow">
              <a:avLst>
                <a:gd name="adj1" fmla="val 40846"/>
                <a:gd name="adj2" fmla="val 159978"/>
              </a:avLst>
            </a:prstGeom>
            <a:solidFill>
              <a:srgbClr val="B9B9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 sec</a:t>
              </a:r>
              <a:endParaRPr lang="en-U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589026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0" y="0"/>
            <a:ext cx="6583363" cy="4389438"/>
            <a:chOff x="0" y="0"/>
            <a:chExt cx="6583363" cy="4389438"/>
          </a:xfrm>
        </p:grpSpPr>
        <p:sp>
          <p:nvSpPr>
            <p:cNvPr id="80" name="Rectangle 79"/>
            <p:cNvSpPr/>
            <p:nvPr/>
          </p:nvSpPr>
          <p:spPr>
            <a:xfrm>
              <a:off x="1" y="0"/>
              <a:ext cx="6583362" cy="43894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0" y="140124"/>
              <a:ext cx="6583363" cy="369332"/>
              <a:chOff x="0" y="-15081"/>
              <a:chExt cx="6583363" cy="369332"/>
            </a:xfrm>
          </p:grpSpPr>
          <p:sp>
            <p:nvSpPr>
              <p:cNvPr id="29" name="TextBox 28"/>
              <p:cNvSpPr txBox="1"/>
              <p:nvPr/>
            </p:nvSpPr>
            <p:spPr>
              <a:xfrm>
                <a:off x="0" y="-15081"/>
                <a:ext cx="3200400" cy="369332"/>
              </a:xfrm>
              <a:prstGeom prst="rect">
                <a:avLst/>
              </a:prstGeom>
              <a:noFill/>
            </p:spPr>
            <p:txBody>
              <a:bodyPr wrap="square" rtlCol="0">
                <a:spAutoFit/>
              </a:bodyPr>
              <a:lstStyle/>
              <a:p>
                <a:pPr algn="ctr"/>
                <a:r>
                  <a:rPr lang="en-US" sz="1800"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Magnetically Shielded Room</a:t>
                </a:r>
              </a:p>
            </p:txBody>
          </p:sp>
          <p:sp>
            <p:nvSpPr>
              <p:cNvPr id="42" name="TextBox 41"/>
              <p:cNvSpPr txBox="1"/>
              <p:nvPr/>
            </p:nvSpPr>
            <p:spPr>
              <a:xfrm>
                <a:off x="3382963" y="-15081"/>
                <a:ext cx="3200400" cy="369332"/>
              </a:xfrm>
              <a:prstGeom prst="rect">
                <a:avLst/>
              </a:prstGeom>
              <a:noFill/>
            </p:spPr>
            <p:txBody>
              <a:bodyPr wrap="square" rtlCol="0">
                <a:spAutoFit/>
              </a:bodyPr>
              <a:lstStyle/>
              <a:p>
                <a:pPr algn="ctr"/>
                <a:r>
                  <a:rPr lang="en-US" sz="1800" dirty="0" smtClean="0">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rPr>
                  <a:t>Control Room</a:t>
                </a:r>
                <a:endParaRPr lang="en-US" sz="1800" dirty="0">
                  <a:solidFill>
                    <a:schemeClr val="accent3">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76" name="Group 75"/>
            <p:cNvGrpSpPr/>
            <p:nvPr/>
          </p:nvGrpSpPr>
          <p:grpSpPr>
            <a:xfrm>
              <a:off x="121921" y="3563516"/>
              <a:ext cx="2255360" cy="685800"/>
              <a:chOff x="1" y="3550841"/>
              <a:chExt cx="2255360" cy="685800"/>
            </a:xfrm>
            <a:effectLst>
              <a:outerShdw blurRad="50800" dist="38100" dir="2700000" algn="tl" rotWithShape="0">
                <a:prstClr val="black">
                  <a:alpha val="40000"/>
                </a:prstClr>
              </a:outerShdw>
            </a:effectLst>
          </p:grpSpPr>
          <p:grpSp>
            <p:nvGrpSpPr>
              <p:cNvPr id="74" name="Group 73"/>
              <p:cNvGrpSpPr/>
              <p:nvPr/>
            </p:nvGrpSpPr>
            <p:grpSpPr>
              <a:xfrm>
                <a:off x="1" y="3550841"/>
                <a:ext cx="1097280" cy="685800"/>
                <a:chOff x="1" y="3261519"/>
                <a:chExt cx="1097280" cy="685800"/>
              </a:xfrm>
            </p:grpSpPr>
            <p:sp>
              <p:nvSpPr>
                <p:cNvPr id="68" name="TextBox 67"/>
                <p:cNvSpPr txBox="1"/>
                <p:nvPr/>
              </p:nvSpPr>
              <p:spPr>
                <a:xfrm>
                  <a:off x="1" y="3261519"/>
                  <a:ext cx="1097280" cy="306467"/>
                </a:xfrm>
                <a:prstGeom prst="roundRect">
                  <a:avLst/>
                </a:prstGeom>
                <a:solidFill>
                  <a:srgbClr val="E46C0A"/>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Shock</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9" name="TextBox 68"/>
                <p:cNvSpPr txBox="1"/>
                <p:nvPr/>
              </p:nvSpPr>
              <p:spPr>
                <a:xfrm>
                  <a:off x="1" y="3640852"/>
                  <a:ext cx="1097280" cy="306467"/>
                </a:xfrm>
                <a:prstGeom prst="roundRect">
                  <a:avLst/>
                </a:prstGeom>
                <a:solidFill>
                  <a:schemeClr val="accent4">
                    <a:lumMod val="7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Event Codes</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70" name="TextBox 69"/>
              <p:cNvSpPr txBox="1"/>
              <p:nvPr/>
            </p:nvSpPr>
            <p:spPr>
              <a:xfrm>
                <a:off x="1158081" y="3550841"/>
                <a:ext cx="1097280" cy="685800"/>
              </a:xfrm>
              <a:prstGeom prst="roundRect">
                <a:avLst/>
              </a:prstGeom>
              <a:solidFill>
                <a:schemeClr val="accent5">
                  <a:lumMod val="7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UCS Expectancy</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75" name="Group 74"/>
            <p:cNvGrpSpPr/>
            <p:nvPr/>
          </p:nvGrpSpPr>
          <p:grpSpPr>
            <a:xfrm>
              <a:off x="0" y="649580"/>
              <a:ext cx="6583363" cy="2773812"/>
              <a:chOff x="0" y="442119"/>
              <a:chExt cx="6583363" cy="2773812"/>
            </a:xfrm>
          </p:grpSpPr>
          <p:sp>
            <p:nvSpPr>
              <p:cNvPr id="8" name="Rectangle 7"/>
              <p:cNvSpPr/>
              <p:nvPr/>
            </p:nvSpPr>
            <p:spPr>
              <a:xfrm>
                <a:off x="1" y="2143389"/>
                <a:ext cx="3200399" cy="10725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8116" y="442119"/>
                <a:ext cx="1344168" cy="17012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42119"/>
                <a:ext cx="928116" cy="17012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72284" y="442119"/>
                <a:ext cx="928116" cy="17012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5400000">
                <a:off x="-72211" y="2215602"/>
                <a:ext cx="1072540" cy="92811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82964" y="2143389"/>
                <a:ext cx="3200399" cy="10725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11079" y="442119"/>
                <a:ext cx="1344168" cy="170127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82963" y="442119"/>
                <a:ext cx="928116" cy="17012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55247" y="442119"/>
                <a:ext cx="928116" cy="17012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flipH="1" flipV="1">
                <a:off x="5655247" y="2143391"/>
                <a:ext cx="928116" cy="107254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81597"/>
                        </a14:imgEffect>
                      </a14:imgLayer>
                    </a14:imgProps>
                  </a:ext>
                  <a:ext uri="{28A0092B-C50C-407E-A947-70E740481C1C}">
                    <a14:useLocalDpi xmlns:a14="http://schemas.microsoft.com/office/drawing/2010/main" val="0"/>
                  </a:ext>
                </a:extLst>
              </a:blip>
              <a:stretch>
                <a:fillRect/>
              </a:stretch>
            </p:blipFill>
            <p:spPr>
              <a:xfrm>
                <a:off x="1090660" y="1092466"/>
                <a:ext cx="1362821" cy="1346159"/>
              </a:xfrm>
              <a:prstGeom prst="rect">
                <a:avLst/>
              </a:prstGeom>
            </p:spPr>
          </p:pic>
          <p:sp>
            <p:nvSpPr>
              <p:cNvPr id="32" name="Cube 31"/>
              <p:cNvSpPr/>
              <p:nvPr/>
            </p:nvSpPr>
            <p:spPr>
              <a:xfrm>
                <a:off x="600115" y="2667225"/>
                <a:ext cx="326536" cy="218171"/>
              </a:xfrm>
              <a:prstGeom prst="cube">
                <a:avLst>
                  <a:gd name="adj" fmla="val 50149"/>
                </a:avLst>
              </a:prstGeom>
              <a:solidFill>
                <a:schemeClr val="bg1">
                  <a:lumMod val="65000"/>
                </a:schemeClr>
              </a:solidFill>
              <a:ln>
                <a:solidFill>
                  <a:schemeClr val="tx1"/>
                </a:solidFill>
              </a:ln>
              <a:effectLst>
                <a:outerShdw blurRad="50800" dist="38100" dir="18900000" algn="bl" rotWithShape="0">
                  <a:prstClr val="black">
                    <a:alpha val="40000"/>
                  </a:prstClr>
                </a:outerShd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grpSp>
            <p:nvGrpSpPr>
              <p:cNvPr id="7" name="Group 6"/>
              <p:cNvGrpSpPr/>
              <p:nvPr/>
            </p:nvGrpSpPr>
            <p:grpSpPr>
              <a:xfrm>
                <a:off x="2126945" y="2514825"/>
                <a:ext cx="326536" cy="218171"/>
                <a:chOff x="2126945" y="2880519"/>
                <a:chExt cx="326536" cy="218171"/>
              </a:xfrm>
              <a:solidFill>
                <a:schemeClr val="bg1">
                  <a:lumMod val="65000"/>
                </a:schemeClr>
              </a:solidFill>
            </p:grpSpPr>
            <p:sp>
              <p:nvSpPr>
                <p:cNvPr id="33" name="Cube 32"/>
                <p:cNvSpPr/>
                <p:nvPr/>
              </p:nvSpPr>
              <p:spPr>
                <a:xfrm>
                  <a:off x="2126945" y="2880519"/>
                  <a:ext cx="326536" cy="218171"/>
                </a:xfrm>
                <a:prstGeom prst="cube">
                  <a:avLst>
                    <a:gd name="adj" fmla="val 50149"/>
                  </a:avLst>
                </a:prstGeom>
                <a:grpFill/>
                <a:ln>
                  <a:solidFill>
                    <a:schemeClr val="tx1">
                      <a:lumMod val="85000"/>
                      <a:lumOff val="15000"/>
                    </a:schemeClr>
                  </a:solidFill>
                </a:ln>
                <a:effectLst>
                  <a:outerShdw blurRad="50800" dist="38100" dir="18900000" algn="bl" rotWithShape="0">
                    <a:prstClr val="black">
                      <a:alpha val="40000"/>
                    </a:prstClr>
                  </a:outerShdw>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sp>
              <p:nvSpPr>
                <p:cNvPr id="34" name="Can 33"/>
                <p:cNvSpPr/>
                <p:nvPr/>
              </p:nvSpPr>
              <p:spPr>
                <a:xfrm rot="10800000" flipV="1">
                  <a:off x="2243076" y="2884753"/>
                  <a:ext cx="32916" cy="42674"/>
                </a:xfrm>
                <a:prstGeom prst="can">
                  <a:avLst/>
                </a:prstGeom>
                <a:grpFill/>
                <a:ln w="3175">
                  <a:solidFill>
                    <a:schemeClr val="tx1"/>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grpSp>
          <p:sp>
            <p:nvSpPr>
              <p:cNvPr id="47" name="Cube 46"/>
              <p:cNvSpPr/>
              <p:nvPr/>
            </p:nvSpPr>
            <p:spPr>
              <a:xfrm flipH="1">
                <a:off x="5324857" y="624906"/>
                <a:ext cx="557624" cy="1737519"/>
              </a:xfrm>
              <a:prstGeom prst="cube">
                <a:avLst>
                  <a:gd name="adj" fmla="val 20586"/>
                </a:avLst>
              </a:prstGeom>
              <a:solidFill>
                <a:schemeClr val="bg1">
                  <a:lumMod val="65000"/>
                </a:schemeClr>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sp>
            <p:nvSpPr>
              <p:cNvPr id="60" name="Freeform 59"/>
              <p:cNvSpPr/>
              <p:nvPr/>
            </p:nvSpPr>
            <p:spPr>
              <a:xfrm>
                <a:off x="5070056" y="2227019"/>
                <a:ext cx="752392" cy="334512"/>
              </a:xfrm>
              <a:custGeom>
                <a:avLst/>
                <a:gdLst>
                  <a:gd name="connsiteX0" fmla="*/ 749404 w 752392"/>
                  <a:gd name="connsiteY0" fmla="*/ 334512 h 334512"/>
                  <a:gd name="connsiteX1" fmla="*/ 707014 w 752392"/>
                  <a:gd name="connsiteY1" fmla="*/ 183121 h 334512"/>
                  <a:gd name="connsiteX2" fmla="*/ 434511 w 752392"/>
                  <a:gd name="connsiteY2" fmla="*/ 280011 h 334512"/>
                  <a:gd name="connsiteX3" fmla="*/ 204397 w 752392"/>
                  <a:gd name="connsiteY3" fmla="*/ 195233 h 334512"/>
                  <a:gd name="connsiteX4" fmla="*/ 22728 w 752392"/>
                  <a:gd name="connsiteY4" fmla="*/ 164955 h 334512"/>
                  <a:gd name="connsiteX5" fmla="*/ 34839 w 752392"/>
                  <a:gd name="connsiteY5" fmla="*/ 19619 h 334512"/>
                  <a:gd name="connsiteX6" fmla="*/ 313398 w 752392"/>
                  <a:gd name="connsiteY6" fmla="*/ 1453 h 334512"/>
                  <a:gd name="connsiteX7" fmla="*/ 313398 w 752392"/>
                  <a:gd name="connsiteY7" fmla="*/ 1453 h 3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392" h="334512">
                    <a:moveTo>
                      <a:pt x="749404" y="334512"/>
                    </a:moveTo>
                    <a:cubicBezTo>
                      <a:pt x="754450" y="263358"/>
                      <a:pt x="759496" y="192205"/>
                      <a:pt x="707014" y="183121"/>
                    </a:cubicBezTo>
                    <a:cubicBezTo>
                      <a:pt x="654532" y="174037"/>
                      <a:pt x="518280" y="277992"/>
                      <a:pt x="434511" y="280011"/>
                    </a:cubicBezTo>
                    <a:cubicBezTo>
                      <a:pt x="350742" y="282030"/>
                      <a:pt x="273028" y="214409"/>
                      <a:pt x="204397" y="195233"/>
                    </a:cubicBezTo>
                    <a:cubicBezTo>
                      <a:pt x="135766" y="176057"/>
                      <a:pt x="50988" y="194224"/>
                      <a:pt x="22728" y="164955"/>
                    </a:cubicBezTo>
                    <a:cubicBezTo>
                      <a:pt x="-5532" y="135686"/>
                      <a:pt x="-13606" y="46869"/>
                      <a:pt x="34839" y="19619"/>
                    </a:cubicBezTo>
                    <a:cubicBezTo>
                      <a:pt x="83284" y="-7631"/>
                      <a:pt x="313398" y="1453"/>
                      <a:pt x="313398" y="1453"/>
                    </a:cubicBezTo>
                    <a:lnTo>
                      <a:pt x="313398" y="1453"/>
                    </a:ln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p:nvPr/>
            </p:nvSpPr>
            <p:spPr>
              <a:xfrm flipH="1">
                <a:off x="5787993" y="2286225"/>
                <a:ext cx="609600" cy="752436"/>
              </a:xfrm>
              <a:prstGeom prst="cube">
                <a:avLst>
                  <a:gd name="adj" fmla="val 49169"/>
                </a:avLst>
              </a:prstGeom>
              <a:solidFill>
                <a:schemeClr val="bg1">
                  <a:lumMod val="65000"/>
                </a:schemeClr>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sp>
            <p:nvSpPr>
              <p:cNvPr id="11" name="Right Triangle 10"/>
              <p:cNvSpPr/>
              <p:nvPr/>
            </p:nvSpPr>
            <p:spPr>
              <a:xfrm flipH="1" flipV="1">
                <a:off x="2272284" y="2143391"/>
                <a:ext cx="928116" cy="107254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5400000">
                <a:off x="3310752" y="2215602"/>
                <a:ext cx="1072540" cy="928116"/>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740061" y="2524350"/>
                <a:ext cx="1103240" cy="156077"/>
                <a:chOff x="2734644" y="2534503"/>
                <a:chExt cx="1103240" cy="156077"/>
              </a:xfrm>
              <a:solidFill>
                <a:schemeClr val="bg1">
                  <a:lumMod val="65000"/>
                </a:schemeClr>
              </a:solidFill>
            </p:grpSpPr>
            <p:sp>
              <p:nvSpPr>
                <p:cNvPr id="30" name="Can 29"/>
                <p:cNvSpPr/>
                <p:nvPr/>
              </p:nvSpPr>
              <p:spPr>
                <a:xfrm rot="16200000">
                  <a:off x="2777306" y="2491841"/>
                  <a:ext cx="156077" cy="241402"/>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rot="5400000" flipH="1">
                  <a:off x="3639144" y="2491841"/>
                  <a:ext cx="156077" cy="241402"/>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Cube 43"/>
              <p:cNvSpPr/>
              <p:nvPr/>
            </p:nvSpPr>
            <p:spPr>
              <a:xfrm>
                <a:off x="4129881" y="2133825"/>
                <a:ext cx="609600" cy="328122"/>
              </a:xfrm>
              <a:prstGeom prst="cube">
                <a:avLst>
                  <a:gd name="adj" fmla="val 49169"/>
                </a:avLst>
              </a:prstGeom>
              <a:solidFill>
                <a:schemeClr val="bg1">
                  <a:lumMod val="65000"/>
                </a:schemeClr>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700" tIns="31350" rIns="62700" bIns="31350" spcCol="0" rtlCol="0" anchor="ctr"/>
              <a:lstStyle/>
              <a:p>
                <a:pPr algn="ctr"/>
                <a:endParaRPr lang="en-US"/>
              </a:p>
            </p:txBody>
          </p:sp>
          <p:sp>
            <p:nvSpPr>
              <p:cNvPr id="61" name="Freeform 60"/>
              <p:cNvSpPr/>
              <p:nvPr/>
            </p:nvSpPr>
            <p:spPr>
              <a:xfrm>
                <a:off x="4287013" y="2391974"/>
                <a:ext cx="938995" cy="290841"/>
              </a:xfrm>
              <a:custGeom>
                <a:avLst/>
                <a:gdLst>
                  <a:gd name="connsiteX0" fmla="*/ 938995 w 938995"/>
                  <a:gd name="connsiteY0" fmla="*/ 12111 h 290841"/>
                  <a:gd name="connsiteX1" fmla="*/ 630158 w 938995"/>
                  <a:gd name="connsiteY1" fmla="*/ 133223 h 290841"/>
                  <a:gd name="connsiteX2" fmla="*/ 448489 w 938995"/>
                  <a:gd name="connsiteY2" fmla="*/ 290670 h 290841"/>
                  <a:gd name="connsiteX3" fmla="*/ 200208 w 938995"/>
                  <a:gd name="connsiteY3" fmla="*/ 163501 h 290841"/>
                  <a:gd name="connsiteX4" fmla="*/ 6428 w 938995"/>
                  <a:gd name="connsiteY4" fmla="*/ 145335 h 290841"/>
                  <a:gd name="connsiteX5" fmla="*/ 42762 w 938995"/>
                  <a:gd name="connsiteY5" fmla="*/ 0 h 290841"/>
                  <a:gd name="connsiteX6" fmla="*/ 42762 w 938995"/>
                  <a:gd name="connsiteY6" fmla="*/ 0 h 29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995" h="290841">
                    <a:moveTo>
                      <a:pt x="938995" y="12111"/>
                    </a:moveTo>
                    <a:cubicBezTo>
                      <a:pt x="825452" y="49454"/>
                      <a:pt x="711909" y="86797"/>
                      <a:pt x="630158" y="133223"/>
                    </a:cubicBezTo>
                    <a:cubicBezTo>
                      <a:pt x="548407" y="179649"/>
                      <a:pt x="520147" y="285624"/>
                      <a:pt x="448489" y="290670"/>
                    </a:cubicBezTo>
                    <a:cubicBezTo>
                      <a:pt x="376831" y="295716"/>
                      <a:pt x="273885" y="187724"/>
                      <a:pt x="200208" y="163501"/>
                    </a:cubicBezTo>
                    <a:cubicBezTo>
                      <a:pt x="126531" y="139278"/>
                      <a:pt x="32669" y="172585"/>
                      <a:pt x="6428" y="145335"/>
                    </a:cubicBezTo>
                    <a:cubicBezTo>
                      <a:pt x="-19813" y="118085"/>
                      <a:pt x="42762" y="0"/>
                      <a:pt x="42762" y="0"/>
                    </a:cubicBezTo>
                    <a:lnTo>
                      <a:pt x="42762" y="0"/>
                    </a:ln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99393" y="2385060"/>
                <a:ext cx="3988787" cy="690501"/>
              </a:xfrm>
              <a:custGeom>
                <a:avLst/>
                <a:gdLst>
                  <a:gd name="connsiteX0" fmla="*/ 216887 w 3988787"/>
                  <a:gd name="connsiteY0" fmla="*/ 411480 h 690501"/>
                  <a:gd name="connsiteX1" fmla="*/ 125447 w 3988787"/>
                  <a:gd name="connsiteY1" fmla="*/ 632460 h 690501"/>
                  <a:gd name="connsiteX2" fmla="*/ 1710407 w 3988787"/>
                  <a:gd name="connsiteY2" fmla="*/ 685800 h 690501"/>
                  <a:gd name="connsiteX3" fmla="*/ 2045687 w 3988787"/>
                  <a:gd name="connsiteY3" fmla="*/ 541020 h 690501"/>
                  <a:gd name="connsiteX4" fmla="*/ 2243807 w 3988787"/>
                  <a:gd name="connsiteY4" fmla="*/ 220980 h 690501"/>
                  <a:gd name="connsiteX5" fmla="*/ 3348707 w 3988787"/>
                  <a:gd name="connsiteY5" fmla="*/ 220980 h 690501"/>
                  <a:gd name="connsiteX6" fmla="*/ 3569687 w 3988787"/>
                  <a:gd name="connsiteY6" fmla="*/ 480060 h 690501"/>
                  <a:gd name="connsiteX7" fmla="*/ 3935447 w 3988787"/>
                  <a:gd name="connsiteY7" fmla="*/ 502920 h 690501"/>
                  <a:gd name="connsiteX8" fmla="*/ 3988787 w 3988787"/>
                  <a:gd name="connsiteY8" fmla="*/ 243840 h 690501"/>
                  <a:gd name="connsiteX9" fmla="*/ 3729707 w 3988787"/>
                  <a:gd name="connsiteY9" fmla="*/ 190500 h 690501"/>
                  <a:gd name="connsiteX10" fmla="*/ 3752567 w 3988787"/>
                  <a:gd name="connsiteY10" fmla="*/ 0 h 690501"/>
                  <a:gd name="connsiteX11" fmla="*/ 3752567 w 3988787"/>
                  <a:gd name="connsiteY11" fmla="*/ 0 h 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8787" h="690501">
                    <a:moveTo>
                      <a:pt x="216887" y="411480"/>
                    </a:moveTo>
                    <a:cubicBezTo>
                      <a:pt x="46707" y="499110"/>
                      <a:pt x="-123473" y="586740"/>
                      <a:pt x="125447" y="632460"/>
                    </a:cubicBezTo>
                    <a:cubicBezTo>
                      <a:pt x="374367" y="678180"/>
                      <a:pt x="1390367" y="701040"/>
                      <a:pt x="1710407" y="685800"/>
                    </a:cubicBezTo>
                    <a:cubicBezTo>
                      <a:pt x="2030447" y="670560"/>
                      <a:pt x="1956787" y="618490"/>
                      <a:pt x="2045687" y="541020"/>
                    </a:cubicBezTo>
                    <a:cubicBezTo>
                      <a:pt x="2134587" y="463550"/>
                      <a:pt x="2026637" y="274320"/>
                      <a:pt x="2243807" y="220980"/>
                    </a:cubicBezTo>
                    <a:cubicBezTo>
                      <a:pt x="2460977" y="167640"/>
                      <a:pt x="3127727" y="177800"/>
                      <a:pt x="3348707" y="220980"/>
                    </a:cubicBezTo>
                    <a:cubicBezTo>
                      <a:pt x="3569687" y="264160"/>
                      <a:pt x="3471897" y="433070"/>
                      <a:pt x="3569687" y="480060"/>
                    </a:cubicBezTo>
                    <a:cubicBezTo>
                      <a:pt x="3667477" y="527050"/>
                      <a:pt x="3865597" y="542290"/>
                      <a:pt x="3935447" y="502920"/>
                    </a:cubicBezTo>
                    <a:cubicBezTo>
                      <a:pt x="4005297" y="463550"/>
                      <a:pt x="4023077" y="295910"/>
                      <a:pt x="3988787" y="243840"/>
                    </a:cubicBezTo>
                    <a:cubicBezTo>
                      <a:pt x="3954497" y="191770"/>
                      <a:pt x="3769077" y="231140"/>
                      <a:pt x="3729707" y="190500"/>
                    </a:cubicBezTo>
                    <a:cubicBezTo>
                      <a:pt x="3690337" y="149860"/>
                      <a:pt x="3752567" y="0"/>
                      <a:pt x="3752567" y="0"/>
                    </a:cubicBezTo>
                    <a:lnTo>
                      <a:pt x="3752567" y="0"/>
                    </a:ln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385060" y="2579059"/>
                <a:ext cx="2705225" cy="553336"/>
              </a:xfrm>
              <a:custGeom>
                <a:avLst/>
                <a:gdLst>
                  <a:gd name="connsiteX0" fmla="*/ 0 w 2705225"/>
                  <a:gd name="connsiteY0" fmla="*/ 95561 h 553336"/>
                  <a:gd name="connsiteX1" fmla="*/ 91440 w 2705225"/>
                  <a:gd name="connsiteY1" fmla="*/ 308921 h 553336"/>
                  <a:gd name="connsiteX2" fmla="*/ 373380 w 2705225"/>
                  <a:gd name="connsiteY2" fmla="*/ 42221 h 553336"/>
                  <a:gd name="connsiteX3" fmla="*/ 1470660 w 2705225"/>
                  <a:gd name="connsiteY3" fmla="*/ 49841 h 553336"/>
                  <a:gd name="connsiteX4" fmla="*/ 1729740 w 2705225"/>
                  <a:gd name="connsiteY4" fmla="*/ 514661 h 553336"/>
                  <a:gd name="connsiteX5" fmla="*/ 2552700 w 2705225"/>
                  <a:gd name="connsiteY5" fmla="*/ 468941 h 553336"/>
                  <a:gd name="connsiteX6" fmla="*/ 2705100 w 2705225"/>
                  <a:gd name="connsiteY6" fmla="*/ 4121 h 553336"/>
                  <a:gd name="connsiteX7" fmla="*/ 2705100 w 2705225"/>
                  <a:gd name="connsiteY7" fmla="*/ 4121 h 55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5225" h="553336">
                    <a:moveTo>
                      <a:pt x="0" y="95561"/>
                    </a:moveTo>
                    <a:cubicBezTo>
                      <a:pt x="14605" y="206686"/>
                      <a:pt x="29210" y="317811"/>
                      <a:pt x="91440" y="308921"/>
                    </a:cubicBezTo>
                    <a:cubicBezTo>
                      <a:pt x="153670" y="300031"/>
                      <a:pt x="143510" y="85401"/>
                      <a:pt x="373380" y="42221"/>
                    </a:cubicBezTo>
                    <a:cubicBezTo>
                      <a:pt x="603250" y="-959"/>
                      <a:pt x="1244600" y="-28899"/>
                      <a:pt x="1470660" y="49841"/>
                    </a:cubicBezTo>
                    <a:cubicBezTo>
                      <a:pt x="1696720" y="128581"/>
                      <a:pt x="1549400" y="444811"/>
                      <a:pt x="1729740" y="514661"/>
                    </a:cubicBezTo>
                    <a:cubicBezTo>
                      <a:pt x="1910080" y="584511"/>
                      <a:pt x="2390140" y="554031"/>
                      <a:pt x="2552700" y="468941"/>
                    </a:cubicBezTo>
                    <a:cubicBezTo>
                      <a:pt x="2715260" y="383851"/>
                      <a:pt x="2705100" y="4121"/>
                      <a:pt x="2705100" y="4121"/>
                    </a:cubicBezTo>
                    <a:lnTo>
                      <a:pt x="2705100" y="4121"/>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750038" y="2177456"/>
                <a:ext cx="1114539" cy="679258"/>
              </a:xfrm>
              <a:custGeom>
                <a:avLst/>
                <a:gdLst>
                  <a:gd name="connsiteX0" fmla="*/ 626295 w 1114539"/>
                  <a:gd name="connsiteY0" fmla="*/ 4122 h 679258"/>
                  <a:gd name="connsiteX1" fmla="*/ 217073 w 1114539"/>
                  <a:gd name="connsiteY1" fmla="*/ 29522 h 679258"/>
                  <a:gd name="connsiteX2" fmla="*/ 5406 w 1114539"/>
                  <a:gd name="connsiteY2" fmla="*/ 224256 h 679258"/>
                  <a:gd name="connsiteX3" fmla="*/ 87250 w 1114539"/>
                  <a:gd name="connsiteY3" fmla="*/ 402056 h 679258"/>
                  <a:gd name="connsiteX4" fmla="*/ 346895 w 1114539"/>
                  <a:gd name="connsiteY4" fmla="*/ 416167 h 679258"/>
                  <a:gd name="connsiteX5" fmla="*/ 586784 w 1114539"/>
                  <a:gd name="connsiteY5" fmla="*/ 653233 h 679258"/>
                  <a:gd name="connsiteX6" fmla="*/ 852073 w 1114539"/>
                  <a:gd name="connsiteY6" fmla="*/ 658878 h 679258"/>
                  <a:gd name="connsiteX7" fmla="*/ 871828 w 1114539"/>
                  <a:gd name="connsiteY7" fmla="*/ 526233 h 679258"/>
                  <a:gd name="connsiteX8" fmla="*/ 1114539 w 1114539"/>
                  <a:gd name="connsiteY8" fmla="*/ 517767 h 679258"/>
                  <a:gd name="connsiteX9" fmla="*/ 1114539 w 1114539"/>
                  <a:gd name="connsiteY9" fmla="*/ 517767 h 6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539" h="679258">
                    <a:moveTo>
                      <a:pt x="626295" y="4122"/>
                    </a:moveTo>
                    <a:cubicBezTo>
                      <a:pt x="473425" y="-1523"/>
                      <a:pt x="320555" y="-7167"/>
                      <a:pt x="217073" y="29522"/>
                    </a:cubicBezTo>
                    <a:cubicBezTo>
                      <a:pt x="113591" y="66211"/>
                      <a:pt x="27043" y="162167"/>
                      <a:pt x="5406" y="224256"/>
                    </a:cubicBezTo>
                    <a:cubicBezTo>
                      <a:pt x="-16231" y="286345"/>
                      <a:pt x="30335" y="370071"/>
                      <a:pt x="87250" y="402056"/>
                    </a:cubicBezTo>
                    <a:cubicBezTo>
                      <a:pt x="144165" y="434041"/>
                      <a:pt x="263639" y="374304"/>
                      <a:pt x="346895" y="416167"/>
                    </a:cubicBezTo>
                    <a:cubicBezTo>
                      <a:pt x="430151" y="458030"/>
                      <a:pt x="502588" y="612781"/>
                      <a:pt x="586784" y="653233"/>
                    </a:cubicBezTo>
                    <a:cubicBezTo>
                      <a:pt x="670980" y="693685"/>
                      <a:pt x="804566" y="680045"/>
                      <a:pt x="852073" y="658878"/>
                    </a:cubicBezTo>
                    <a:cubicBezTo>
                      <a:pt x="899580" y="637711"/>
                      <a:pt x="828084" y="549751"/>
                      <a:pt x="871828" y="526233"/>
                    </a:cubicBezTo>
                    <a:cubicBezTo>
                      <a:pt x="915572" y="502715"/>
                      <a:pt x="1114539" y="517767"/>
                      <a:pt x="1114539" y="517767"/>
                    </a:cubicBezTo>
                    <a:lnTo>
                      <a:pt x="1114539" y="517767"/>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94360" y="768178"/>
                <a:ext cx="2011680" cy="306467"/>
              </a:xfrm>
              <a:prstGeom prst="roundRect">
                <a:avLst/>
              </a:prstGeom>
              <a:solidFill>
                <a:srgbClr val="000000">
                  <a:alpha val="50196"/>
                </a:srgbClr>
              </a:solidFill>
            </p:spPr>
            <p:txBody>
              <a:bodyPr wrap="square" rtlCol="0">
                <a:spAutoFit/>
              </a:bodyPr>
              <a:lstStyle/>
              <a:p>
                <a:pPr algn="ctr"/>
                <a:r>
                  <a:rPr lang="en-US"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Elekta</a:t>
                </a: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Neuromag</a:t>
                </a: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System</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4" name="TextBox 63"/>
              <p:cNvSpPr txBox="1"/>
              <p:nvPr/>
            </p:nvSpPr>
            <p:spPr>
              <a:xfrm>
                <a:off x="4012693" y="1787828"/>
                <a:ext cx="548640" cy="306467"/>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SAM</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6" name="TextBox 65"/>
              <p:cNvSpPr txBox="1"/>
              <p:nvPr/>
            </p:nvSpPr>
            <p:spPr>
              <a:xfrm>
                <a:off x="5561922" y="801542"/>
                <a:ext cx="1005840" cy="510778"/>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MEG Acquisition</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1" name="TextBox 70"/>
              <p:cNvSpPr txBox="1"/>
              <p:nvPr/>
            </p:nvSpPr>
            <p:spPr>
              <a:xfrm>
                <a:off x="5470482" y="1760141"/>
                <a:ext cx="1097280" cy="510778"/>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Presentation Computer</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2" name="TextBox 71"/>
              <p:cNvSpPr txBox="1"/>
              <p:nvPr/>
            </p:nvSpPr>
            <p:spPr>
              <a:xfrm>
                <a:off x="2209214" y="2096717"/>
                <a:ext cx="548640" cy="306467"/>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Dial</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3" name="TextBox 72"/>
              <p:cNvSpPr txBox="1"/>
              <p:nvPr/>
            </p:nvSpPr>
            <p:spPr>
              <a:xfrm>
                <a:off x="76041" y="2269252"/>
                <a:ext cx="731520" cy="306467"/>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Shock</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79" name="Rectangle 78"/>
            <p:cNvSpPr/>
            <p:nvPr/>
          </p:nvSpPr>
          <p:spPr>
            <a:xfrm>
              <a:off x="3200241" y="649580"/>
              <a:ext cx="182880" cy="2773812"/>
            </a:xfrm>
            <a:prstGeom prst="rect">
              <a:avLst/>
            </a:pr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536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9083" y="294240"/>
            <a:ext cx="4585196" cy="3800959"/>
            <a:chOff x="999083" y="294240"/>
            <a:chExt cx="4585196" cy="3800959"/>
          </a:xfrm>
        </p:grpSpPr>
        <p:sp>
          <p:nvSpPr>
            <p:cNvPr id="109" name="TextBox 108"/>
            <p:cNvSpPr txBox="1"/>
            <p:nvPr/>
          </p:nvSpPr>
          <p:spPr>
            <a:xfrm>
              <a:off x="2651601" y="1056240"/>
              <a:ext cx="1280160" cy="1280160"/>
            </a:xfrm>
            <a:prstGeom prst="roundRect">
              <a:avLst/>
            </a:prstGeom>
            <a:solidFill>
              <a:srgbClr val="B9B9B9"/>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5" name="TextBox 104"/>
            <p:cNvSpPr txBox="1"/>
            <p:nvPr/>
          </p:nvSpPr>
          <p:spPr>
            <a:xfrm>
              <a:off x="2743041" y="1150339"/>
              <a:ext cx="1097280" cy="306467"/>
            </a:xfrm>
            <a:prstGeom prst="roundRect">
              <a:avLst/>
            </a:prstGeom>
            <a:solidFill>
              <a:schemeClr val="bg2">
                <a:lumMod val="2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Eye Blinks</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7" name="TextBox 106"/>
            <p:cNvSpPr txBox="1"/>
            <p:nvPr/>
          </p:nvSpPr>
          <p:spPr>
            <a:xfrm>
              <a:off x="2743041" y="1536667"/>
              <a:ext cx="1097280" cy="306467"/>
            </a:xfrm>
            <a:prstGeom prst="roundRect">
              <a:avLst/>
            </a:prstGeom>
            <a:solidFill>
              <a:schemeClr val="accent2">
                <a:lumMod val="7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Heart Rate</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8" name="TextBox 107"/>
            <p:cNvSpPr txBox="1"/>
            <p:nvPr/>
          </p:nvSpPr>
          <p:spPr>
            <a:xfrm>
              <a:off x="2743041" y="1935835"/>
              <a:ext cx="1097280" cy="306467"/>
            </a:xfrm>
            <a:prstGeom prst="roundRect">
              <a:avLst/>
            </a:prstGeom>
            <a:solidFill>
              <a:srgbClr val="B9B9B9"/>
            </a:solidFill>
            <a:ln>
              <a:noFill/>
            </a:ln>
          </p:spPr>
          <p:txBody>
            <a:bodyPr wrap="square" rtlCol="0" anchor="b">
              <a:no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Amplifier</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8" name="Oval 57"/>
            <p:cNvSpPr/>
            <p:nvPr/>
          </p:nvSpPr>
          <p:spPr>
            <a:xfrm>
              <a:off x="159851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1855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519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1187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564608"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952466"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693894"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823180"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95220"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921854"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539081"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77993"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685385"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831689"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566257"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50818"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694444"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822631"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58537" y="413437"/>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867415" y="43820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649659" y="43820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83" y="437599"/>
              <a:ext cx="15371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Arrow Connector 81"/>
            <p:cNvCxnSpPr/>
            <p:nvPr/>
          </p:nvCxnSpPr>
          <p:spPr>
            <a:xfrm>
              <a:off x="1767681" y="506984"/>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8600000" flipH="1">
              <a:off x="1477925" y="589840"/>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3000000">
              <a:off x="2057437" y="589840"/>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704098" y="506453"/>
              <a:ext cx="18288" cy="18288"/>
            </a:xfrm>
            <a:prstGeom prst="rect">
              <a:avLst/>
            </a:prstGeom>
            <a:solidFill>
              <a:schemeClr val="accent3">
                <a:lumMod val="75000"/>
              </a:schemeClr>
            </a:solidFill>
            <a:ln>
              <a:solidFill>
                <a:schemeClr val="accent3">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812976" y="506453"/>
              <a:ext cx="18288" cy="18288"/>
            </a:xfrm>
            <a:prstGeom prst="rect">
              <a:avLst/>
            </a:prstGeom>
            <a:solidFill>
              <a:schemeClr val="accent3">
                <a:lumMod val="75000"/>
              </a:schemeClr>
            </a:solidFill>
            <a:ln>
              <a:solidFill>
                <a:schemeClr val="accent3">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636315" y="532439"/>
              <a:ext cx="18288" cy="18288"/>
            </a:xfrm>
            <a:prstGeom prst="rect">
              <a:avLst/>
            </a:prstGeom>
            <a:solidFill>
              <a:schemeClr val="tx2">
                <a:lumMod val="75000"/>
              </a:schemeClr>
            </a:solidFill>
            <a:ln>
              <a:solidFill>
                <a:schemeClr val="bg2">
                  <a:lumMod val="2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636315" y="592999"/>
              <a:ext cx="18288" cy="18288"/>
            </a:xfrm>
            <a:prstGeom prst="rect">
              <a:avLst/>
            </a:prstGeom>
            <a:solidFill>
              <a:schemeClr val="tx2">
                <a:lumMod val="75000"/>
              </a:schemeClr>
            </a:solidFill>
            <a:ln>
              <a:solidFill>
                <a:schemeClr val="bg2">
                  <a:lumMod val="2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547723" y="1108111"/>
              <a:ext cx="18288" cy="18288"/>
            </a:xfrm>
            <a:prstGeom prst="rect">
              <a:avLst/>
            </a:prstGeom>
            <a:solidFill>
              <a:schemeClr val="accent2">
                <a:lumMod val="75000"/>
              </a:schemeClr>
            </a:solidFill>
            <a:ln>
              <a:solidFill>
                <a:schemeClr val="accent2">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971395" y="1589640"/>
              <a:ext cx="18288" cy="18288"/>
            </a:xfrm>
            <a:prstGeom prst="rect">
              <a:avLst/>
            </a:prstGeom>
            <a:solidFill>
              <a:schemeClr val="accent2">
                <a:lumMod val="75000"/>
              </a:schemeClr>
            </a:solidFill>
            <a:ln>
              <a:solidFill>
                <a:schemeClr val="accent2">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flipH="1">
              <a:off x="1565091" y="3799440"/>
              <a:ext cx="18288" cy="18288"/>
            </a:xfrm>
            <a:prstGeom prst="rect">
              <a:avLst/>
            </a:prstGeom>
            <a:solidFill>
              <a:schemeClr val="accent6">
                <a:lumMod val="75000"/>
              </a:schemeClr>
            </a:solidFill>
            <a:ln>
              <a:solidFill>
                <a:schemeClr val="accent6">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H="1">
              <a:off x="1534811" y="3714929"/>
              <a:ext cx="18288" cy="18288"/>
            </a:xfrm>
            <a:prstGeom prst="rect">
              <a:avLst/>
            </a:prstGeom>
            <a:solidFill>
              <a:schemeClr val="accent6">
                <a:lumMod val="75000"/>
              </a:schemeClr>
            </a:solidFill>
            <a:ln>
              <a:solidFill>
                <a:schemeClr val="accent6">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3000000">
              <a:off x="5105437" y="589840"/>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15681" y="506984"/>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8600000" flipH="1">
              <a:off x="4525925" y="589840"/>
              <a:ext cx="0" cy="182880"/>
            </a:xfrm>
            <a:prstGeom prst="straightConnector1">
              <a:avLst/>
            </a:prstGeom>
            <a:ln w="15875" cap="rnd">
              <a:solidFill>
                <a:schemeClr val="accent5">
                  <a:lumMod val="75000"/>
                </a:schemeClr>
              </a:solidFill>
              <a:headEnd type="none" w="med" len="med"/>
              <a:tailEnd type="triangle" w="sm" len="sm"/>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7083" y="437599"/>
              <a:ext cx="1537196"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464651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6655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5319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59877" y="81539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12608"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00466"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41894"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71180" y="58368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43220"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69854"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52098"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60976" y="50645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87081"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025993"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33385"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79689" y="660923"/>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614257" y="738158"/>
              <a:ext cx="18288" cy="18288"/>
            </a:xfrm>
            <a:prstGeom prst="rect">
              <a:avLst/>
            </a:prstGeom>
            <a:solidFill>
              <a:schemeClr val="accent3">
                <a:lumMod val="75000"/>
              </a:schemeClr>
            </a:solidFill>
            <a:ln>
              <a:solidFill>
                <a:schemeClr val="accent3">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998818" y="738158"/>
              <a:ext cx="18288" cy="18288"/>
            </a:xfrm>
            <a:prstGeom prst="rect">
              <a:avLst/>
            </a:prstGeom>
            <a:solidFill>
              <a:schemeClr val="accent3">
                <a:lumMod val="75000"/>
              </a:schemeClr>
            </a:solidFill>
            <a:ln>
              <a:solidFill>
                <a:schemeClr val="accent3">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42444"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70631" y="738158"/>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06537" y="413437"/>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915415" y="43820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697659" y="438202"/>
              <a:ext cx="18288" cy="18288"/>
            </a:xfrm>
            <a:prstGeom prst="ellipse">
              <a:avLst/>
            </a:prstGeom>
            <a:solidFill>
              <a:schemeClr val="accent4">
                <a:lumMod val="75000"/>
              </a:schemeClr>
            </a:solidFill>
            <a:ln>
              <a:solidFill>
                <a:schemeClr val="accent4">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597251" y="1120192"/>
              <a:ext cx="18288" cy="18288"/>
            </a:xfrm>
            <a:prstGeom prst="rect">
              <a:avLst/>
            </a:prstGeom>
            <a:solidFill>
              <a:schemeClr val="accent2">
                <a:lumMod val="75000"/>
              </a:schemeClr>
            </a:solidFill>
            <a:ln>
              <a:solidFill>
                <a:schemeClr val="accent2">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999983" y="3799440"/>
              <a:ext cx="18288" cy="18288"/>
            </a:xfrm>
            <a:prstGeom prst="rect">
              <a:avLst/>
            </a:prstGeom>
            <a:solidFill>
              <a:schemeClr val="accent6">
                <a:lumMod val="75000"/>
              </a:schemeClr>
            </a:solidFill>
            <a:ln>
              <a:solidFill>
                <a:schemeClr val="accent6">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030263" y="3714929"/>
              <a:ext cx="18288" cy="18288"/>
            </a:xfrm>
            <a:prstGeom prst="rect">
              <a:avLst/>
            </a:prstGeom>
            <a:solidFill>
              <a:schemeClr val="accent6">
                <a:lumMod val="75000"/>
              </a:schemeClr>
            </a:solidFill>
            <a:ln>
              <a:solidFill>
                <a:schemeClr val="accent6">
                  <a:lumMod val="75000"/>
                </a:scheme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2743041" y="3570840"/>
              <a:ext cx="1097280" cy="306467"/>
            </a:xfrm>
            <a:prstGeom prst="roundRect">
              <a:avLst/>
            </a:prstGeom>
            <a:solidFill>
              <a:schemeClr val="accent6">
                <a:lumMod val="7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Shock</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93" name="Elbow Connector 192"/>
            <p:cNvCxnSpPr>
              <a:stCxn id="95" idx="1"/>
              <a:endCxn id="103" idx="1"/>
            </p:cNvCxnSpPr>
            <p:nvPr/>
          </p:nvCxnSpPr>
          <p:spPr>
            <a:xfrm>
              <a:off x="1553099" y="3724073"/>
              <a:ext cx="1189942" cy="1"/>
            </a:xfrm>
            <a:prstGeom prst="bentConnector3">
              <a:avLst>
                <a:gd name="adj1" fmla="val 50000"/>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743041" y="2290442"/>
              <a:ext cx="1097280" cy="510778"/>
            </a:xfrm>
            <a:prstGeom prst="roundRect">
              <a:avLst/>
            </a:prstGeom>
            <a:noFill/>
            <a:ln>
              <a:noFill/>
            </a:ln>
          </p:spPr>
          <p:txBody>
            <a:bodyPr wrap="square" rtlCol="0" anchor="ctr">
              <a:spAutoFit/>
            </a:bodyPr>
            <a:lstStyle/>
            <a:p>
              <a:pPr algn="ctr"/>
              <a:r>
                <a:rPr lang="en-US" dirty="0" err="1"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Fiducial</a:t>
              </a:r>
              <a:r>
                <a:rPr lang="en-US"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 Points</a:t>
              </a:r>
              <a:endParaRPr lang="en-US"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4" name="TextBox 203"/>
            <p:cNvSpPr txBox="1"/>
            <p:nvPr/>
          </p:nvSpPr>
          <p:spPr>
            <a:xfrm>
              <a:off x="2743041" y="2755262"/>
              <a:ext cx="1097280" cy="510778"/>
            </a:xfrm>
            <a:prstGeom prst="roundRect">
              <a:avLst/>
            </a:prstGeom>
            <a:noFill/>
            <a:ln>
              <a:noFill/>
            </a:ln>
          </p:spPr>
          <p:txBody>
            <a:bodyPr wrap="square" rtlCol="0" anchor="ctr">
              <a:spAutoFit/>
            </a:bodyPr>
            <a:lstStyle/>
            <a:p>
              <a:pPr algn="ctr"/>
              <a:r>
                <a:rPr lang="en-US"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Digitized Scalp Points</a:t>
              </a:r>
              <a:endParaRPr lang="en-US"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04" name="TextBox 103"/>
            <p:cNvSpPr txBox="1"/>
            <p:nvPr/>
          </p:nvSpPr>
          <p:spPr>
            <a:xfrm>
              <a:off x="2743041" y="673573"/>
              <a:ext cx="1097280" cy="306467"/>
            </a:xfrm>
            <a:prstGeom prst="roundRect">
              <a:avLst/>
            </a:prstGeom>
            <a:solidFill>
              <a:schemeClr val="accent3">
                <a:lumMod val="75000"/>
              </a:schemeClr>
            </a:solidFill>
            <a:ln>
              <a:noFill/>
            </a:ln>
          </p:spPr>
          <p:txBody>
            <a:bodyPr wrap="square" rtlCol="0" anchor="ctr">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HPI Coils</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02" name="Elbow Connector 101"/>
            <p:cNvCxnSpPr>
              <a:stCxn id="86" idx="3"/>
              <a:endCxn id="105" idx="1"/>
            </p:cNvCxnSpPr>
            <p:nvPr/>
          </p:nvCxnSpPr>
          <p:spPr>
            <a:xfrm>
              <a:off x="1654603" y="541583"/>
              <a:ext cx="1088438" cy="761990"/>
            </a:xfrm>
            <a:prstGeom prst="bentConnector3">
              <a:avLst>
                <a:gd name="adj1" fmla="val 50000"/>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87" idx="3"/>
              <a:endCxn id="105" idx="1"/>
            </p:cNvCxnSpPr>
            <p:nvPr/>
          </p:nvCxnSpPr>
          <p:spPr>
            <a:xfrm>
              <a:off x="1654603" y="602143"/>
              <a:ext cx="1088438" cy="701430"/>
            </a:xfrm>
            <a:prstGeom prst="bentConnector3">
              <a:avLst>
                <a:gd name="adj1" fmla="val 50000"/>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68" idx="0"/>
              <a:endCxn id="104" idx="1"/>
            </p:cNvCxnSpPr>
            <p:nvPr/>
          </p:nvCxnSpPr>
          <p:spPr>
            <a:xfrm rot="16200000" flipH="1">
              <a:off x="2067964" y="151731"/>
              <a:ext cx="320354" cy="1029799"/>
            </a:xfrm>
            <a:prstGeom prst="bentConnector4">
              <a:avLst>
                <a:gd name="adj1" fmla="val -146435"/>
                <a:gd name="adj2" fmla="val 67324"/>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69" idx="0"/>
              <a:endCxn id="104" idx="1"/>
            </p:cNvCxnSpPr>
            <p:nvPr/>
          </p:nvCxnSpPr>
          <p:spPr>
            <a:xfrm rot="16200000" flipH="1">
              <a:off x="2122403" y="206170"/>
              <a:ext cx="320354" cy="920921"/>
            </a:xfrm>
            <a:prstGeom prst="bentConnector4">
              <a:avLst>
                <a:gd name="adj1" fmla="val -110755"/>
                <a:gd name="adj2" fmla="val 50496"/>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104" idx="3"/>
              <a:endCxn id="40" idx="1"/>
            </p:cNvCxnSpPr>
            <p:nvPr/>
          </p:nvCxnSpPr>
          <p:spPr>
            <a:xfrm flipV="1">
              <a:off x="3840321" y="747302"/>
              <a:ext cx="773936" cy="79505"/>
            </a:xfrm>
            <a:prstGeom prst="bentConnector3">
              <a:avLst>
                <a:gd name="adj1"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endCxn id="41" idx="3"/>
            </p:cNvCxnSpPr>
            <p:nvPr/>
          </p:nvCxnSpPr>
          <p:spPr>
            <a:xfrm>
              <a:off x="4213701" y="294240"/>
              <a:ext cx="803405" cy="453062"/>
            </a:xfrm>
            <a:prstGeom prst="bentConnector3">
              <a:avLst>
                <a:gd name="adj1" fmla="val 128454"/>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Elbow Connector 154"/>
            <p:cNvCxnSpPr>
              <a:stCxn id="104" idx="3"/>
            </p:cNvCxnSpPr>
            <p:nvPr/>
          </p:nvCxnSpPr>
          <p:spPr>
            <a:xfrm flipV="1">
              <a:off x="3840321" y="294240"/>
              <a:ext cx="746760" cy="532567"/>
            </a:xfrm>
            <a:prstGeom prst="bentConnector3">
              <a:avLst>
                <a:gd name="adj1" fmla="val 34308"/>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88" idx="2"/>
              <a:endCxn id="107" idx="1"/>
            </p:cNvCxnSpPr>
            <p:nvPr/>
          </p:nvCxnSpPr>
          <p:spPr>
            <a:xfrm rot="16200000" flipH="1">
              <a:off x="1868203" y="815063"/>
              <a:ext cx="563502" cy="1186174"/>
            </a:xfrm>
            <a:prstGeom prst="bentConnector2">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Elbow Connector 185"/>
            <p:cNvCxnSpPr>
              <a:stCxn id="89" idx="3"/>
              <a:endCxn id="107" idx="1"/>
            </p:cNvCxnSpPr>
            <p:nvPr/>
          </p:nvCxnSpPr>
          <p:spPr>
            <a:xfrm>
              <a:off x="1989683" y="1598784"/>
              <a:ext cx="753358" cy="91117"/>
            </a:xfrm>
            <a:prstGeom prst="bentConnector3">
              <a:avLst>
                <a:gd name="adj1" fmla="val 50000"/>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91" idx="2"/>
              <a:endCxn id="107" idx="3"/>
            </p:cNvCxnSpPr>
            <p:nvPr/>
          </p:nvCxnSpPr>
          <p:spPr>
            <a:xfrm rot="5400000">
              <a:off x="3947648" y="1031153"/>
              <a:ext cx="551421" cy="766074"/>
            </a:xfrm>
            <a:prstGeom prst="bentConnector2">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9" name="Elbow Connector 198"/>
            <p:cNvCxnSpPr>
              <a:stCxn id="94" idx="1"/>
              <a:endCxn id="103" idx="1"/>
            </p:cNvCxnSpPr>
            <p:nvPr/>
          </p:nvCxnSpPr>
          <p:spPr>
            <a:xfrm flipV="1">
              <a:off x="1583379" y="3724074"/>
              <a:ext cx="1159662" cy="84510"/>
            </a:xfrm>
            <a:prstGeom prst="bentConnector3">
              <a:avLst>
                <a:gd name="adj1" fmla="val 50000"/>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4495641" y="2200101"/>
              <a:ext cx="640080" cy="306467"/>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Back</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08" name="TextBox 207"/>
            <p:cNvSpPr txBox="1"/>
            <p:nvPr/>
          </p:nvSpPr>
          <p:spPr>
            <a:xfrm>
              <a:off x="1447641" y="2200101"/>
              <a:ext cx="640080" cy="306467"/>
            </a:xfrm>
            <a:prstGeom prst="roundRect">
              <a:avLst/>
            </a:prstGeom>
            <a:solidFill>
              <a:srgbClr val="000000">
                <a:alpha val="50196"/>
              </a:srgbClr>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Front</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14944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40124"/>
            <a:ext cx="6583361" cy="4127235"/>
            <a:chOff x="0" y="140124"/>
            <a:chExt cx="6583361" cy="4127235"/>
          </a:xfrm>
        </p:grpSpPr>
        <p:pic>
          <p:nvPicPr>
            <p:cNvPr id="2" name="Picture 1"/>
            <p:cNvPicPr>
              <a:picLocks noChangeAspect="1"/>
            </p:cNvPicPr>
            <p:nvPr/>
          </p:nvPicPr>
          <p:blipFill>
            <a:blip r:embed="rId3" cstate="print"/>
            <a:stretch>
              <a:fillRect/>
            </a:stretch>
          </p:blipFill>
          <p:spPr>
            <a:xfrm>
              <a:off x="3230563" y="365919"/>
              <a:ext cx="3352798" cy="2609930"/>
            </a:xfrm>
            <a:prstGeom prst="rect">
              <a:avLst/>
            </a:prstGeom>
          </p:spPr>
        </p:pic>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75484"/>
              <a:ext cx="3352799" cy="2590800"/>
            </a:xfrm>
            <a:prstGeom prst="rect">
              <a:avLst/>
            </a:prstGeom>
          </p:spPr>
        </p:pic>
        <p:grpSp>
          <p:nvGrpSpPr>
            <p:cNvPr id="4" name="Group 3"/>
            <p:cNvGrpSpPr/>
            <p:nvPr/>
          </p:nvGrpSpPr>
          <p:grpSpPr>
            <a:xfrm>
              <a:off x="283345" y="3032919"/>
              <a:ext cx="2926080" cy="1005840"/>
              <a:chOff x="0" y="3200718"/>
              <a:chExt cx="2926080" cy="1005840"/>
            </a:xfrm>
          </p:grpSpPr>
          <p:sp>
            <p:nvSpPr>
              <p:cNvPr id="5" name="TextBox 4"/>
              <p:cNvSpPr txBox="1"/>
              <p:nvPr/>
            </p:nvSpPr>
            <p:spPr>
              <a:xfrm>
                <a:off x="0" y="3200718"/>
                <a:ext cx="2926080" cy="1005840"/>
              </a:xfrm>
              <a:prstGeom prst="roundRect">
                <a:avLst/>
              </a:prstGeom>
              <a:solidFill>
                <a:schemeClr val="tx1"/>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95874" y="3383598"/>
                <a:ext cx="547750" cy="822960"/>
              </a:xfrm>
              <a:prstGeom prst="rect">
                <a:avLst/>
              </a:prstGeom>
            </p:spPr>
          </p:pic>
          <p:pic>
            <p:nvPicPr>
              <p:cNvPr id="7" name="Picture 6"/>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27473" y="3383598"/>
                <a:ext cx="547750" cy="822960"/>
              </a:xfrm>
              <a:prstGeom prst="rect">
                <a:avLst/>
              </a:prstGeom>
            </p:spPr>
          </p:pic>
          <p:pic>
            <p:nvPicPr>
              <p:cNvPr id="8" name="Picture 7"/>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50857" y="3383598"/>
                <a:ext cx="547750" cy="822960"/>
              </a:xfrm>
              <a:prstGeom prst="rect">
                <a:avLst/>
              </a:prstGeom>
            </p:spPr>
          </p:pic>
          <p:pic>
            <p:nvPicPr>
              <p:cNvPr id="9" name="Picture 8"/>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282456" y="3383598"/>
                <a:ext cx="547750" cy="822960"/>
              </a:xfrm>
              <a:prstGeom prst="rect">
                <a:avLst/>
              </a:prstGeom>
            </p:spPr>
          </p:pic>
          <p:pic>
            <p:nvPicPr>
              <p:cNvPr id="10" name="Picture 9"/>
              <p:cNvPicPr>
                <a:picLocks noChangeAspect="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89165" y="3383598"/>
                <a:ext cx="547750" cy="822960"/>
              </a:xfrm>
              <a:prstGeom prst="rect">
                <a:avLst/>
              </a:prstGeom>
            </p:spPr>
          </p:pic>
          <p:sp>
            <p:nvSpPr>
              <p:cNvPr id="11" name="TextBox 10"/>
              <p:cNvSpPr txBox="1"/>
              <p:nvPr/>
            </p:nvSpPr>
            <p:spPr>
              <a:xfrm>
                <a:off x="124800" y="3200718"/>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1856399" y="3200718"/>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990599" y="3200718"/>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Mask</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7" name="Group 36"/>
            <p:cNvGrpSpPr/>
            <p:nvPr/>
          </p:nvGrpSpPr>
          <p:grpSpPr>
            <a:xfrm>
              <a:off x="3444081" y="3032919"/>
              <a:ext cx="3060312" cy="1234440"/>
              <a:chOff x="3507969" y="2865279"/>
              <a:chExt cx="3060312" cy="1234440"/>
            </a:xfrm>
          </p:grpSpPr>
          <p:sp>
            <p:nvSpPr>
              <p:cNvPr id="15" name="TextBox 14"/>
              <p:cNvSpPr txBox="1"/>
              <p:nvPr/>
            </p:nvSpPr>
            <p:spPr>
              <a:xfrm>
                <a:off x="3507969" y="2865279"/>
                <a:ext cx="3060312" cy="1234440"/>
              </a:xfrm>
              <a:prstGeom prst="roundRect">
                <a:avLst/>
              </a:prstGeom>
              <a:solidFill>
                <a:schemeClr val="tx1"/>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6" name="Group 35"/>
              <p:cNvGrpSpPr/>
              <p:nvPr/>
            </p:nvGrpSpPr>
            <p:grpSpPr>
              <a:xfrm>
                <a:off x="3555906" y="2865279"/>
                <a:ext cx="2964437" cy="1234440"/>
                <a:chOff x="3603843" y="2865279"/>
                <a:chExt cx="2964437" cy="1234440"/>
              </a:xfrm>
            </p:grpSpPr>
            <p:pic>
              <p:nvPicPr>
                <p:cNvPr id="16" name="Picture 15"/>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603843" y="3048159"/>
                  <a:ext cx="547750" cy="822960"/>
                </a:xfrm>
                <a:prstGeom prst="rect">
                  <a:avLst/>
                </a:prstGeom>
              </p:spPr>
            </p:pic>
            <p:pic>
              <p:nvPicPr>
                <p:cNvPr id="17" name="Picture 16"/>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335442" y="3048159"/>
                  <a:ext cx="547750" cy="822960"/>
                </a:xfrm>
                <a:prstGeom prst="rect">
                  <a:avLst/>
                </a:prstGeom>
              </p:spPr>
            </p:pic>
            <p:pic>
              <p:nvPicPr>
                <p:cNvPr id="18" name="Picture 17"/>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058826" y="3048159"/>
                  <a:ext cx="547750" cy="822960"/>
                </a:xfrm>
                <a:prstGeom prst="rect">
                  <a:avLst/>
                </a:prstGeom>
              </p:spPr>
            </p:pic>
            <p:pic>
              <p:nvPicPr>
                <p:cNvPr id="19" name="Picture 18"/>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790425" y="3048159"/>
                  <a:ext cx="547750" cy="822960"/>
                </a:xfrm>
                <a:prstGeom prst="rect">
                  <a:avLst/>
                </a:prstGeom>
              </p:spPr>
            </p:pic>
            <p:sp>
              <p:nvSpPr>
                <p:cNvPr id="21" name="TextBox 20"/>
                <p:cNvSpPr txBox="1"/>
                <p:nvPr/>
              </p:nvSpPr>
              <p:spPr>
                <a:xfrm>
                  <a:off x="3632769" y="2865279"/>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TextBox 21"/>
                <p:cNvSpPr txBox="1"/>
                <p:nvPr/>
              </p:nvSpPr>
              <p:spPr>
                <a:xfrm>
                  <a:off x="5364368" y="2865279"/>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a:off x="4711849" y="3306406"/>
                  <a:ext cx="518320" cy="306467"/>
                </a:xfrm>
                <a:prstGeom prst="roundRect">
                  <a:avLst/>
                </a:prstGeom>
                <a:solidFill>
                  <a:srgbClr val="250E76"/>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Old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1" name="Picture 30"/>
                <p:cNvPicPr>
                  <a:picLocks noChangeAspect="1"/>
                </p:cNvPicPr>
                <p:nvPr/>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33949" y="3276759"/>
                  <a:ext cx="547749" cy="822960"/>
                </a:xfrm>
                <a:prstGeom prst="rect">
                  <a:avLst/>
                </a:prstGeom>
              </p:spPr>
            </p:pic>
            <p:pic>
              <p:nvPicPr>
                <p:cNvPr id="32" name="Picture 31"/>
                <p:cNvPicPr>
                  <a:picLocks noChangeAspect="1"/>
                </p:cNvPicPr>
                <p:nvPr/>
              </p:nvPicPr>
              <p:blipFill>
                <a:blip r:embed="rId11"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565548" y="3276759"/>
                  <a:ext cx="547749" cy="822960"/>
                </a:xfrm>
                <a:prstGeom prst="rect">
                  <a:avLst/>
                </a:prstGeom>
              </p:spPr>
            </p:pic>
            <p:pic>
              <p:nvPicPr>
                <p:cNvPr id="33" name="Picture 32"/>
                <p:cNvPicPr>
                  <a:picLocks noChangeAspect="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88932" y="3276759"/>
                  <a:ext cx="547749" cy="822960"/>
                </a:xfrm>
                <a:prstGeom prst="rect">
                  <a:avLst/>
                </a:prstGeom>
              </p:spPr>
            </p:pic>
            <p:pic>
              <p:nvPicPr>
                <p:cNvPr id="34" name="Picture 33"/>
                <p:cNvPicPr>
                  <a:picLocks noChangeAspect="1"/>
                </p:cNvPicPr>
                <p:nvPr/>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020531" y="3276759"/>
                  <a:ext cx="547749" cy="822960"/>
                </a:xfrm>
                <a:prstGeom prst="rect">
                  <a:avLst/>
                </a:prstGeom>
              </p:spPr>
            </p:pic>
            <p:sp>
              <p:nvSpPr>
                <p:cNvPr id="35" name="TextBox 34"/>
                <p:cNvSpPr txBox="1"/>
                <p:nvPr/>
              </p:nvSpPr>
              <p:spPr>
                <a:xfrm>
                  <a:off x="4941955" y="3535006"/>
                  <a:ext cx="518320" cy="306467"/>
                </a:xfrm>
                <a:prstGeom prst="roundRect">
                  <a:avLst/>
                </a:prstGeom>
                <a:solidFill>
                  <a:srgbClr val="0A6128"/>
                </a:solid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New</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sp>
          <p:nvSpPr>
            <p:cNvPr id="38" name="TextBox 37"/>
            <p:cNvSpPr txBox="1"/>
            <p:nvPr/>
          </p:nvSpPr>
          <p:spPr>
            <a:xfrm>
              <a:off x="145785" y="140124"/>
              <a:ext cx="3200400" cy="369332"/>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latin typeface="Arial" pitchFamily="34" charset="0"/>
                  <a:cs typeface="Arial" pitchFamily="34" charset="0"/>
                </a:rPr>
                <a:t>Training</a:t>
              </a:r>
              <a:endParaRPr lang="en-US" sz="1800" dirty="0">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3376907" y="140124"/>
              <a:ext cx="3200400" cy="369332"/>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latin typeface="Arial" pitchFamily="34" charset="0"/>
                  <a:cs typeface="Arial" pitchFamily="34" charset="0"/>
                </a:rPr>
                <a:t>Testing</a:t>
              </a:r>
              <a:endParaRPr lang="en-US" sz="1800" dirty="0">
                <a:effectLst>
                  <a:outerShdw blurRad="38100" dist="38100" dir="2700000" algn="tl">
                    <a:srgbClr val="000000">
                      <a:alpha val="43137"/>
                    </a:srgbClr>
                  </a:outerShdw>
                </a:effectLst>
                <a:latin typeface="Arial" pitchFamily="34" charset="0"/>
                <a:cs typeface="Arial" pitchFamily="34" charset="0"/>
              </a:endParaRPr>
            </a:p>
          </p:txBody>
        </p:sp>
        <p:sp>
          <p:nvSpPr>
            <p:cNvPr id="40" name="TextBox 39"/>
            <p:cNvSpPr txBox="1"/>
            <p:nvPr/>
          </p:nvSpPr>
          <p:spPr>
            <a:xfrm>
              <a:off x="4334671" y="1204119"/>
              <a:ext cx="152400" cy="161583"/>
            </a:xfrm>
            <a:prstGeom prst="rect">
              <a:avLst/>
            </a:prstGeom>
            <a:noFill/>
          </p:spPr>
          <p:txBody>
            <a:bodyPr wrap="square" lIns="0" tIns="0" rIns="0" bIns="0" rtlCol="0" anchor="ctr">
              <a:spAutoFit/>
            </a:bodyPr>
            <a:lstStyle/>
            <a:p>
              <a:pPr algn="ctr"/>
              <a:r>
                <a:rPr lang="en-US" sz="1050" b="1" dirty="0" smtClean="0">
                  <a:latin typeface="Arial" pitchFamily="34" charset="0"/>
                  <a:cs typeface="Arial" pitchFamily="34" charset="0"/>
                </a:rPr>
                <a:t>*</a:t>
              </a:r>
              <a:endParaRPr lang="en-US" sz="1050" b="1" dirty="0">
                <a:latin typeface="Arial" pitchFamily="34" charset="0"/>
                <a:cs typeface="Arial" pitchFamily="34" charset="0"/>
              </a:endParaRPr>
            </a:p>
          </p:txBody>
        </p:sp>
      </p:grpSp>
    </p:spTree>
    <p:extLst>
      <p:ext uri="{BB962C8B-B14F-4D97-AF65-F5344CB8AC3E}">
        <p14:creationId xmlns:p14="http://schemas.microsoft.com/office/powerpoint/2010/main" val="131985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245" y="624999"/>
            <a:ext cx="6498871" cy="3139440"/>
            <a:chOff x="42245" y="624999"/>
            <a:chExt cx="6498871" cy="3139440"/>
          </a:xfrm>
        </p:grpSpPr>
        <p:pic>
          <p:nvPicPr>
            <p:cNvPr id="3" name="Picture 2" descr="3D_24BF12.png"/>
            <p:cNvPicPr>
              <a:picLocks noChangeAspect="1"/>
            </p:cNvPicPr>
            <p:nvPr/>
          </p:nvPicPr>
          <p:blipFill>
            <a:blip r:embed="rId3" cstate="print"/>
            <a:stretch>
              <a:fillRect/>
            </a:stretch>
          </p:blipFill>
          <p:spPr>
            <a:xfrm>
              <a:off x="42245" y="844852"/>
              <a:ext cx="3713427" cy="2699735"/>
            </a:xfrm>
            <a:prstGeom prst="rect">
              <a:avLst/>
            </a:prstGeom>
          </p:spPr>
        </p:pic>
        <p:grpSp>
          <p:nvGrpSpPr>
            <p:cNvPr id="37" name="Group 36"/>
            <p:cNvGrpSpPr/>
            <p:nvPr/>
          </p:nvGrpSpPr>
          <p:grpSpPr>
            <a:xfrm>
              <a:off x="3797917" y="624999"/>
              <a:ext cx="2743199" cy="3139440"/>
              <a:chOff x="4053681" y="899319"/>
              <a:chExt cx="2743199" cy="313944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681" y="899319"/>
                <a:ext cx="2743199" cy="2119745"/>
              </a:xfrm>
              <a:prstGeom prst="rect">
                <a:avLst/>
              </a:prstGeom>
            </p:spPr>
          </p:pic>
          <p:grpSp>
            <p:nvGrpSpPr>
              <p:cNvPr id="36" name="Group 35"/>
              <p:cNvGrpSpPr/>
              <p:nvPr/>
            </p:nvGrpSpPr>
            <p:grpSpPr>
              <a:xfrm>
                <a:off x="4091781" y="3032919"/>
                <a:ext cx="2667000" cy="1005840"/>
                <a:chOff x="4053681" y="3032919"/>
                <a:chExt cx="2667000" cy="1005840"/>
              </a:xfrm>
            </p:grpSpPr>
            <p:sp>
              <p:nvSpPr>
                <p:cNvPr id="8" name="TextBox 7"/>
                <p:cNvSpPr txBox="1"/>
                <p:nvPr/>
              </p:nvSpPr>
              <p:spPr>
                <a:xfrm>
                  <a:off x="4053681" y="3032919"/>
                  <a:ext cx="2667000" cy="1005840"/>
                </a:xfrm>
                <a:prstGeom prst="roundRect">
                  <a:avLst/>
                </a:prstGeom>
                <a:solidFill>
                  <a:schemeClr val="tx1"/>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053681" y="3215799"/>
                  <a:ext cx="547750" cy="822960"/>
                </a:xfrm>
                <a:prstGeom prst="rect">
                  <a:avLst/>
                </a:prstGeom>
              </p:spPr>
            </p:pic>
            <p:pic>
              <p:nvPicPr>
                <p:cNvPr id="11" name="Picture 10"/>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508664" y="3215799"/>
                  <a:ext cx="547750" cy="822960"/>
                </a:xfrm>
                <a:prstGeom prst="rect">
                  <a:avLst/>
                </a:prstGeom>
              </p:spPr>
            </p:pic>
            <p:sp>
              <p:nvSpPr>
                <p:cNvPr id="14" name="TextBox 13"/>
                <p:cNvSpPr txBox="1"/>
                <p:nvPr/>
              </p:nvSpPr>
              <p:spPr>
                <a:xfrm>
                  <a:off x="4082607" y="3032919"/>
                  <a:ext cx="944882" cy="306467"/>
                </a:xfrm>
                <a:prstGeom prst="roundRect">
                  <a:avLst/>
                </a:prstGeom>
                <a:noFill/>
              </p:spPr>
              <p:txBody>
                <a:bodyPr wrap="square" rtlCol="0">
                  <a:spAutoFit/>
                </a:bodyPr>
                <a:lstStyle/>
                <a:p>
                  <a:pPr algn="ctr"/>
                  <a:r>
                    <a:rPr lang="en-US" dirty="0" smtClean="0">
                      <a:solidFill>
                        <a:srgbClr val="FFBC20"/>
                      </a:solidFill>
                      <a:effectLst>
                        <a:outerShdw blurRad="38100" dist="38100" dir="2700000" algn="tl">
                          <a:srgbClr val="000000">
                            <a:alpha val="43137"/>
                          </a:srgbClr>
                        </a:outerShdw>
                      </a:effectLst>
                      <a:latin typeface="Arial" pitchFamily="34" charset="0"/>
                      <a:cs typeface="Arial" pitchFamily="34" charset="0"/>
                    </a:rPr>
                    <a:t>Unfiltered</a:t>
                  </a:r>
                  <a:endParaRPr lang="en-US" dirty="0">
                    <a:solidFill>
                      <a:srgbClr val="FFBC20"/>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Picture 9"/>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717948" y="3215799"/>
                  <a:ext cx="547750" cy="822960"/>
                </a:xfrm>
                <a:prstGeom prst="rect">
                  <a:avLst/>
                </a:prstGeom>
              </p:spPr>
            </p:pic>
            <p:pic>
              <p:nvPicPr>
                <p:cNvPr id="12" name="Picture 11"/>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172931" y="3215799"/>
                  <a:ext cx="547750" cy="822960"/>
                </a:xfrm>
                <a:prstGeom prst="rect">
                  <a:avLst/>
                </a:prstGeom>
              </p:spPr>
            </p:pic>
            <p:sp>
              <p:nvSpPr>
                <p:cNvPr id="15" name="TextBox 14"/>
                <p:cNvSpPr txBox="1"/>
                <p:nvPr/>
              </p:nvSpPr>
              <p:spPr>
                <a:xfrm>
                  <a:off x="5746874" y="3032919"/>
                  <a:ext cx="944882" cy="306467"/>
                </a:xfrm>
                <a:prstGeom prst="roundRect">
                  <a:avLst/>
                </a:prstGeom>
                <a:noFill/>
              </p:spPr>
              <p:txBody>
                <a:bodyPr wrap="square" rtlCol="0">
                  <a:spAutoFit/>
                </a:bodyPr>
                <a:lstStyle/>
                <a:p>
                  <a:pPr algn="ctr"/>
                  <a:r>
                    <a:rPr lang="en-US" dirty="0" smtClean="0">
                      <a:solidFill>
                        <a:srgbClr val="A67300"/>
                      </a:solidFill>
                      <a:effectLst>
                        <a:outerShdw blurRad="38100" dist="38100" dir="2700000" algn="tl">
                          <a:srgbClr val="000000">
                            <a:alpha val="43137"/>
                          </a:srgbClr>
                        </a:outerShdw>
                      </a:effectLst>
                      <a:latin typeface="Arial" pitchFamily="34" charset="0"/>
                      <a:cs typeface="Arial" pitchFamily="34" charset="0"/>
                    </a:rPr>
                    <a:t>Filtered</a:t>
                  </a:r>
                  <a:endParaRPr lang="en-US" dirty="0">
                    <a:solidFill>
                      <a:srgbClr val="A67300"/>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TextBox 33"/>
                <p:cNvSpPr txBox="1"/>
                <p:nvPr/>
              </p:nvSpPr>
              <p:spPr>
                <a:xfrm>
                  <a:off x="5067141" y="3525124"/>
                  <a:ext cx="640080" cy="204311"/>
                </a:xfrm>
                <a:prstGeom prst="roundRect">
                  <a:avLst/>
                </a:prstGeom>
                <a:solidFill>
                  <a:srgbClr val="B9B9B9"/>
                </a:solidFill>
              </p:spPr>
              <p:txBody>
                <a:bodyPr wrap="square" lIns="0" tIns="0" rIns="0" bIns="0" rtlCol="0" anchor="ctr">
                  <a:spAutoFit/>
                </a:bodyPr>
                <a:lstStyle/>
                <a:p>
                  <a:pPr algn="ct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 &lt; 0.05</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D_24BF12.png"/>
          <p:cNvPicPr>
            <a:picLocks noChangeAspect="1"/>
          </p:cNvPicPr>
          <p:nvPr/>
        </p:nvPicPr>
        <p:blipFill>
          <a:blip r:embed="rId3" cstate="print"/>
          <a:stretch>
            <a:fillRect/>
          </a:stretch>
        </p:blipFill>
        <p:spPr>
          <a:xfrm>
            <a:off x="42245" y="844852"/>
            <a:ext cx="3713427" cy="2699735"/>
          </a:xfrm>
          <a:prstGeom prst="rect">
            <a:avLst/>
          </a:prstGeom>
        </p:spPr>
      </p:pic>
      <p:sp>
        <p:nvSpPr>
          <p:cNvPr id="8" name="TextBox 7"/>
          <p:cNvSpPr txBox="1"/>
          <p:nvPr/>
        </p:nvSpPr>
        <p:spPr>
          <a:xfrm>
            <a:off x="3836017" y="2758599"/>
            <a:ext cx="2667000" cy="1005840"/>
          </a:xfrm>
          <a:prstGeom prst="roundRect">
            <a:avLst/>
          </a:prstGeom>
          <a:solidFill>
            <a:schemeClr val="tx1"/>
          </a:solidFill>
          <a:ln>
            <a:noFill/>
          </a:ln>
        </p:spPr>
        <p:txBody>
          <a:bodyPr wrap="square" rtlCol="0" anchor="b">
            <a:noAutofit/>
          </a:bodyPr>
          <a:lstStyle/>
          <a:p>
            <a:pPr algn="ct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836017" y="2941479"/>
            <a:ext cx="547750" cy="822960"/>
          </a:xfrm>
          <a:prstGeom prst="rect">
            <a:avLst/>
          </a:prstGeom>
        </p:spPr>
      </p:pic>
      <p:pic>
        <p:nvPicPr>
          <p:cNvPr id="11" name="Picture 10"/>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291000" y="2941479"/>
            <a:ext cx="547750" cy="822960"/>
          </a:xfrm>
          <a:prstGeom prst="rect">
            <a:avLst/>
          </a:prstGeom>
        </p:spPr>
      </p:pic>
      <p:pic>
        <p:nvPicPr>
          <p:cNvPr id="10" name="Picture 9"/>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500284" y="2941479"/>
            <a:ext cx="547750" cy="822960"/>
          </a:xfrm>
          <a:prstGeom prst="rect">
            <a:avLst/>
          </a:prstGeom>
        </p:spPr>
      </p:pic>
      <p:pic>
        <p:nvPicPr>
          <p:cNvPr id="12" name="Picture 11"/>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955267" y="2941479"/>
            <a:ext cx="547750" cy="822960"/>
          </a:xfrm>
          <a:prstGeom prst="rect">
            <a:avLst/>
          </a:prstGeom>
        </p:spPr>
      </p:pic>
      <p:sp>
        <p:nvSpPr>
          <p:cNvPr id="34" name="TextBox 33"/>
          <p:cNvSpPr txBox="1"/>
          <p:nvPr/>
        </p:nvSpPr>
        <p:spPr>
          <a:xfrm>
            <a:off x="4849477" y="3250804"/>
            <a:ext cx="640080" cy="204311"/>
          </a:xfrm>
          <a:prstGeom prst="roundRect">
            <a:avLst/>
          </a:prstGeom>
          <a:pattFill prst="wdUpDiag">
            <a:fgClr>
              <a:schemeClr val="tx1"/>
            </a:fgClr>
            <a:bgClr>
              <a:schemeClr val="bg1">
                <a:lumMod val="50000"/>
              </a:schemeClr>
            </a:bgClr>
          </a:pattFill>
        </p:spPr>
        <p:txBody>
          <a:bodyPr wrap="square" lIns="0" tIns="0" rIns="0" bIns="0" rtlCol="0" anchor="ctr">
            <a:spAutoFit/>
          </a:bodyPr>
          <a:lstStyle/>
          <a:p>
            <a:pPr algn="ctr"/>
            <a:r>
              <a:rPr lang="en-US"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 &lt; 0.05</a:t>
            </a:r>
            <a:endParaRPr lang="en-US"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7916" y="982056"/>
            <a:ext cx="2743200" cy="1762688"/>
          </a:xfrm>
          <a:prstGeom prst="rect">
            <a:avLst/>
          </a:prstGeom>
        </p:spPr>
      </p:pic>
      <p:pic>
        <p:nvPicPr>
          <p:cNvPr id="7" name="Picture 6"/>
          <p:cNvPicPr>
            <a:picLocks/>
          </p:cNvPicPr>
          <p:nvPr/>
        </p:nvPicPr>
        <p:blipFill>
          <a:blip r:embed="rId9">
            <a:extLst>
              <a:ext uri="{28A0092B-C50C-407E-A947-70E740481C1C}">
                <a14:useLocalDpi xmlns:a14="http://schemas.microsoft.com/office/drawing/2010/main" val="0"/>
              </a:ext>
            </a:extLst>
          </a:blip>
          <a:stretch>
            <a:fillRect/>
          </a:stretch>
        </p:blipFill>
        <p:spPr>
          <a:xfrm rot="16200000">
            <a:off x="5064818" y="1692634"/>
            <a:ext cx="209398" cy="2438398"/>
          </a:xfrm>
          <a:prstGeom prst="roundRect">
            <a:avLst/>
          </a:prstGeom>
        </p:spPr>
      </p:pic>
      <p:grpSp>
        <p:nvGrpSpPr>
          <p:cNvPr id="13" name="Group 12"/>
          <p:cNvGrpSpPr/>
          <p:nvPr/>
        </p:nvGrpSpPr>
        <p:grpSpPr>
          <a:xfrm>
            <a:off x="3864943" y="2758600"/>
            <a:ext cx="2609149" cy="306467"/>
            <a:chOff x="3864943" y="2758600"/>
            <a:chExt cx="2609149" cy="306467"/>
          </a:xfrm>
        </p:grpSpPr>
        <p:sp>
          <p:nvSpPr>
            <p:cNvPr id="14" name="TextBox 13"/>
            <p:cNvSpPr txBox="1"/>
            <p:nvPr/>
          </p:nvSpPr>
          <p:spPr>
            <a:xfrm>
              <a:off x="3864943" y="2758600"/>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5529210" y="2758600"/>
              <a:ext cx="944882" cy="306467"/>
            </a:xfrm>
            <a:prstGeom prst="round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Filtered</a:t>
              </a:r>
              <a:endParaRPr lang="en-US"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172648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 y="0"/>
            <a:ext cx="3857924" cy="4392096"/>
            <a:chOff x="-2" y="0"/>
            <a:chExt cx="3857924" cy="4392096"/>
          </a:xfrm>
        </p:grpSpPr>
        <p:sp>
          <p:nvSpPr>
            <p:cNvPr id="3" name="Rounded Rectangle 2"/>
            <p:cNvSpPr/>
            <p:nvPr/>
          </p:nvSpPr>
          <p:spPr>
            <a:xfrm>
              <a:off x="-2" y="0"/>
              <a:ext cx="3857924" cy="4389120"/>
            </a:xfrm>
            <a:prstGeom prst="roundRect">
              <a:avLst>
                <a:gd name="adj" fmla="val 8791"/>
              </a:avLst>
            </a:prstGeom>
            <a:solidFill>
              <a:schemeClr val="tx1"/>
            </a:solidFill>
            <a:ln w="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5DE100"/>
                </a:solidFill>
                <a:effectLst/>
                <a:uLnTx/>
                <a:uFillTx/>
                <a:latin typeface="Arial"/>
                <a:ea typeface="+mn-ea"/>
                <a:cs typeface="+mn-cs"/>
              </a:endParaRPr>
            </a:p>
          </p:txBody>
        </p:sp>
        <p:grpSp>
          <p:nvGrpSpPr>
            <p:cNvPr id="6" name="Group 124"/>
            <p:cNvGrpSpPr/>
            <p:nvPr/>
          </p:nvGrpSpPr>
          <p:grpSpPr>
            <a:xfrm>
              <a:off x="136854" y="1"/>
              <a:ext cx="538472" cy="4392095"/>
              <a:chOff x="5531936" y="639366"/>
              <a:chExt cx="640080" cy="5220857"/>
            </a:xfrm>
          </p:grpSpPr>
          <p:pic>
            <p:nvPicPr>
              <p:cNvPr id="7" name="Picture 6" descr="scale.png"/>
              <p:cNvPicPr>
                <a:picLocks/>
              </p:cNvPicPr>
              <p:nvPr/>
            </p:nvPicPr>
            <p:blipFill>
              <a:blip r:embed="rId3" cstate="print"/>
              <a:stretch>
                <a:fillRect/>
              </a:stretch>
            </p:blipFill>
            <p:spPr>
              <a:xfrm>
                <a:off x="5640504" y="923925"/>
                <a:ext cx="422945" cy="4648200"/>
              </a:xfrm>
              <a:prstGeom prst="rect">
                <a:avLst/>
              </a:prstGeom>
            </p:spPr>
          </p:pic>
          <p:sp>
            <p:nvSpPr>
              <p:cNvPr id="8" name="TextBox 9"/>
              <p:cNvSpPr txBox="1">
                <a:spLocks noChangeArrowheads="1"/>
              </p:cNvSpPr>
              <p:nvPr/>
            </p:nvSpPr>
            <p:spPr bwMode="auto">
              <a:xfrm rot="16200000">
                <a:off x="4823275" y="1780596"/>
                <a:ext cx="2057400" cy="344058"/>
              </a:xfrm>
              <a:prstGeom prst="roundRect">
                <a:avLst/>
              </a:prstGeom>
              <a:noFill/>
              <a:ln w="2857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000000"/>
                    </a:solidFill>
                    <a:effectLst/>
                    <a:uLnTx/>
                    <a:uFillTx/>
                    <a:latin typeface="Arial" pitchFamily="34" charset="0"/>
                    <a:cs typeface="Arial" pitchFamily="34" charset="0"/>
                  </a:rPr>
                  <a:t>Unfiltered &gt; Filtered</a:t>
                </a:r>
                <a:endParaRPr kumimoji="0" lang="en-US" sz="105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 name="TextBox 9"/>
              <p:cNvSpPr txBox="1">
                <a:spLocks noChangeArrowheads="1"/>
              </p:cNvSpPr>
              <p:nvPr/>
            </p:nvSpPr>
            <p:spPr bwMode="auto">
              <a:xfrm rot="16200000">
                <a:off x="4823277" y="4371398"/>
                <a:ext cx="2057400" cy="344058"/>
              </a:xfrm>
              <a:prstGeom prst="roundRect">
                <a:avLst/>
              </a:prstGeom>
              <a:noFill/>
              <a:ln w="28575">
                <a:noFill/>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000000"/>
                    </a:solidFill>
                    <a:effectLst/>
                    <a:uLnTx/>
                    <a:uFillTx/>
                    <a:latin typeface="Arial" pitchFamily="34" charset="0"/>
                    <a:cs typeface="Arial" pitchFamily="34" charset="0"/>
                  </a:rPr>
                  <a:t>Filtered &gt; Unfiltered</a:t>
                </a:r>
                <a:endParaRPr kumimoji="0" lang="en-US" sz="1050"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10" name="TextBox 9"/>
              <p:cNvSpPr txBox="1">
                <a:spLocks noChangeArrowheads="1"/>
              </p:cNvSpPr>
              <p:nvPr/>
            </p:nvSpPr>
            <p:spPr bwMode="auto">
              <a:xfrm>
                <a:off x="5531936" y="639366"/>
                <a:ext cx="640080" cy="344057"/>
              </a:xfrm>
              <a:prstGeom prst="roundRect">
                <a:avLst/>
              </a:prstGeom>
              <a:noFill/>
              <a:ln w="28575">
                <a:noFill/>
                <a:miter lim="800000"/>
                <a:headEnd/>
                <a:tailEnd/>
              </a:ln>
              <a:effectLst/>
            </p:spPr>
            <p:txBody>
              <a:bodyPr wrap="square">
                <a:spAutoFit/>
              </a:bodyPr>
              <a:lstStyle/>
              <a:p>
                <a:pPr algn="ctr"/>
                <a:r>
                  <a:rPr lang="en-US" sz="1050" b="1" i="1" dirty="0">
                    <a:solidFill>
                      <a:srgbClr val="FFFFFF"/>
                    </a:solidFill>
                    <a:latin typeface="Arial" pitchFamily="34" charset="0"/>
                    <a:cs typeface="Arial" pitchFamily="34" charset="0"/>
                  </a:rPr>
                  <a:t>z</a:t>
                </a:r>
                <a:r>
                  <a:rPr lang="en-US" sz="1050" b="1" i="1" dirty="0" smtClean="0">
                    <a:solidFill>
                      <a:srgbClr val="FFFFFF"/>
                    </a:solidFill>
                    <a:latin typeface="Arial" pitchFamily="34" charset="0"/>
                    <a:cs typeface="Arial" pitchFamily="34" charset="0"/>
                  </a:rPr>
                  <a:t> &gt; 2</a:t>
                </a:r>
                <a:endParaRPr lang="en-US" sz="1050" b="1" i="1" dirty="0">
                  <a:solidFill>
                    <a:srgbClr val="FFFFFF"/>
                  </a:solidFill>
                  <a:latin typeface="Arial" pitchFamily="34" charset="0"/>
                  <a:cs typeface="Arial" pitchFamily="34" charset="0"/>
                </a:endParaRPr>
              </a:p>
            </p:txBody>
          </p:sp>
          <p:sp>
            <p:nvSpPr>
              <p:cNvPr id="11" name="TextBox 9"/>
              <p:cNvSpPr txBox="1">
                <a:spLocks noChangeArrowheads="1"/>
              </p:cNvSpPr>
              <p:nvPr/>
            </p:nvSpPr>
            <p:spPr bwMode="auto">
              <a:xfrm>
                <a:off x="5531936" y="5516166"/>
                <a:ext cx="640080" cy="344057"/>
              </a:xfrm>
              <a:prstGeom prst="roundRect">
                <a:avLst/>
              </a:prstGeom>
              <a:noFill/>
              <a:ln w="28575">
                <a:noFill/>
                <a:miter lim="800000"/>
                <a:headEnd/>
                <a:tailEnd/>
              </a:ln>
              <a:effectLst/>
            </p:spPr>
            <p:txBody>
              <a:bodyPr wrap="square">
                <a:spAutoFit/>
              </a:bodyPr>
              <a:lstStyle/>
              <a:p>
                <a:pPr algn="ctr"/>
                <a:r>
                  <a:rPr lang="en-US" sz="1050" b="1" i="1" dirty="0">
                    <a:solidFill>
                      <a:srgbClr val="FFFFFF"/>
                    </a:solidFill>
                    <a:latin typeface="Arial" pitchFamily="34" charset="0"/>
                    <a:cs typeface="Arial" pitchFamily="34" charset="0"/>
                  </a:rPr>
                  <a:t>z</a:t>
                </a:r>
                <a:r>
                  <a:rPr lang="en-US" sz="1050" b="1" i="1" dirty="0" smtClean="0">
                    <a:solidFill>
                      <a:srgbClr val="FFFFFF"/>
                    </a:solidFill>
                    <a:latin typeface="Arial" pitchFamily="34" charset="0"/>
                    <a:cs typeface="Arial" pitchFamily="34" charset="0"/>
                  </a:rPr>
                  <a:t> &gt; 2</a:t>
                </a:r>
                <a:endParaRPr lang="en-US" sz="1050" b="1" i="1" dirty="0">
                  <a:solidFill>
                    <a:srgbClr val="FFFFFF"/>
                  </a:solidFill>
                  <a:latin typeface="Arial" pitchFamily="34" charset="0"/>
                  <a:cs typeface="Arial" pitchFamily="34" charset="0"/>
                </a:endParaRPr>
              </a:p>
            </p:txBody>
          </p:sp>
        </p:grpSp>
        <p:pic>
          <p:nvPicPr>
            <p:cNvPr id="12" name="Picture 2" descr="E:\GraduateSchool\Dropbox\Helm_MEG\MEG_LM\frame_0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491" y="79129"/>
              <a:ext cx="2820575" cy="41026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9"/>
            <p:cNvSpPr txBox="1">
              <a:spLocks noChangeArrowheads="1"/>
            </p:cNvSpPr>
            <p:nvPr/>
          </p:nvSpPr>
          <p:spPr bwMode="auto">
            <a:xfrm>
              <a:off x="883761" y="3923268"/>
              <a:ext cx="914400" cy="374571"/>
            </a:xfrm>
            <a:prstGeom prst="roundRect">
              <a:avLst/>
            </a:prstGeom>
            <a:noFill/>
            <a:ln w="2857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pitchFamily="34" charset="0"/>
                  <a:cs typeface="Arial" pitchFamily="34" charset="0"/>
                </a:rPr>
                <a:t>130 </a:t>
              </a:r>
              <a:r>
                <a:rPr kumimoji="0" lang="en-US" sz="1600" b="1" i="0" u="none" strike="noStrike" kern="0" cap="none" spc="0" normalizeH="0" baseline="0" noProof="0" dirty="0" err="1" smtClean="0">
                  <a:ln>
                    <a:noFill/>
                  </a:ln>
                  <a:solidFill>
                    <a:srgbClr val="FFFFFF"/>
                  </a:solidFill>
                  <a:effectLst/>
                  <a:uLnTx/>
                  <a:uFillTx/>
                  <a:latin typeface="Arial" pitchFamily="34" charset="0"/>
                  <a:cs typeface="Arial" pitchFamily="34" charset="0"/>
                </a:rPr>
                <a:t>ms</a:t>
              </a:r>
              <a:endParaRPr kumimoji="0" lang="en-US" sz="1600" b="1"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793</Words>
  <Application>Microsoft Office PowerPoint</Application>
  <PresentationFormat>Custom</PresentationFormat>
  <Paragraphs>86</Paragraphs>
  <Slides>10</Slides>
  <Notes>8</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Balderston</dc:creator>
  <cp:lastModifiedBy>Nicholas Balderston</cp:lastModifiedBy>
  <cp:revision>102</cp:revision>
  <dcterms:created xsi:type="dcterms:W3CDTF">2006-08-16T00:00:00Z</dcterms:created>
  <dcterms:modified xsi:type="dcterms:W3CDTF">2012-11-06T21:48:10Z</dcterms:modified>
</cp:coreProperties>
</file>