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3" r:id="rId7"/>
    <p:sldId id="264"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6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A1C680-461B-43D4-B999-B9FF94CB0918}" type="datetimeFigureOut">
              <a:rPr lang="en-US" smtClean="0"/>
              <a:t>6/10/2013</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0E4E86-A453-4E0C-B2A5-AF986B91C011}" type="slidenum">
              <a:rPr lang="en-US" smtClean="0"/>
              <a:t>‹Nr.›</a:t>
            </a:fld>
            <a:endParaRPr lang="en-US"/>
          </a:p>
        </p:txBody>
      </p:sp>
    </p:spTree>
    <p:extLst>
      <p:ext uri="{BB962C8B-B14F-4D97-AF65-F5344CB8AC3E}">
        <p14:creationId xmlns:p14="http://schemas.microsoft.com/office/powerpoint/2010/main" val="3155263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C30E4E86-A453-4E0C-B2A5-AF986B91C011}" type="slidenum">
              <a:rPr lang="en-US" smtClean="0"/>
              <a:t>3</a:t>
            </a:fld>
            <a:endParaRPr lang="en-US"/>
          </a:p>
        </p:txBody>
      </p:sp>
    </p:spTree>
    <p:extLst>
      <p:ext uri="{BB962C8B-B14F-4D97-AF65-F5344CB8AC3E}">
        <p14:creationId xmlns:p14="http://schemas.microsoft.com/office/powerpoint/2010/main" val="3103368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267509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3280416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288852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298405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396807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54938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10067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2325011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4287040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44788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A91F9606-3219-4C95-AF56-85785CFEF9DB}" type="datetimeFigureOut">
              <a:rPr lang="de-DE" smtClean="0"/>
              <a:pPr/>
              <a:t>10.06.2013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02B64B-1933-4D5C-90ED-89D7F8CA44B1}" type="slidenum">
              <a:rPr lang="de-DE" smtClean="0"/>
              <a:pPr/>
              <a:t>‹Nr.›</a:t>
            </a:fld>
            <a:endParaRPr lang="de-DE"/>
          </a:p>
        </p:txBody>
      </p:sp>
    </p:spTree>
    <p:extLst>
      <p:ext uri="{BB962C8B-B14F-4D97-AF65-F5344CB8AC3E}">
        <p14:creationId xmlns:p14="http://schemas.microsoft.com/office/powerpoint/2010/main" val="135318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F9606-3219-4C95-AF56-85785CFEF9DB}" type="datetimeFigureOut">
              <a:rPr lang="de-DE" smtClean="0"/>
              <a:pPr/>
              <a:t>10.06.2013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2B64B-1933-4D5C-90ED-89D7F8CA44B1}" type="slidenum">
              <a:rPr lang="de-DE" smtClean="0"/>
              <a:pPr/>
              <a:t>‹Nr.›</a:t>
            </a:fld>
            <a:endParaRPr lang="de-DE"/>
          </a:p>
        </p:txBody>
      </p:sp>
    </p:spTree>
    <p:extLst>
      <p:ext uri="{BB962C8B-B14F-4D97-AF65-F5344CB8AC3E}">
        <p14:creationId xmlns:p14="http://schemas.microsoft.com/office/powerpoint/2010/main" val="1033992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err="1" smtClean="0"/>
              <a:t>Schematic</a:t>
            </a:r>
            <a:r>
              <a:rPr lang="de-DE" dirty="0" smtClean="0"/>
              <a:t> </a:t>
            </a:r>
            <a:r>
              <a:rPr lang="de-DE" dirty="0" err="1" smtClean="0"/>
              <a:t>overview</a:t>
            </a:r>
            <a:r>
              <a:rPr lang="de-DE" dirty="0"/>
              <a:t/>
            </a:r>
            <a:br>
              <a:rPr lang="de-DE" dirty="0"/>
            </a:br>
            <a:r>
              <a:rPr lang="de-DE" dirty="0" err="1" smtClean="0"/>
              <a:t>Procedural</a:t>
            </a:r>
            <a:r>
              <a:rPr lang="de-DE" dirty="0" smtClean="0"/>
              <a:t> </a:t>
            </a:r>
            <a:r>
              <a:rPr lang="de-DE" dirty="0" err="1" smtClean="0"/>
              <a:t>overview</a:t>
            </a:r>
            <a:endParaRPr lang="de-DE" dirty="0"/>
          </a:p>
        </p:txBody>
      </p:sp>
      <p:sp>
        <p:nvSpPr>
          <p:cNvPr id="3" name="Untertitel 2"/>
          <p:cNvSpPr>
            <a:spLocks noGrp="1"/>
          </p:cNvSpPr>
          <p:nvPr>
            <p:ph type="subTitle" idx="1"/>
          </p:nvPr>
        </p:nvSpPr>
        <p:spPr/>
        <p:txBody>
          <a:bodyPr/>
          <a:lstStyle/>
          <a:p>
            <a:r>
              <a:rPr lang="de-DE" dirty="0" smtClean="0"/>
              <a:t>50146_Korth</a:t>
            </a:r>
            <a:endParaRPr lang="de-DE" dirty="0"/>
          </a:p>
        </p:txBody>
      </p:sp>
    </p:spTree>
    <p:extLst>
      <p:ext uri="{BB962C8B-B14F-4D97-AF65-F5344CB8AC3E}">
        <p14:creationId xmlns:p14="http://schemas.microsoft.com/office/powerpoint/2010/main" val="397266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Intro</a:t>
            </a:r>
            <a:endParaRPr lang="de-DE" dirty="0"/>
          </a:p>
        </p:txBody>
      </p:sp>
      <p:sp>
        <p:nvSpPr>
          <p:cNvPr id="3" name="Inhaltsplatzhalter 2"/>
          <p:cNvSpPr>
            <a:spLocks noGrp="1"/>
          </p:cNvSpPr>
          <p:nvPr>
            <p:ph idx="1"/>
          </p:nvPr>
        </p:nvSpPr>
        <p:spPr/>
        <p:txBody>
          <a:bodyPr/>
          <a:lstStyle/>
          <a:p>
            <a:pPr marL="0" indent="0">
              <a:buNone/>
            </a:pPr>
            <a:r>
              <a:rPr lang="en-US" dirty="0" smtClean="0"/>
              <a:t>The overall goal of this procedure is to select successfully in utero </a:t>
            </a:r>
            <a:r>
              <a:rPr lang="en-US" dirty="0" err="1" smtClean="0"/>
              <a:t>electroporated</a:t>
            </a:r>
            <a:r>
              <a:rPr lang="en-US" dirty="0" smtClean="0"/>
              <a:t> rat pups for further analysis as adults, like behavioral testing or </a:t>
            </a:r>
            <a:r>
              <a:rPr lang="en-US" dirty="0" err="1" smtClean="0"/>
              <a:t>neuropathological</a:t>
            </a:r>
            <a:r>
              <a:rPr lang="en-US" dirty="0" smtClean="0"/>
              <a:t> investigations </a:t>
            </a:r>
            <a:endParaRPr lang="de-DE" dirty="0" smtClean="0"/>
          </a:p>
          <a:p>
            <a:pPr marL="0" indent="0">
              <a:buNone/>
            </a:pPr>
            <a:endParaRPr lang="de-DE" dirty="0"/>
          </a:p>
        </p:txBody>
      </p:sp>
    </p:spTree>
    <p:extLst>
      <p:ext uri="{BB962C8B-B14F-4D97-AF65-F5344CB8AC3E}">
        <p14:creationId xmlns:p14="http://schemas.microsoft.com/office/powerpoint/2010/main" val="179141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166" y="0"/>
            <a:ext cx="2026568" cy="1143000"/>
          </a:xfrm>
        </p:spPr>
        <p:txBody>
          <a:bodyPr>
            <a:normAutofit/>
          </a:bodyPr>
          <a:lstStyle/>
          <a:p>
            <a:r>
              <a:rPr lang="de-DE" dirty="0" smtClean="0"/>
              <a:t>P1</a:t>
            </a:r>
            <a:endParaRPr lang="de-DE" dirty="0"/>
          </a:p>
        </p:txBody>
      </p:sp>
      <p:sp>
        <p:nvSpPr>
          <p:cNvPr id="3" name="Inhaltsplatzhalter 2"/>
          <p:cNvSpPr>
            <a:spLocks noGrp="1"/>
          </p:cNvSpPr>
          <p:nvPr>
            <p:ph idx="1"/>
          </p:nvPr>
        </p:nvSpPr>
        <p:spPr>
          <a:xfrm>
            <a:off x="395536" y="836712"/>
            <a:ext cx="8363272" cy="1036712"/>
          </a:xfrm>
        </p:spPr>
        <p:txBody>
          <a:bodyPr>
            <a:normAutofit/>
          </a:bodyPr>
          <a:lstStyle/>
          <a:p>
            <a:pPr marL="0" indent="0">
              <a:buNone/>
            </a:pPr>
            <a:r>
              <a:rPr lang="en-US" sz="2000" dirty="0"/>
              <a:t>This is accomplished by first performing an </a:t>
            </a:r>
            <a:r>
              <a:rPr lang="en-US" sz="2000" i="1" dirty="0"/>
              <a:t>in utero</a:t>
            </a:r>
            <a:r>
              <a:rPr lang="en-US" sz="2000" dirty="0"/>
              <a:t> electroporation at a defined developmental stage and with precise electrode positioning selected for the target area within the brain. </a:t>
            </a:r>
            <a:endParaRPr lang="de-DE" sz="2000" dirty="0"/>
          </a:p>
        </p:txBody>
      </p:sp>
      <p:sp>
        <p:nvSpPr>
          <p:cNvPr id="5" name="Textfeld 4"/>
          <p:cNvSpPr txBox="1"/>
          <p:nvPr/>
        </p:nvSpPr>
        <p:spPr>
          <a:xfrm>
            <a:off x="1115616" y="3498106"/>
            <a:ext cx="2775568" cy="1077218"/>
          </a:xfrm>
          <a:prstGeom prst="rect">
            <a:avLst/>
          </a:prstGeom>
          <a:noFill/>
        </p:spPr>
        <p:txBody>
          <a:bodyPr wrap="none" rtlCol="0">
            <a:spAutoFit/>
          </a:bodyPr>
          <a:lstStyle/>
          <a:p>
            <a:r>
              <a:rPr lang="de-DE" sz="3200" dirty="0" err="1" smtClean="0"/>
              <a:t>Cortical</a:t>
            </a:r>
            <a:r>
              <a:rPr lang="de-DE" sz="3200" dirty="0" smtClean="0"/>
              <a:t> </a:t>
            </a:r>
          </a:p>
          <a:p>
            <a:r>
              <a:rPr lang="de-DE" sz="3200" dirty="0" err="1" smtClean="0"/>
              <a:t>electroporation</a:t>
            </a:r>
            <a:endParaRPr lang="de-DE" sz="3200" dirty="0"/>
          </a:p>
        </p:txBody>
      </p:sp>
      <p:sp>
        <p:nvSpPr>
          <p:cNvPr id="6" name="Textfeld 5"/>
          <p:cNvSpPr txBox="1"/>
          <p:nvPr/>
        </p:nvSpPr>
        <p:spPr>
          <a:xfrm>
            <a:off x="1619672" y="5131519"/>
            <a:ext cx="2775568" cy="1077218"/>
          </a:xfrm>
          <a:prstGeom prst="rect">
            <a:avLst/>
          </a:prstGeom>
          <a:noFill/>
        </p:spPr>
        <p:txBody>
          <a:bodyPr wrap="none" rtlCol="0">
            <a:spAutoFit/>
          </a:bodyPr>
          <a:lstStyle/>
          <a:p>
            <a:r>
              <a:rPr lang="de-DE" sz="3200" dirty="0" err="1" smtClean="0"/>
              <a:t>Hippocampal</a:t>
            </a:r>
            <a:r>
              <a:rPr lang="de-DE" sz="3200" dirty="0" smtClean="0"/>
              <a:t> </a:t>
            </a:r>
          </a:p>
          <a:p>
            <a:r>
              <a:rPr lang="de-DE" sz="3200" dirty="0" err="1" smtClean="0"/>
              <a:t>electroporation</a:t>
            </a:r>
            <a:endParaRPr lang="de-DE" sz="3200" dirty="0"/>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3848" y="1876715"/>
            <a:ext cx="1941425" cy="4320000"/>
          </a:xfrm>
          <a:prstGeom prst="rect">
            <a:avLst/>
          </a:prstGeom>
        </p:spPr>
      </p:pic>
      <p:cxnSp>
        <p:nvCxnSpPr>
          <p:cNvPr id="9" name="Gerade Verbindung 8"/>
          <p:cNvCxnSpPr/>
          <p:nvPr/>
        </p:nvCxnSpPr>
        <p:spPr>
          <a:xfrm flipV="1">
            <a:off x="4174560" y="1604000"/>
            <a:ext cx="1910013" cy="16809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flipV="1">
            <a:off x="4572000" y="3763999"/>
            <a:ext cx="1512573" cy="970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Grafik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84573" y="1603999"/>
            <a:ext cx="2895070" cy="2160000"/>
          </a:xfrm>
          <a:prstGeom prst="rect">
            <a:avLst/>
          </a:prstGeom>
          <a:ln>
            <a:solidFill>
              <a:schemeClr val="tx1"/>
            </a:solidFill>
          </a:ln>
        </p:spPr>
      </p:pic>
      <p:cxnSp>
        <p:nvCxnSpPr>
          <p:cNvPr id="23" name="Gerade Verbindung 22"/>
          <p:cNvCxnSpPr/>
          <p:nvPr/>
        </p:nvCxnSpPr>
        <p:spPr>
          <a:xfrm flipV="1">
            <a:off x="4572000" y="4092277"/>
            <a:ext cx="1512573" cy="5608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5129566" y="5301208"/>
            <a:ext cx="955007" cy="9510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33" name="Grafik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84573" y="4092277"/>
            <a:ext cx="2815827" cy="2160000"/>
          </a:xfrm>
          <a:prstGeom prst="rect">
            <a:avLst/>
          </a:prstGeom>
          <a:ln w="12700">
            <a:solidFill>
              <a:schemeClr val="tx1"/>
            </a:solidFill>
          </a:ln>
        </p:spPr>
      </p:pic>
    </p:spTree>
    <p:extLst>
      <p:ext uri="{BB962C8B-B14F-4D97-AF65-F5344CB8AC3E}">
        <p14:creationId xmlns:p14="http://schemas.microsoft.com/office/powerpoint/2010/main" val="558553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588"/>
            <a:ext cx="2026568" cy="1143000"/>
          </a:xfrm>
        </p:spPr>
        <p:txBody>
          <a:bodyPr>
            <a:normAutofit/>
          </a:bodyPr>
          <a:lstStyle/>
          <a:p>
            <a:r>
              <a:rPr lang="de-DE" dirty="0" smtClean="0"/>
              <a:t>P2</a:t>
            </a:r>
            <a:endParaRPr lang="de-DE" dirty="0"/>
          </a:p>
        </p:txBody>
      </p:sp>
      <p:sp>
        <p:nvSpPr>
          <p:cNvPr id="3" name="Inhaltsplatzhalter 2"/>
          <p:cNvSpPr>
            <a:spLocks noGrp="1"/>
          </p:cNvSpPr>
          <p:nvPr>
            <p:ph idx="1"/>
          </p:nvPr>
        </p:nvSpPr>
        <p:spPr>
          <a:xfrm>
            <a:off x="457200" y="852055"/>
            <a:ext cx="8435280" cy="676671"/>
          </a:xfrm>
        </p:spPr>
        <p:txBody>
          <a:bodyPr>
            <a:normAutofit lnSpcReduction="10000"/>
          </a:bodyPr>
          <a:lstStyle/>
          <a:p>
            <a:pPr marL="0" indent="0">
              <a:buNone/>
            </a:pPr>
            <a:r>
              <a:rPr lang="en-US" sz="2000" dirty="0"/>
              <a:t>The </a:t>
            </a:r>
            <a:r>
              <a:rPr lang="en-US" sz="2000" dirty="0" err="1"/>
              <a:t>electroporated</a:t>
            </a:r>
            <a:r>
              <a:rPr lang="en-US" sz="2000" dirty="0"/>
              <a:t> embryos develop further within the mother’s uterus and are born just like normal pups </a:t>
            </a:r>
            <a:endParaRPr lang="de-DE" sz="2000" dirty="0"/>
          </a:p>
        </p:txBody>
      </p: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3968" y="3100803"/>
            <a:ext cx="4588773" cy="2385065"/>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33336"/>
            <a:ext cx="3702571" cy="4320000"/>
          </a:xfrm>
          <a:prstGeom prst="rect">
            <a:avLst/>
          </a:prstGeom>
        </p:spPr>
      </p:pic>
      <p:sp>
        <p:nvSpPr>
          <p:cNvPr id="11" name="Pfeil nach rechts 10"/>
          <p:cNvSpPr/>
          <p:nvPr/>
        </p:nvSpPr>
        <p:spPr>
          <a:xfrm>
            <a:off x="2915816" y="3789040"/>
            <a:ext cx="1368152" cy="5042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57297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588"/>
            <a:ext cx="2026568" cy="1143000"/>
          </a:xfrm>
        </p:spPr>
        <p:txBody>
          <a:bodyPr>
            <a:normAutofit/>
          </a:bodyPr>
          <a:lstStyle/>
          <a:p>
            <a:r>
              <a:rPr lang="de-DE" dirty="0" smtClean="0"/>
              <a:t>P3</a:t>
            </a:r>
            <a:endParaRPr lang="de-DE" dirty="0"/>
          </a:p>
        </p:txBody>
      </p:sp>
      <p:sp>
        <p:nvSpPr>
          <p:cNvPr id="3" name="Inhaltsplatzhalter 2"/>
          <p:cNvSpPr>
            <a:spLocks noGrp="1"/>
          </p:cNvSpPr>
          <p:nvPr>
            <p:ph idx="1"/>
          </p:nvPr>
        </p:nvSpPr>
        <p:spPr>
          <a:xfrm>
            <a:off x="323528" y="908720"/>
            <a:ext cx="8435280" cy="676671"/>
          </a:xfrm>
        </p:spPr>
        <p:txBody>
          <a:bodyPr>
            <a:normAutofit fontScale="77500" lnSpcReduction="20000"/>
          </a:bodyPr>
          <a:lstStyle/>
          <a:p>
            <a:pPr marL="0" indent="0">
              <a:buNone/>
            </a:pPr>
            <a:r>
              <a:rPr lang="en-US" sz="2000" dirty="0"/>
              <a:t>In the second step the </a:t>
            </a:r>
            <a:r>
              <a:rPr lang="en-US" sz="2000" i="1" dirty="0"/>
              <a:t>in utero </a:t>
            </a:r>
            <a:r>
              <a:rPr lang="en-US" sz="2000" dirty="0"/>
              <a:t>electroporation success is controlled via 2D measurements of luciferase bioluminescence signal </a:t>
            </a:r>
            <a:r>
              <a:rPr lang="en-US" sz="2000" dirty="0" smtClean="0"/>
              <a:t>with </a:t>
            </a:r>
            <a:r>
              <a:rPr lang="en-US" sz="2000" dirty="0"/>
              <a:t>the IVIS live imaging system at defined postnatal time points.</a:t>
            </a:r>
            <a:endParaRPr lang="de-DE" sz="2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746987"/>
            <a:ext cx="3642877" cy="432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984" y="1746987"/>
            <a:ext cx="4603984" cy="4320000"/>
          </a:xfrm>
          <a:prstGeom prst="rect">
            <a:avLst/>
          </a:prstGeom>
        </p:spPr>
      </p:pic>
      <p:sp>
        <p:nvSpPr>
          <p:cNvPr id="7" name="Pfeil nach rechts 6"/>
          <p:cNvSpPr/>
          <p:nvPr/>
        </p:nvSpPr>
        <p:spPr>
          <a:xfrm>
            <a:off x="3491880" y="3284984"/>
            <a:ext cx="1368152" cy="5042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42866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588"/>
            <a:ext cx="2026568" cy="1143000"/>
          </a:xfrm>
        </p:spPr>
        <p:txBody>
          <a:bodyPr>
            <a:normAutofit/>
          </a:bodyPr>
          <a:lstStyle/>
          <a:p>
            <a:r>
              <a:rPr lang="de-DE" dirty="0" smtClean="0"/>
              <a:t>P4</a:t>
            </a:r>
            <a:endParaRPr lang="de-DE" dirty="0"/>
          </a:p>
        </p:txBody>
      </p:sp>
      <p:sp>
        <p:nvSpPr>
          <p:cNvPr id="3" name="Inhaltsplatzhalter 2"/>
          <p:cNvSpPr>
            <a:spLocks noGrp="1"/>
          </p:cNvSpPr>
          <p:nvPr>
            <p:ph idx="1"/>
          </p:nvPr>
        </p:nvSpPr>
        <p:spPr>
          <a:xfrm>
            <a:off x="395536" y="836712"/>
            <a:ext cx="8435280" cy="676671"/>
          </a:xfrm>
        </p:spPr>
        <p:txBody>
          <a:bodyPr>
            <a:normAutofit lnSpcReduction="10000"/>
          </a:bodyPr>
          <a:lstStyle/>
          <a:p>
            <a:pPr marL="0" indent="0">
              <a:buNone/>
            </a:pPr>
            <a:r>
              <a:rPr lang="en-US" sz="2000" dirty="0"/>
              <a:t>The final step is the localization and quantitation of the targeted area of the </a:t>
            </a:r>
            <a:r>
              <a:rPr lang="en-US" sz="2000" i="1" dirty="0"/>
              <a:t>in utero</a:t>
            </a:r>
            <a:r>
              <a:rPr lang="en-US" sz="2000" dirty="0"/>
              <a:t> electroporation via 3D imaging.</a:t>
            </a:r>
            <a:endParaRPr lang="de-DE" sz="2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2724" y="2132856"/>
            <a:ext cx="8098552" cy="4038608"/>
          </a:xfrm>
          <a:prstGeom prst="rect">
            <a:avLst/>
          </a:prstGeom>
        </p:spPr>
      </p:pic>
    </p:spTree>
    <p:extLst>
      <p:ext uri="{BB962C8B-B14F-4D97-AF65-F5344CB8AC3E}">
        <p14:creationId xmlns:p14="http://schemas.microsoft.com/office/powerpoint/2010/main" val="2766642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588"/>
            <a:ext cx="2026568" cy="1143000"/>
          </a:xfrm>
        </p:spPr>
        <p:txBody>
          <a:bodyPr>
            <a:normAutofit/>
          </a:bodyPr>
          <a:lstStyle/>
          <a:p>
            <a:r>
              <a:rPr lang="de-DE" dirty="0" smtClean="0"/>
              <a:t>P5</a:t>
            </a:r>
            <a:endParaRPr lang="de-DE" dirty="0"/>
          </a:p>
        </p:txBody>
      </p:sp>
      <p:sp>
        <p:nvSpPr>
          <p:cNvPr id="3" name="Inhaltsplatzhalter 2"/>
          <p:cNvSpPr>
            <a:spLocks noGrp="1"/>
          </p:cNvSpPr>
          <p:nvPr>
            <p:ph idx="1"/>
          </p:nvPr>
        </p:nvSpPr>
        <p:spPr>
          <a:xfrm>
            <a:off x="467544" y="836712"/>
            <a:ext cx="8435280" cy="964703"/>
          </a:xfrm>
        </p:spPr>
        <p:txBody>
          <a:bodyPr>
            <a:normAutofit fontScale="92500"/>
          </a:bodyPr>
          <a:lstStyle/>
          <a:p>
            <a:pPr marL="0" indent="0">
              <a:buNone/>
            </a:pPr>
            <a:r>
              <a:rPr lang="en-US" sz="2000" dirty="0"/>
              <a:t>Ultimately, further analysis of the then adult, topically transgenic rats, for example by behavioral testing, can be performed to show the consequences of disturbed neurodevelopment on adult behavior,, in vivo electrophysiology or </a:t>
            </a:r>
            <a:r>
              <a:rPr lang="en-US" sz="2000" dirty="0" smtClean="0"/>
              <a:t>neuropathology.</a:t>
            </a:r>
            <a:endParaRPr lang="de-DE" sz="2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06069" y="3212976"/>
            <a:ext cx="4137931" cy="288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96" y="3068959"/>
            <a:ext cx="4481723" cy="2880000"/>
          </a:xfrm>
          <a:prstGeom prst="rect">
            <a:avLst/>
          </a:prstGeom>
        </p:spPr>
      </p:pic>
      <p:sp>
        <p:nvSpPr>
          <p:cNvPr id="6" name="Pfeil nach rechts 5"/>
          <p:cNvSpPr/>
          <p:nvPr/>
        </p:nvSpPr>
        <p:spPr>
          <a:xfrm>
            <a:off x="3995936" y="4004665"/>
            <a:ext cx="1133351" cy="3604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66642882"/>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176</Words>
  <Application>Microsoft Office PowerPoint</Application>
  <PresentationFormat>Bildschirmpräsentation (4:3)</PresentationFormat>
  <Paragraphs>19</Paragraphs>
  <Slides>7</Slides>
  <Notes>1</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Larissa</vt:lpstr>
      <vt:lpstr>Schematic overview Procedural overview</vt:lpstr>
      <vt:lpstr>Intro</vt:lpstr>
      <vt:lpstr>P1</vt:lpstr>
      <vt:lpstr>P2</vt:lpstr>
      <vt:lpstr>P3</vt:lpstr>
      <vt:lpstr>P4</vt:lpstr>
      <vt:lpstr>P5</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Schematic overview Procedural overview</dc:title>
  <dc:creator>Sandra</dc:creator>
  <cp:lastModifiedBy>UKD</cp:lastModifiedBy>
  <cp:revision>8</cp:revision>
  <dcterms:created xsi:type="dcterms:W3CDTF">2013-06-09T18:48:17Z</dcterms:created>
  <dcterms:modified xsi:type="dcterms:W3CDTF">2013-06-10T08:44:16Z</dcterms:modified>
</cp:coreProperties>
</file>