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68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87" autoAdjust="0"/>
    <p:restoredTop sz="94660"/>
  </p:normalViewPr>
  <p:slideViewPr>
    <p:cSldViewPr>
      <p:cViewPr>
        <p:scale>
          <a:sx n="80" d="100"/>
          <a:sy n="80" d="100"/>
        </p:scale>
        <p:origin x="-104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E543A57-3D32-4EDD-B25D-31926044152B}" type="datetimeFigureOut">
              <a:rPr lang="he-IL" smtClean="0"/>
              <a:pPr/>
              <a:t>ג'/אלול/תשע"ב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BAB7F2B-DBF6-4133-8F22-1AB2532B3D7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7F2B-DBF6-4133-8F22-1AB2532B3D7B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7F2B-DBF6-4133-8F22-1AB2532B3D7B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68620-C262-4E88-9EB5-4E3E8FDBDD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7F2B-DBF6-4133-8F22-1AB2532B3D7B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7F2B-DBF6-4133-8F22-1AB2532B3D7B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7F2B-DBF6-4133-8F22-1AB2532B3D7B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68620-C262-4E88-9EB5-4E3E8FDBDD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7F2B-DBF6-4133-8F22-1AB2532B3D7B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7F2B-DBF6-4133-8F22-1AB2532B3D7B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68620-C262-4E88-9EB5-4E3E8FDBDD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7F2B-DBF6-4133-8F22-1AB2532B3D7B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68620-C262-4E88-9EB5-4E3E8FDBDD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32C-9305-40BE-99C6-4A4D450970DF}" type="datetimeFigureOut">
              <a:rPr lang="he-IL" smtClean="0"/>
              <a:pPr/>
              <a:t>ג'/אלול/תשע"ב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094-107E-4844-B85B-CB4463074E4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32C-9305-40BE-99C6-4A4D450970DF}" type="datetimeFigureOut">
              <a:rPr lang="he-IL" smtClean="0"/>
              <a:pPr/>
              <a:t>ג'/אלול/תשע"ב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094-107E-4844-B85B-CB4463074E4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32C-9305-40BE-99C6-4A4D450970DF}" type="datetimeFigureOut">
              <a:rPr lang="he-IL" smtClean="0"/>
              <a:pPr/>
              <a:t>ג'/אלול/תשע"ב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094-107E-4844-B85B-CB4463074E4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32C-9305-40BE-99C6-4A4D450970DF}" type="datetimeFigureOut">
              <a:rPr lang="he-IL" smtClean="0"/>
              <a:pPr/>
              <a:t>ג'/אלול/תשע"ב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094-107E-4844-B85B-CB4463074E4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32C-9305-40BE-99C6-4A4D450970DF}" type="datetimeFigureOut">
              <a:rPr lang="he-IL" smtClean="0"/>
              <a:pPr/>
              <a:t>ג'/אלול/תשע"ב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094-107E-4844-B85B-CB4463074E4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32C-9305-40BE-99C6-4A4D450970DF}" type="datetimeFigureOut">
              <a:rPr lang="he-IL" smtClean="0"/>
              <a:pPr/>
              <a:t>ג'/אלול/תשע"ב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094-107E-4844-B85B-CB4463074E4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32C-9305-40BE-99C6-4A4D450970DF}" type="datetimeFigureOut">
              <a:rPr lang="he-IL" smtClean="0"/>
              <a:pPr/>
              <a:t>ג'/אלול/תשע"ב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094-107E-4844-B85B-CB4463074E4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32C-9305-40BE-99C6-4A4D450970DF}" type="datetimeFigureOut">
              <a:rPr lang="he-IL" smtClean="0"/>
              <a:pPr/>
              <a:t>ג'/אלול/תשע"ב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094-107E-4844-B85B-CB4463074E4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32C-9305-40BE-99C6-4A4D450970DF}" type="datetimeFigureOut">
              <a:rPr lang="he-IL" smtClean="0"/>
              <a:pPr/>
              <a:t>ג'/אלול/תשע"ב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094-107E-4844-B85B-CB4463074E4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32C-9305-40BE-99C6-4A4D450970DF}" type="datetimeFigureOut">
              <a:rPr lang="he-IL" smtClean="0"/>
              <a:pPr/>
              <a:t>ג'/אלול/תשע"ב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094-107E-4844-B85B-CB4463074E4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32C-9305-40BE-99C6-4A4D450970DF}" type="datetimeFigureOut">
              <a:rPr lang="he-IL" smtClean="0"/>
              <a:pPr/>
              <a:t>ג'/אלול/תשע"ב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094-107E-4844-B85B-CB4463074E4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A032C-9305-40BE-99C6-4A4D450970DF}" type="datetimeFigureOut">
              <a:rPr lang="he-IL" smtClean="0"/>
              <a:pPr/>
              <a:t>ג'/אלול/תשע"ב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E2094-107E-4844-B85B-CB4463074E4D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LabVIEW</a:t>
            </a:r>
            <a:r>
              <a:rPr lang="en-US" b="1" dirty="0"/>
              <a:t>-operated novel </a:t>
            </a:r>
            <a:r>
              <a:rPr lang="en-US" b="1" dirty="0" err="1"/>
              <a:t>nanoliter</a:t>
            </a:r>
            <a:r>
              <a:rPr lang="en-US" b="1" dirty="0"/>
              <a:t> </a:t>
            </a:r>
            <a:r>
              <a:rPr lang="en-US" b="1" dirty="0" err="1"/>
              <a:t>osmometer</a:t>
            </a:r>
            <a:r>
              <a:rPr lang="en-US" b="1" dirty="0"/>
              <a:t> for ice binding protein </a:t>
            </a:r>
            <a:r>
              <a:rPr lang="en-US" b="1" dirty="0" smtClean="0"/>
              <a:t>investigations</a:t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err="1" smtClean="0"/>
              <a:t>Ido</a:t>
            </a:r>
            <a:r>
              <a:rPr lang="en-US" sz="3100" dirty="0" smtClean="0"/>
              <a:t> Braslavsky</a:t>
            </a:r>
            <a:r>
              <a:rPr lang="en-US" sz="3100" baseline="30000" dirty="0" smtClean="0"/>
              <a:t>1,2</a:t>
            </a:r>
            <a:r>
              <a:rPr lang="en-US" sz="3100" dirty="0" smtClean="0"/>
              <a:t>, </a:t>
            </a:r>
            <a:r>
              <a:rPr lang="en-US" sz="3100" dirty="0"/>
              <a:t>Ran </a:t>
            </a:r>
            <a:r>
              <a:rPr lang="en-US" sz="3100" dirty="0" smtClean="0"/>
              <a:t>Drori</a:t>
            </a:r>
            <a:r>
              <a:rPr lang="en-US" sz="3100" baseline="30000" dirty="0" smtClean="0"/>
              <a:t>1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1763688" y="4365104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aseline="30000" dirty="0" smtClean="0"/>
              <a:t>1</a:t>
            </a:r>
            <a:r>
              <a:rPr lang="en-US" dirty="0" smtClean="0"/>
              <a:t>Institute of Biochemistry, Food Science, and Nutrition , </a:t>
            </a:r>
          </a:p>
          <a:p>
            <a:pPr algn="ctr"/>
            <a:r>
              <a:rPr lang="en-US" dirty="0" smtClean="0"/>
              <a:t>The Robert H. Smith Faculty of Agriculture, Food, and Environment, The Hebrew University of Jerusalem, </a:t>
            </a:r>
            <a:r>
              <a:rPr lang="en-US" dirty="0" err="1" smtClean="0"/>
              <a:t>Rehovot</a:t>
            </a:r>
            <a:r>
              <a:rPr lang="en-US" dirty="0" smtClean="0"/>
              <a:t>, Israel, </a:t>
            </a:r>
          </a:p>
          <a:p>
            <a:pPr algn="ctr"/>
            <a:r>
              <a:rPr lang="en-US" baseline="30000" dirty="0" smtClean="0"/>
              <a:t>2</a:t>
            </a:r>
            <a:r>
              <a:rPr lang="en-US" dirty="0" smtClean="0"/>
              <a:t>Department of Physics and Astronomy</a:t>
            </a:r>
          </a:p>
          <a:p>
            <a:pPr algn="ctr"/>
            <a:r>
              <a:rPr lang="en-US" dirty="0" smtClean="0"/>
              <a:t>Ohio University, Athens, Ohio, USA,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P4:  Cooling the crystal till burst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 descr="C:\Users\bras-lab\Documents\My Dropbox\Journal of Visualized Experiments\preparation files\Illustrator\14_Aug_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7" y="1497578"/>
            <a:ext cx="9036497" cy="5243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5157192"/>
            <a:ext cx="7388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Sudden burst indicates the non-equilibrium freezing point</a:t>
            </a:r>
            <a:endParaRPr lang="en-US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P4:  Cooling the crystal till burst</a:t>
            </a:r>
            <a:endParaRPr lang="he-IL" dirty="0"/>
          </a:p>
        </p:txBody>
      </p:sp>
      <p:sp>
        <p:nvSpPr>
          <p:cNvPr id="11" name="Right Arrow 10"/>
          <p:cNvSpPr/>
          <p:nvPr/>
        </p:nvSpPr>
        <p:spPr>
          <a:xfrm>
            <a:off x="3635896" y="3212976"/>
            <a:ext cx="1256867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D:\לימודים\דוקטורט\Results\Pictures\MpAFP\lemon_before.bmp"/>
          <p:cNvPicPr>
            <a:picLocks noChangeAspect="1" noChangeArrowheads="1"/>
          </p:cNvPicPr>
          <p:nvPr/>
        </p:nvPicPr>
        <p:blipFill>
          <a:blip r:embed="rId3" cstate="print"/>
          <a:srcRect l="20664" t="28350" r="21456" b="11801"/>
          <a:stretch>
            <a:fillRect/>
          </a:stretch>
        </p:blipFill>
        <p:spPr bwMode="auto">
          <a:xfrm>
            <a:off x="0" y="2024465"/>
            <a:ext cx="3528392" cy="2736304"/>
          </a:xfrm>
          <a:prstGeom prst="rect">
            <a:avLst/>
          </a:prstGeom>
          <a:noFill/>
        </p:spPr>
      </p:pic>
      <p:pic>
        <p:nvPicPr>
          <p:cNvPr id="5123" name="Picture 3" descr="D:\לימודים\דוקטורט\Results\Pictures\MpAFP\lemon_after.bmp"/>
          <p:cNvPicPr>
            <a:picLocks noChangeAspect="1" noChangeArrowheads="1"/>
          </p:cNvPicPr>
          <p:nvPr/>
        </p:nvPicPr>
        <p:blipFill>
          <a:blip r:embed="rId4" cstate="print"/>
          <a:srcRect l="18317" t="28350" r="16715" b="11801"/>
          <a:stretch>
            <a:fillRect/>
          </a:stretch>
        </p:blipFill>
        <p:spPr bwMode="auto">
          <a:xfrm>
            <a:off x="5184447" y="2048973"/>
            <a:ext cx="3960440" cy="27363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4869160"/>
            <a:ext cx="46692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Tm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6536927" y="4869160"/>
            <a:ext cx="41870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Tb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2743406" y="6237312"/>
            <a:ext cx="11433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Tm-Tb=TH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TH measurement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 descr="C:\Users\bras-lab\Documents\My Dropbox\Journal of Visualized Experiments\preparation files\Illustrator\14_Aug_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51" y="1556792"/>
            <a:ext cx="8887269" cy="5157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Capillary pulling</a:t>
            </a:r>
            <a:endParaRPr lang="he-I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41141" t="30805" r="34053" b="7180"/>
          <a:stretch>
            <a:fillRect/>
          </a:stretch>
        </p:blipFill>
        <p:spPr bwMode="auto">
          <a:xfrm>
            <a:off x="0" y="1484784"/>
            <a:ext cx="2627784" cy="525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39369" t="14844" r="38188" b="13233"/>
          <a:stretch>
            <a:fillRect/>
          </a:stretch>
        </p:blipFill>
        <p:spPr bwMode="auto">
          <a:xfrm>
            <a:off x="6948264" y="1572326"/>
            <a:ext cx="2016224" cy="516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לימודים\דוקטורט\Lab Photos\DSC045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556792"/>
            <a:ext cx="3515882" cy="2636912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2987824" y="4365104"/>
            <a:ext cx="3600400" cy="7920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P1:  Sample loading</a:t>
            </a:r>
            <a:endParaRPr lang="he-I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6238" t="13746" r="21747" b="10212"/>
          <a:stretch>
            <a:fillRect/>
          </a:stretch>
        </p:blipFill>
        <p:spPr bwMode="auto">
          <a:xfrm>
            <a:off x="2123728" y="1196752"/>
            <a:ext cx="5652120" cy="554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P1:  Sample loading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771800" y="5229200"/>
            <a:ext cx="864096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0" name="Picture 2" descr="C:\Users\bras-lab\Desktop\Osmometer_with_capillaryC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80208"/>
            <a:ext cx="6696744" cy="4677792"/>
          </a:xfrm>
          <a:prstGeom prst="rect">
            <a:avLst/>
          </a:prstGeom>
          <a:noFill/>
        </p:spPr>
      </p:pic>
      <p:pic>
        <p:nvPicPr>
          <p:cNvPr id="2051" name="Picture 3" descr="C:\Users\bras-lab\Desktop\Osmometer_with_capillary_clos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3094" y="1340768"/>
            <a:ext cx="4110906" cy="2871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P1:  Sample loading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grpSp>
        <p:nvGrpSpPr>
          <p:cNvPr id="6" name="Group 5"/>
          <p:cNvGrpSpPr/>
          <p:nvPr/>
        </p:nvGrpSpPr>
        <p:grpSpPr>
          <a:xfrm>
            <a:off x="5358" y="1772816"/>
            <a:ext cx="9171541" cy="3793222"/>
            <a:chOff x="-756592" y="1412776"/>
            <a:chExt cx="11054531" cy="4572000"/>
          </a:xfrm>
        </p:grpSpPr>
        <p:pic>
          <p:nvPicPr>
            <p:cNvPr id="7170" name="Picture 2" descr="C:\Users\bras-lab\Documents\My Dropbox\Ph.D\Results\Capillary_and_droplet_Aug_6_2012.bmp"/>
            <p:cNvPicPr>
              <a:picLocks noChangeAspect="1" noChangeArrowheads="1"/>
            </p:cNvPicPr>
            <p:nvPr/>
          </p:nvPicPr>
          <p:blipFill>
            <a:blip r:embed="rId3" cstate="print"/>
            <a:srcRect l="14339"/>
            <a:stretch>
              <a:fillRect/>
            </a:stretch>
          </p:blipFill>
          <p:spPr bwMode="auto">
            <a:xfrm>
              <a:off x="5076056" y="1412776"/>
              <a:ext cx="5221883" cy="4572000"/>
            </a:xfrm>
            <a:prstGeom prst="rect">
              <a:avLst/>
            </a:prstGeom>
            <a:noFill/>
          </p:spPr>
        </p:pic>
        <p:pic>
          <p:nvPicPr>
            <p:cNvPr id="7171" name="Picture 3" descr="C:\Users\bras-lab\Documents\My Dropbox\Ph.D\Results\Capillary_only_Aug_6_2012.bmp"/>
            <p:cNvPicPr>
              <a:picLocks noChangeAspect="1" noChangeArrowheads="1"/>
            </p:cNvPicPr>
            <p:nvPr/>
          </p:nvPicPr>
          <p:blipFill>
            <a:blip r:embed="rId4" cstate="print"/>
            <a:srcRect l="12994"/>
            <a:stretch>
              <a:fillRect/>
            </a:stretch>
          </p:blipFill>
          <p:spPr bwMode="auto">
            <a:xfrm>
              <a:off x="-756592" y="1412776"/>
              <a:ext cx="5303912" cy="4572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P2:  Freezing the droplet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bras-lab\Documents\My Dropbox\Journal of Visualized Experiments\preparation files\Illustrator\14_Aug_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8901508" cy="5367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352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P2:  Freezing the droplet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46221" y="1844824"/>
            <a:ext cx="8718267" cy="2554780"/>
            <a:chOff x="425733" y="2852936"/>
            <a:chExt cx="8718267" cy="2554780"/>
          </a:xfrm>
        </p:grpSpPr>
        <p:sp>
          <p:nvSpPr>
            <p:cNvPr id="8" name="Right Arrow 7"/>
            <p:cNvSpPr/>
            <p:nvPr/>
          </p:nvSpPr>
          <p:spPr>
            <a:xfrm>
              <a:off x="3851920" y="3717032"/>
              <a:ext cx="1728192" cy="79208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83568" y="2852936"/>
              <a:ext cx="936104" cy="72008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1"/>
            <p:cNvGrpSpPr/>
            <p:nvPr/>
          </p:nvGrpSpPr>
          <p:grpSpPr>
            <a:xfrm>
              <a:off x="425733" y="2852936"/>
              <a:ext cx="8718267" cy="2554780"/>
              <a:chOff x="-5960329" y="1233264"/>
              <a:chExt cx="15602098" cy="4572001"/>
            </a:xfrm>
          </p:grpSpPr>
          <p:pic>
            <p:nvPicPr>
              <p:cNvPr id="2050" name="Picture 2" descr="C:\Users\bras-lab\Desktop\sample_freezing_for_JOVE\before_freezing_2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8946"/>
              <a:stretch>
                <a:fillRect/>
              </a:stretch>
            </p:blipFill>
            <p:spPr bwMode="auto">
              <a:xfrm>
                <a:off x="-5960329" y="1233264"/>
                <a:ext cx="5550660" cy="4571999"/>
              </a:xfrm>
              <a:prstGeom prst="rect">
                <a:avLst/>
              </a:prstGeom>
              <a:noFill/>
            </p:spPr>
          </p:pic>
          <p:pic>
            <p:nvPicPr>
              <p:cNvPr id="2051" name="Picture 3" descr="C:\Users\bras-lab\Desktop\sample_freezing_for_JOVE\after_freezing_2.bmp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10042"/>
              <a:stretch>
                <a:fillRect/>
              </a:stretch>
            </p:blipFill>
            <p:spPr bwMode="auto">
              <a:xfrm>
                <a:off x="4157915" y="1233264"/>
                <a:ext cx="5483854" cy="4572001"/>
              </a:xfrm>
              <a:prstGeom prst="rect">
                <a:avLst/>
              </a:prstGeom>
              <a:noFill/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3635833" y="3140968"/>
              <a:ext cx="2373791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dirty="0" smtClean="0"/>
                <a:t>Sudden change in color</a:t>
              </a:r>
            </a:p>
            <a:p>
              <a:pPr algn="ctr"/>
              <a:r>
                <a:rPr lang="en-US" dirty="0" smtClean="0"/>
                <a:t>indicate freezing</a:t>
              </a:r>
              <a:endParaRPr lang="he-I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P3:  creating a single crystal</a:t>
            </a:r>
            <a:br>
              <a:rPr lang="en-US" dirty="0" smtClean="0"/>
            </a:b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 descr="C:\Users\bras-lab\Documents\My Dropbox\Journal of Visualized Experiments\preparation files\Illustrator\14_Aug_P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47" y="1412776"/>
            <a:ext cx="9011357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352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P3:  Creating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single crystal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-22116" y="1916832"/>
            <a:ext cx="9166116" cy="2664296"/>
            <a:chOff x="0" y="980728"/>
            <a:chExt cx="15729288" cy="4572000"/>
          </a:xfrm>
        </p:grpSpPr>
        <p:pic>
          <p:nvPicPr>
            <p:cNvPr id="3076" name="Picture 4" descr="C:\Users\bras-lab\Desktop\sample_freezing_for_JOVE\after_freezing_2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80728"/>
              <a:ext cx="6096000" cy="4572000"/>
            </a:xfrm>
            <a:prstGeom prst="rect">
              <a:avLst/>
            </a:prstGeom>
            <a:noFill/>
          </p:spPr>
        </p:pic>
        <p:pic>
          <p:nvPicPr>
            <p:cNvPr id="3077" name="Picture 5" descr="V:\RanD\sample_freezing_for_JOVE\sbwAFP_21_Feb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980728"/>
              <a:ext cx="6096000" cy="4572000"/>
            </a:xfrm>
            <a:prstGeom prst="rect">
              <a:avLst/>
            </a:prstGeom>
            <a:noFill/>
          </p:spPr>
        </p:pic>
        <p:pic>
          <p:nvPicPr>
            <p:cNvPr id="3079" name="Picture 7" descr="V:\RanD\sample_freezing_for_JOVE\sbwAFP_21_Feb3.bmp"/>
            <p:cNvPicPr>
              <a:picLocks noChangeAspect="1" noChangeArrowheads="1"/>
            </p:cNvPicPr>
            <p:nvPr/>
          </p:nvPicPr>
          <p:blipFill>
            <a:blip r:embed="rId5" cstate="print"/>
            <a:srcRect r="13835"/>
            <a:stretch>
              <a:fillRect/>
            </a:stretch>
          </p:blipFill>
          <p:spPr bwMode="auto">
            <a:xfrm>
              <a:off x="10476656" y="980728"/>
              <a:ext cx="5252632" cy="4572000"/>
            </a:xfrm>
            <a:prstGeom prst="rect">
              <a:avLst/>
            </a:prstGeom>
            <a:noFill/>
          </p:spPr>
        </p:pic>
      </p:grpSp>
      <p:sp>
        <p:nvSpPr>
          <p:cNvPr id="7" name="Right Arrow 6"/>
          <p:cNvSpPr/>
          <p:nvPr/>
        </p:nvSpPr>
        <p:spPr>
          <a:xfrm>
            <a:off x="899592" y="5301208"/>
            <a:ext cx="6768752" cy="7920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23728" y="5085184"/>
            <a:ext cx="420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drop is warmed to melt most of the 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147</Words>
  <Application>Microsoft Office PowerPoint</Application>
  <PresentationFormat>On-screen Show (4:3)</PresentationFormat>
  <Paragraphs>35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LabVIEW-operated novel nanoliter osmometer for ice binding protein investigations  Ido Braslavsky1,2, Ran Drori1 </vt:lpstr>
      <vt:lpstr>Capillary pulling</vt:lpstr>
      <vt:lpstr>P1:  Sample loading</vt:lpstr>
      <vt:lpstr>P1:  Sample loading</vt:lpstr>
      <vt:lpstr>P1:  Sample loading</vt:lpstr>
      <vt:lpstr>P2:  Freezing the droplet</vt:lpstr>
      <vt:lpstr>Slide 7</vt:lpstr>
      <vt:lpstr>P3:  creating a single crystal </vt:lpstr>
      <vt:lpstr>Slide 9</vt:lpstr>
      <vt:lpstr>P4:  Cooling the crystal till burst</vt:lpstr>
      <vt:lpstr>P4:  Cooling the crystal till burst</vt:lpstr>
      <vt:lpstr>TH measurement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LabVIEW-operated novel nanoliter osmometer for ice binding protein investigations  Ido Braslavsky, Ran Drori</dc:title>
  <dc:creator>bras-lab</dc:creator>
  <cp:lastModifiedBy>bras-lab</cp:lastModifiedBy>
  <cp:revision>42</cp:revision>
  <dcterms:created xsi:type="dcterms:W3CDTF">2012-08-06T13:21:26Z</dcterms:created>
  <dcterms:modified xsi:type="dcterms:W3CDTF">2012-08-21T13:10:51Z</dcterms:modified>
</cp:coreProperties>
</file>