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14" autoAdjust="0"/>
    <p:restoredTop sz="94630" autoAdjust="0"/>
  </p:normalViewPr>
  <p:slideViewPr>
    <p:cSldViewPr>
      <p:cViewPr>
        <p:scale>
          <a:sx n="100" d="100"/>
          <a:sy n="100" d="100"/>
        </p:scale>
        <p:origin x="-15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s-lab\Documents\My%20Dropbox\Ph.D\Results\Time%20dependence\MpAFP_Annealing_T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s-lab\Documents\My%20Dropbox\Ph.D\Osmometer_article\Temp_stability_osmometer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305614508105019"/>
          <c:y val="6.6526288710134621E-2"/>
          <c:w val="0.80416381601741305"/>
          <c:h val="0.7964471990707094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plus>
              <c:numRef>
                <c:f>AVG!$J$4:$J$13</c:f>
                <c:numCache>
                  <c:formatCode>General</c:formatCode>
                  <c:ptCount val="10"/>
                  <c:pt idx="0">
                    <c:v>2.0162199426508098E-2</c:v>
                  </c:pt>
                  <c:pt idx="1">
                    <c:v>5.9739936390994175E-2</c:v>
                  </c:pt>
                  <c:pt idx="3">
                    <c:v>2.6157774497588E-2</c:v>
                  </c:pt>
                  <c:pt idx="4">
                    <c:v>3.2848896480704194E-2</c:v>
                  </c:pt>
                  <c:pt idx="5">
                    <c:v>3.2709495733060812E-2</c:v>
                  </c:pt>
                  <c:pt idx="6">
                    <c:v>3.6480131578710398E-2</c:v>
                  </c:pt>
                  <c:pt idx="7">
                    <c:v>7.4095284000475881E-2</c:v>
                  </c:pt>
                  <c:pt idx="8">
                    <c:v>4.3475408118971222E-2</c:v>
                  </c:pt>
                  <c:pt idx="9">
                    <c:v>2.7610384519838431E-2</c:v>
                  </c:pt>
                </c:numCache>
              </c:numRef>
            </c:plus>
            <c:minus>
              <c:numRef>
                <c:f>AVG!$J$4:$J$13</c:f>
                <c:numCache>
                  <c:formatCode>General</c:formatCode>
                  <c:ptCount val="10"/>
                  <c:pt idx="0">
                    <c:v>2.0162199426508098E-2</c:v>
                  </c:pt>
                  <c:pt idx="1">
                    <c:v>5.9739936390994175E-2</c:v>
                  </c:pt>
                  <c:pt idx="3">
                    <c:v>2.6157774497588E-2</c:v>
                  </c:pt>
                  <c:pt idx="4">
                    <c:v>3.2848896480704194E-2</c:v>
                  </c:pt>
                  <c:pt idx="5">
                    <c:v>3.2709495733060812E-2</c:v>
                  </c:pt>
                  <c:pt idx="6">
                    <c:v>3.6480131578710398E-2</c:v>
                  </c:pt>
                  <c:pt idx="7">
                    <c:v>7.4095284000475881E-2</c:v>
                  </c:pt>
                  <c:pt idx="8">
                    <c:v>4.3475408118971222E-2</c:v>
                  </c:pt>
                  <c:pt idx="9">
                    <c:v>2.7610384519838431E-2</c:v>
                  </c:pt>
                </c:numCache>
              </c:numRef>
            </c:minus>
          </c:errBars>
          <c:xVal>
            <c:numRef>
              <c:f>AVG!$G$4:$G$13</c:f>
              <c:numCache>
                <c:formatCode>0.000</c:formatCode>
                <c:ptCount val="10"/>
                <c:pt idx="0">
                  <c:v>0.24761904761904799</c:v>
                </c:pt>
                <c:pt idx="1">
                  <c:v>0.81</c:v>
                </c:pt>
                <c:pt idx="3">
                  <c:v>2.4749999999999988</c:v>
                </c:pt>
                <c:pt idx="4">
                  <c:v>4.34</c:v>
                </c:pt>
                <c:pt idx="5">
                  <c:v>6.0138888888888875</c:v>
                </c:pt>
                <c:pt idx="6">
                  <c:v>8.6305555555555529</c:v>
                </c:pt>
                <c:pt idx="7">
                  <c:v>14.9</c:v>
                </c:pt>
                <c:pt idx="8">
                  <c:v>27.472222222222058</c:v>
                </c:pt>
                <c:pt idx="9" formatCode="0.00">
                  <c:v>60.138888888889063</c:v>
                </c:pt>
              </c:numCache>
            </c:numRef>
          </c:xVal>
          <c:yVal>
            <c:numRef>
              <c:f>AVG!$H$4:$H$13</c:f>
              <c:numCache>
                <c:formatCode>0.000</c:formatCode>
                <c:ptCount val="10"/>
                <c:pt idx="0">
                  <c:v>8.8714285714286342E-2</c:v>
                </c:pt>
                <c:pt idx="1">
                  <c:v>0.28240000000000032</c:v>
                </c:pt>
                <c:pt idx="3">
                  <c:v>0.33975000000000138</c:v>
                </c:pt>
                <c:pt idx="4">
                  <c:v>0.67420000000000291</c:v>
                </c:pt>
                <c:pt idx="5">
                  <c:v>0.72333333333333405</c:v>
                </c:pt>
                <c:pt idx="6">
                  <c:v>0.71000000000000163</c:v>
                </c:pt>
                <c:pt idx="7">
                  <c:v>0.72333333333333405</c:v>
                </c:pt>
                <c:pt idx="8">
                  <c:v>0.69133333333333591</c:v>
                </c:pt>
                <c:pt idx="9">
                  <c:v>0.64900000000000291</c:v>
                </c:pt>
              </c:numCache>
            </c:numRef>
          </c:yVal>
        </c:ser>
        <c:axId val="94807168"/>
        <c:axId val="98112640"/>
      </c:scatterChart>
      <c:valAx>
        <c:axId val="94807168"/>
        <c:scaling>
          <c:logBase val="10"/>
          <c:orientation val="minMax"/>
          <c:min val="0.1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200" b="0" dirty="0">
                    <a:latin typeface="Times New Roman" pitchFamily="18" charset="0"/>
                    <a:cs typeface="Times New Roman" pitchFamily="18" charset="0"/>
                  </a:rPr>
                  <a:t>Time </a:t>
                </a:r>
                <a:r>
                  <a:rPr lang="en-US" sz="1200" b="0" dirty="0" smtClean="0">
                    <a:latin typeface="Times New Roman" pitchFamily="18" charset="0"/>
                    <a:cs typeface="Times New Roman" pitchFamily="18" charset="0"/>
                  </a:rPr>
                  <a:t>(min)</a:t>
                </a:r>
                <a:endParaRPr lang="en-US" sz="12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4977093365884996"/>
              <c:y val="0.92319730338276196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8112640"/>
        <c:crossesAt val="0"/>
        <c:crossBetween val="midCat"/>
      </c:valAx>
      <c:valAx>
        <c:axId val="981126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>
                    <a:latin typeface="Times New Roman" pitchFamily="18" charset="0"/>
                    <a:cs typeface="Times New Roman" pitchFamily="18" charset="0"/>
                  </a:rPr>
                  <a:t>Thermal</a:t>
                </a:r>
                <a:r>
                  <a:rPr lang="en-US" sz="1200" b="0" baseline="0" dirty="0" smtClean="0">
                    <a:latin typeface="Times New Roman" pitchFamily="18" charset="0"/>
                    <a:cs typeface="Times New Roman" pitchFamily="18" charset="0"/>
                  </a:rPr>
                  <a:t> hysteresis </a:t>
                </a:r>
                <a:r>
                  <a:rPr lang="en-US" sz="1200" b="0" dirty="0" smtClean="0">
                    <a:latin typeface="Times New Roman" pitchFamily="18" charset="0"/>
                    <a:cs typeface="Times New Roman" pitchFamily="18" charset="0"/>
                  </a:rPr>
                  <a:t>(°C</a:t>
                </a:r>
                <a:r>
                  <a:rPr lang="en-US" sz="1200" b="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8017266973596935E-2"/>
              <c:y val="0.21501483203034832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4807168"/>
        <c:crossesAt val="1.0000000000000016E-2"/>
        <c:crossBetween val="midCat"/>
      </c:valAx>
      <c:spPr>
        <a:solidFill>
          <a:schemeClr val="bg1">
            <a:lumMod val="85000"/>
          </a:schemeClr>
        </a:solidFill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82664666916601"/>
          <c:y val="7.6237748762417276E-2"/>
          <c:w val="0.78504413138833895"/>
          <c:h val="0.76876219586475658"/>
        </c:manualLayout>
      </c:layout>
      <c:scatterChart>
        <c:scatterStyle val="smoothMarker"/>
        <c:ser>
          <c:idx val="0"/>
          <c:order val="0"/>
          <c:spPr>
            <a:ln w="1905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Graph!$H$6:$H$183</c:f>
              <c:numCache>
                <c:formatCode>General</c:formatCode>
                <c:ptCount val="178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  <c:pt idx="17">
                  <c:v>10.5</c:v>
                </c:pt>
                <c:pt idx="18">
                  <c:v>11</c:v>
                </c:pt>
                <c:pt idx="19">
                  <c:v>11.5</c:v>
                </c:pt>
                <c:pt idx="20">
                  <c:v>12</c:v>
                </c:pt>
                <c:pt idx="21">
                  <c:v>12.5</c:v>
                </c:pt>
                <c:pt idx="22">
                  <c:v>13</c:v>
                </c:pt>
                <c:pt idx="23">
                  <c:v>13.5</c:v>
                </c:pt>
                <c:pt idx="24">
                  <c:v>14</c:v>
                </c:pt>
                <c:pt idx="25">
                  <c:v>14.5</c:v>
                </c:pt>
                <c:pt idx="26">
                  <c:v>15</c:v>
                </c:pt>
                <c:pt idx="27">
                  <c:v>15.5</c:v>
                </c:pt>
                <c:pt idx="28">
                  <c:v>16</c:v>
                </c:pt>
                <c:pt idx="29">
                  <c:v>16.5</c:v>
                </c:pt>
                <c:pt idx="30">
                  <c:v>17</c:v>
                </c:pt>
                <c:pt idx="31">
                  <c:v>17.5</c:v>
                </c:pt>
                <c:pt idx="32">
                  <c:v>18</c:v>
                </c:pt>
                <c:pt idx="33">
                  <c:v>18.5</c:v>
                </c:pt>
                <c:pt idx="34">
                  <c:v>19</c:v>
                </c:pt>
                <c:pt idx="35">
                  <c:v>19.5</c:v>
                </c:pt>
                <c:pt idx="36">
                  <c:v>20</c:v>
                </c:pt>
                <c:pt idx="37">
                  <c:v>20.5</c:v>
                </c:pt>
                <c:pt idx="38">
                  <c:v>21</c:v>
                </c:pt>
                <c:pt idx="39">
                  <c:v>21.5</c:v>
                </c:pt>
                <c:pt idx="40">
                  <c:v>22</c:v>
                </c:pt>
                <c:pt idx="41">
                  <c:v>22.5</c:v>
                </c:pt>
                <c:pt idx="42">
                  <c:v>23</c:v>
                </c:pt>
                <c:pt idx="43">
                  <c:v>23.5</c:v>
                </c:pt>
                <c:pt idx="44">
                  <c:v>24</c:v>
                </c:pt>
                <c:pt idx="45">
                  <c:v>24.5</c:v>
                </c:pt>
                <c:pt idx="46">
                  <c:v>25</c:v>
                </c:pt>
                <c:pt idx="47">
                  <c:v>25.5</c:v>
                </c:pt>
                <c:pt idx="48">
                  <c:v>26</c:v>
                </c:pt>
                <c:pt idx="49">
                  <c:v>26.5</c:v>
                </c:pt>
                <c:pt idx="50">
                  <c:v>27</c:v>
                </c:pt>
                <c:pt idx="51">
                  <c:v>27.5</c:v>
                </c:pt>
                <c:pt idx="52">
                  <c:v>28</c:v>
                </c:pt>
                <c:pt idx="53">
                  <c:v>28.5</c:v>
                </c:pt>
                <c:pt idx="54">
                  <c:v>29</c:v>
                </c:pt>
                <c:pt idx="55">
                  <c:v>29.5</c:v>
                </c:pt>
                <c:pt idx="56">
                  <c:v>30</c:v>
                </c:pt>
                <c:pt idx="57">
                  <c:v>30.5</c:v>
                </c:pt>
                <c:pt idx="58">
                  <c:v>31</c:v>
                </c:pt>
                <c:pt idx="59">
                  <c:v>31.5</c:v>
                </c:pt>
                <c:pt idx="60">
                  <c:v>32</c:v>
                </c:pt>
                <c:pt idx="61">
                  <c:v>32.5</c:v>
                </c:pt>
                <c:pt idx="62">
                  <c:v>33</c:v>
                </c:pt>
                <c:pt idx="63">
                  <c:v>33.5</c:v>
                </c:pt>
                <c:pt idx="64">
                  <c:v>34</c:v>
                </c:pt>
                <c:pt idx="65">
                  <c:v>34.5</c:v>
                </c:pt>
                <c:pt idx="66">
                  <c:v>35</c:v>
                </c:pt>
                <c:pt idx="67">
                  <c:v>35.5</c:v>
                </c:pt>
                <c:pt idx="68">
                  <c:v>36</c:v>
                </c:pt>
                <c:pt idx="69">
                  <c:v>36.5</c:v>
                </c:pt>
                <c:pt idx="70">
                  <c:v>37</c:v>
                </c:pt>
                <c:pt idx="71">
                  <c:v>37.5</c:v>
                </c:pt>
                <c:pt idx="72">
                  <c:v>38</c:v>
                </c:pt>
                <c:pt idx="73">
                  <c:v>38.5</c:v>
                </c:pt>
                <c:pt idx="74">
                  <c:v>39</c:v>
                </c:pt>
                <c:pt idx="75">
                  <c:v>39.5</c:v>
                </c:pt>
                <c:pt idx="76">
                  <c:v>40</c:v>
                </c:pt>
                <c:pt idx="77">
                  <c:v>40.5</c:v>
                </c:pt>
                <c:pt idx="78">
                  <c:v>41</c:v>
                </c:pt>
                <c:pt idx="79">
                  <c:v>41.5</c:v>
                </c:pt>
                <c:pt idx="80">
                  <c:v>42</c:v>
                </c:pt>
                <c:pt idx="81">
                  <c:v>42.5</c:v>
                </c:pt>
                <c:pt idx="82">
                  <c:v>43</c:v>
                </c:pt>
                <c:pt idx="83">
                  <c:v>43.5</c:v>
                </c:pt>
                <c:pt idx="84">
                  <c:v>44</c:v>
                </c:pt>
                <c:pt idx="85">
                  <c:v>44.5</c:v>
                </c:pt>
                <c:pt idx="86">
                  <c:v>45</c:v>
                </c:pt>
                <c:pt idx="87">
                  <c:v>45.5</c:v>
                </c:pt>
                <c:pt idx="88">
                  <c:v>46</c:v>
                </c:pt>
                <c:pt idx="89">
                  <c:v>46.5</c:v>
                </c:pt>
                <c:pt idx="90">
                  <c:v>47</c:v>
                </c:pt>
                <c:pt idx="91">
                  <c:v>47.5</c:v>
                </c:pt>
                <c:pt idx="92">
                  <c:v>48</c:v>
                </c:pt>
                <c:pt idx="93">
                  <c:v>48.5</c:v>
                </c:pt>
                <c:pt idx="94">
                  <c:v>49</c:v>
                </c:pt>
                <c:pt idx="95">
                  <c:v>49.5</c:v>
                </c:pt>
                <c:pt idx="96">
                  <c:v>50</c:v>
                </c:pt>
                <c:pt idx="97">
                  <c:v>50.5</c:v>
                </c:pt>
                <c:pt idx="98">
                  <c:v>51</c:v>
                </c:pt>
                <c:pt idx="99">
                  <c:v>51.5</c:v>
                </c:pt>
                <c:pt idx="100">
                  <c:v>52</c:v>
                </c:pt>
                <c:pt idx="101">
                  <c:v>52.5</c:v>
                </c:pt>
                <c:pt idx="102">
                  <c:v>53</c:v>
                </c:pt>
                <c:pt idx="103">
                  <c:v>53.5</c:v>
                </c:pt>
                <c:pt idx="104">
                  <c:v>54</c:v>
                </c:pt>
                <c:pt idx="105">
                  <c:v>54.5</c:v>
                </c:pt>
                <c:pt idx="106">
                  <c:v>55</c:v>
                </c:pt>
                <c:pt idx="107">
                  <c:v>55.5</c:v>
                </c:pt>
                <c:pt idx="108">
                  <c:v>56</c:v>
                </c:pt>
                <c:pt idx="109">
                  <c:v>56.5</c:v>
                </c:pt>
                <c:pt idx="110">
                  <c:v>57</c:v>
                </c:pt>
                <c:pt idx="111">
                  <c:v>57.5</c:v>
                </c:pt>
                <c:pt idx="112">
                  <c:v>58</c:v>
                </c:pt>
                <c:pt idx="113">
                  <c:v>58.5</c:v>
                </c:pt>
                <c:pt idx="114">
                  <c:v>59</c:v>
                </c:pt>
                <c:pt idx="115">
                  <c:v>59.5</c:v>
                </c:pt>
                <c:pt idx="116">
                  <c:v>60</c:v>
                </c:pt>
                <c:pt idx="117">
                  <c:v>60.5</c:v>
                </c:pt>
                <c:pt idx="118">
                  <c:v>61</c:v>
                </c:pt>
                <c:pt idx="119">
                  <c:v>61.5</c:v>
                </c:pt>
                <c:pt idx="120">
                  <c:v>62</c:v>
                </c:pt>
                <c:pt idx="121">
                  <c:v>62.5</c:v>
                </c:pt>
                <c:pt idx="122">
                  <c:v>63</c:v>
                </c:pt>
                <c:pt idx="123">
                  <c:v>63.5</c:v>
                </c:pt>
                <c:pt idx="124">
                  <c:v>64</c:v>
                </c:pt>
                <c:pt idx="125">
                  <c:v>64.5</c:v>
                </c:pt>
                <c:pt idx="126">
                  <c:v>65</c:v>
                </c:pt>
                <c:pt idx="127">
                  <c:v>65.5</c:v>
                </c:pt>
                <c:pt idx="128">
                  <c:v>66</c:v>
                </c:pt>
                <c:pt idx="129">
                  <c:v>66.5</c:v>
                </c:pt>
                <c:pt idx="130">
                  <c:v>67</c:v>
                </c:pt>
                <c:pt idx="131">
                  <c:v>67.5</c:v>
                </c:pt>
                <c:pt idx="132">
                  <c:v>68</c:v>
                </c:pt>
                <c:pt idx="133">
                  <c:v>68.5</c:v>
                </c:pt>
                <c:pt idx="134">
                  <c:v>69</c:v>
                </c:pt>
                <c:pt idx="135">
                  <c:v>69.5</c:v>
                </c:pt>
                <c:pt idx="136">
                  <c:v>70</c:v>
                </c:pt>
                <c:pt idx="137">
                  <c:v>70.5</c:v>
                </c:pt>
                <c:pt idx="138">
                  <c:v>71</c:v>
                </c:pt>
                <c:pt idx="139">
                  <c:v>71.5</c:v>
                </c:pt>
                <c:pt idx="140">
                  <c:v>72</c:v>
                </c:pt>
                <c:pt idx="141">
                  <c:v>72.5</c:v>
                </c:pt>
                <c:pt idx="142">
                  <c:v>73</c:v>
                </c:pt>
                <c:pt idx="143">
                  <c:v>73.5</c:v>
                </c:pt>
                <c:pt idx="144">
                  <c:v>74</c:v>
                </c:pt>
                <c:pt idx="145">
                  <c:v>74.5</c:v>
                </c:pt>
                <c:pt idx="146">
                  <c:v>75</c:v>
                </c:pt>
                <c:pt idx="147">
                  <c:v>75.5</c:v>
                </c:pt>
                <c:pt idx="148">
                  <c:v>76</c:v>
                </c:pt>
                <c:pt idx="149">
                  <c:v>76.5</c:v>
                </c:pt>
                <c:pt idx="150">
                  <c:v>77</c:v>
                </c:pt>
                <c:pt idx="151">
                  <c:v>77.5</c:v>
                </c:pt>
                <c:pt idx="152">
                  <c:v>78</c:v>
                </c:pt>
                <c:pt idx="153">
                  <c:v>78.5</c:v>
                </c:pt>
                <c:pt idx="154">
                  <c:v>79</c:v>
                </c:pt>
                <c:pt idx="155">
                  <c:v>79.5</c:v>
                </c:pt>
                <c:pt idx="156">
                  <c:v>80</c:v>
                </c:pt>
                <c:pt idx="157">
                  <c:v>80.5</c:v>
                </c:pt>
                <c:pt idx="158">
                  <c:v>81</c:v>
                </c:pt>
                <c:pt idx="159">
                  <c:v>81.5</c:v>
                </c:pt>
                <c:pt idx="160">
                  <c:v>82</c:v>
                </c:pt>
                <c:pt idx="161">
                  <c:v>82.5</c:v>
                </c:pt>
                <c:pt idx="162">
                  <c:v>83</c:v>
                </c:pt>
                <c:pt idx="163">
                  <c:v>83.5</c:v>
                </c:pt>
                <c:pt idx="164">
                  <c:v>84</c:v>
                </c:pt>
                <c:pt idx="165">
                  <c:v>84.5</c:v>
                </c:pt>
                <c:pt idx="166">
                  <c:v>85</c:v>
                </c:pt>
                <c:pt idx="167">
                  <c:v>85.5</c:v>
                </c:pt>
                <c:pt idx="168">
                  <c:v>86</c:v>
                </c:pt>
                <c:pt idx="169">
                  <c:v>86.5</c:v>
                </c:pt>
                <c:pt idx="170">
                  <c:v>87</c:v>
                </c:pt>
                <c:pt idx="171">
                  <c:v>87.5</c:v>
                </c:pt>
                <c:pt idx="172">
                  <c:v>88</c:v>
                </c:pt>
                <c:pt idx="173">
                  <c:v>88.5</c:v>
                </c:pt>
                <c:pt idx="174">
                  <c:v>89</c:v>
                </c:pt>
                <c:pt idx="175">
                  <c:v>89.5</c:v>
                </c:pt>
                <c:pt idx="176">
                  <c:v>90</c:v>
                </c:pt>
                <c:pt idx="177">
                  <c:v>90.5</c:v>
                </c:pt>
              </c:numCache>
            </c:numRef>
          </c:xVal>
          <c:yVal>
            <c:numRef>
              <c:f>Graph!$F$6:$F$182</c:f>
              <c:numCache>
                <c:formatCode>General</c:formatCode>
                <c:ptCount val="177"/>
                <c:pt idx="0">
                  <c:v>9.5730000000000207E-3</c:v>
                </c:pt>
                <c:pt idx="1">
                  <c:v>1.0175999999999998E-2</c:v>
                </c:pt>
                <c:pt idx="2">
                  <c:v>9.5730000000000207E-3</c:v>
                </c:pt>
                <c:pt idx="3">
                  <c:v>7.7590000000000202E-3</c:v>
                </c:pt>
                <c:pt idx="4">
                  <c:v>7.7590000000000202E-3</c:v>
                </c:pt>
                <c:pt idx="5">
                  <c:v>1.0175999999999998E-2</c:v>
                </c:pt>
                <c:pt idx="6">
                  <c:v>1.0175999999999998E-2</c:v>
                </c:pt>
                <c:pt idx="7">
                  <c:v>7.7590000000000202E-3</c:v>
                </c:pt>
                <c:pt idx="8">
                  <c:v>7.7590000000000202E-3</c:v>
                </c:pt>
                <c:pt idx="9">
                  <c:v>9.5730000000000207E-3</c:v>
                </c:pt>
                <c:pt idx="10">
                  <c:v>1.0175999999999998E-2</c:v>
                </c:pt>
                <c:pt idx="11">
                  <c:v>1.0175999999999998E-2</c:v>
                </c:pt>
                <c:pt idx="12">
                  <c:v>1.0175999999999998E-2</c:v>
                </c:pt>
                <c:pt idx="13">
                  <c:v>1.0175999999999998E-2</c:v>
                </c:pt>
                <c:pt idx="14">
                  <c:v>1.0175999999999998E-2</c:v>
                </c:pt>
                <c:pt idx="15">
                  <c:v>1.0175999999999998E-2</c:v>
                </c:pt>
                <c:pt idx="16">
                  <c:v>1.0175999999999998E-2</c:v>
                </c:pt>
                <c:pt idx="17">
                  <c:v>1.0175999999999998E-2</c:v>
                </c:pt>
                <c:pt idx="18">
                  <c:v>1.0175999999999998E-2</c:v>
                </c:pt>
                <c:pt idx="19">
                  <c:v>9.5730000000000207E-3</c:v>
                </c:pt>
                <c:pt idx="20">
                  <c:v>1.0175999999999998E-2</c:v>
                </c:pt>
                <c:pt idx="21">
                  <c:v>1.0175999999999998E-2</c:v>
                </c:pt>
                <c:pt idx="22">
                  <c:v>8.963000000000023E-3</c:v>
                </c:pt>
                <c:pt idx="23">
                  <c:v>1.0175999999999998E-2</c:v>
                </c:pt>
                <c:pt idx="24">
                  <c:v>1.0175999999999998E-2</c:v>
                </c:pt>
                <c:pt idx="25">
                  <c:v>7.7590000000000202E-3</c:v>
                </c:pt>
                <c:pt idx="26">
                  <c:v>7.7590000000000202E-3</c:v>
                </c:pt>
                <c:pt idx="27">
                  <c:v>-7.0100000000000175E-4</c:v>
                </c:pt>
                <c:pt idx="28">
                  <c:v>-1.913000000000003E-3</c:v>
                </c:pt>
                <c:pt idx="29">
                  <c:v>-1.3110000000000001E-3</c:v>
                </c:pt>
                <c:pt idx="30">
                  <c:v>5.0300000000000182E-4</c:v>
                </c:pt>
                <c:pt idx="31">
                  <c:v>-7.0100000000000175E-4</c:v>
                </c:pt>
                <c:pt idx="32" formatCode="0.00E+00">
                  <c:v>-9.9339420000000306E-5</c:v>
                </c:pt>
                <c:pt idx="33">
                  <c:v>-1.3110000000000001E-3</c:v>
                </c:pt>
                <c:pt idx="34">
                  <c:v>5.0300000000000182E-4</c:v>
                </c:pt>
                <c:pt idx="35">
                  <c:v>5.0300000000000182E-4</c:v>
                </c:pt>
                <c:pt idx="36">
                  <c:v>5.0300000000000182E-4</c:v>
                </c:pt>
                <c:pt idx="37">
                  <c:v>5.0300000000000182E-4</c:v>
                </c:pt>
                <c:pt idx="38">
                  <c:v>5.0300000000000182E-4</c:v>
                </c:pt>
                <c:pt idx="39">
                  <c:v>-1.913000000000003E-3</c:v>
                </c:pt>
                <c:pt idx="40" formatCode="0.00E+00">
                  <c:v>-9.9339420000000306E-5</c:v>
                </c:pt>
                <c:pt idx="41" formatCode="0.00E+00">
                  <c:v>-9.9339420000000306E-5</c:v>
                </c:pt>
                <c:pt idx="42" formatCode="0.00E+00">
                  <c:v>-9.9339420000000306E-5</c:v>
                </c:pt>
                <c:pt idx="43" formatCode="0.00E+00">
                  <c:v>-9.9339420000000306E-5</c:v>
                </c:pt>
                <c:pt idx="44" formatCode="0.00E+00">
                  <c:v>-9.9339420000000306E-5</c:v>
                </c:pt>
                <c:pt idx="45">
                  <c:v>5.0300000000000182E-4</c:v>
                </c:pt>
                <c:pt idx="46">
                  <c:v>5.0300000000000182E-4</c:v>
                </c:pt>
                <c:pt idx="47">
                  <c:v>5.0300000000000182E-4</c:v>
                </c:pt>
                <c:pt idx="48">
                  <c:v>5.0300000000000182E-4</c:v>
                </c:pt>
                <c:pt idx="49">
                  <c:v>5.0300000000000182E-4</c:v>
                </c:pt>
                <c:pt idx="50">
                  <c:v>5.0300000000000182E-4</c:v>
                </c:pt>
                <c:pt idx="51">
                  <c:v>5.0300000000000182E-4</c:v>
                </c:pt>
                <c:pt idx="52">
                  <c:v>5.0300000000000182E-4</c:v>
                </c:pt>
                <c:pt idx="53">
                  <c:v>-7.0100000000000175E-4</c:v>
                </c:pt>
                <c:pt idx="54">
                  <c:v>5.0300000000000182E-4</c:v>
                </c:pt>
                <c:pt idx="55">
                  <c:v>5.0300000000000182E-4</c:v>
                </c:pt>
                <c:pt idx="56">
                  <c:v>-3.1250000000000036E-3</c:v>
                </c:pt>
                <c:pt idx="57">
                  <c:v>-1.4596E-2</c:v>
                </c:pt>
                <c:pt idx="58">
                  <c:v>-1.2182E-2</c:v>
                </c:pt>
                <c:pt idx="59">
                  <c:v>-7.9540000000000114E-3</c:v>
                </c:pt>
                <c:pt idx="60">
                  <c:v>-9.7670000000000048E-3</c:v>
                </c:pt>
                <c:pt idx="61">
                  <c:v>-9.7670000000000048E-3</c:v>
                </c:pt>
                <c:pt idx="62">
                  <c:v>-1.0978E-2</c:v>
                </c:pt>
                <c:pt idx="63">
                  <c:v>-9.1660000000000248E-3</c:v>
                </c:pt>
                <c:pt idx="64">
                  <c:v>-1.0369E-2</c:v>
                </c:pt>
                <c:pt idx="65">
                  <c:v>-9.1660000000000248E-3</c:v>
                </c:pt>
                <c:pt idx="66">
                  <c:v>-9.1660000000000248E-3</c:v>
                </c:pt>
                <c:pt idx="67">
                  <c:v>-1.1580000000000021E-2</c:v>
                </c:pt>
                <c:pt idx="68">
                  <c:v>-9.1660000000000248E-3</c:v>
                </c:pt>
                <c:pt idx="69">
                  <c:v>-9.1660000000000248E-3</c:v>
                </c:pt>
                <c:pt idx="70">
                  <c:v>-9.1660000000000248E-3</c:v>
                </c:pt>
                <c:pt idx="71">
                  <c:v>-1.0369E-2</c:v>
                </c:pt>
                <c:pt idx="72">
                  <c:v>-1.0369E-2</c:v>
                </c:pt>
                <c:pt idx="73">
                  <c:v>-1.0369E-2</c:v>
                </c:pt>
                <c:pt idx="74">
                  <c:v>-9.7670000000000048E-3</c:v>
                </c:pt>
                <c:pt idx="75">
                  <c:v>-9.7670000000000048E-3</c:v>
                </c:pt>
                <c:pt idx="76">
                  <c:v>-9.7670000000000048E-3</c:v>
                </c:pt>
                <c:pt idx="77">
                  <c:v>-9.7670000000000048E-3</c:v>
                </c:pt>
                <c:pt idx="78">
                  <c:v>-9.7670000000000048E-3</c:v>
                </c:pt>
                <c:pt idx="79">
                  <c:v>-1.0978E-2</c:v>
                </c:pt>
                <c:pt idx="80">
                  <c:v>-9.7670000000000048E-3</c:v>
                </c:pt>
                <c:pt idx="81">
                  <c:v>-9.7670000000000048E-3</c:v>
                </c:pt>
                <c:pt idx="82">
                  <c:v>-1.1580000000000021E-2</c:v>
                </c:pt>
                <c:pt idx="83">
                  <c:v>-1.0369E-2</c:v>
                </c:pt>
                <c:pt idx="84">
                  <c:v>-1.0369E-2</c:v>
                </c:pt>
                <c:pt idx="85">
                  <c:v>-1.0369E-2</c:v>
                </c:pt>
                <c:pt idx="86">
                  <c:v>-1.2782999999999999E-2</c:v>
                </c:pt>
                <c:pt idx="87">
                  <c:v>-2.3654999999999999E-2</c:v>
                </c:pt>
                <c:pt idx="88">
                  <c:v>-2.2445000000000052E-2</c:v>
                </c:pt>
                <c:pt idx="89">
                  <c:v>-2.0032000000000012E-2</c:v>
                </c:pt>
                <c:pt idx="90">
                  <c:v>-2.1234000000000034E-2</c:v>
                </c:pt>
                <c:pt idx="91">
                  <c:v>-2.2445000000000052E-2</c:v>
                </c:pt>
                <c:pt idx="92">
                  <c:v>-2.0633000000000033E-2</c:v>
                </c:pt>
                <c:pt idx="93">
                  <c:v>-2.0633000000000033E-2</c:v>
                </c:pt>
                <c:pt idx="94">
                  <c:v>-2.0633000000000033E-2</c:v>
                </c:pt>
                <c:pt idx="95">
                  <c:v>-2.1844000000000002E-2</c:v>
                </c:pt>
                <c:pt idx="96">
                  <c:v>-2.1844000000000002E-2</c:v>
                </c:pt>
                <c:pt idx="97">
                  <c:v>-2.1234000000000034E-2</c:v>
                </c:pt>
                <c:pt idx="98">
                  <c:v>-2.1234000000000034E-2</c:v>
                </c:pt>
                <c:pt idx="99">
                  <c:v>-2.1234000000000034E-2</c:v>
                </c:pt>
                <c:pt idx="100">
                  <c:v>-2.1234000000000034E-2</c:v>
                </c:pt>
                <c:pt idx="101">
                  <c:v>-2.1234000000000034E-2</c:v>
                </c:pt>
                <c:pt idx="102">
                  <c:v>-1.9429999999999999E-2</c:v>
                </c:pt>
                <c:pt idx="103">
                  <c:v>-2.1844000000000002E-2</c:v>
                </c:pt>
                <c:pt idx="104">
                  <c:v>-2.1844000000000002E-2</c:v>
                </c:pt>
                <c:pt idx="105">
                  <c:v>-2.1234000000000034E-2</c:v>
                </c:pt>
                <c:pt idx="106">
                  <c:v>-2.1234000000000034E-2</c:v>
                </c:pt>
                <c:pt idx="107">
                  <c:v>-2.1234000000000034E-2</c:v>
                </c:pt>
                <c:pt idx="108">
                  <c:v>-1.8828999999999999E-2</c:v>
                </c:pt>
                <c:pt idx="109">
                  <c:v>-2.0032000000000012E-2</c:v>
                </c:pt>
                <c:pt idx="110">
                  <c:v>-2.0032000000000012E-2</c:v>
                </c:pt>
                <c:pt idx="111">
                  <c:v>-2.0032000000000012E-2</c:v>
                </c:pt>
                <c:pt idx="112">
                  <c:v>-6.1409999999999998E-3</c:v>
                </c:pt>
                <c:pt idx="113">
                  <c:v>-6.1409999999999998E-3</c:v>
                </c:pt>
                <c:pt idx="114">
                  <c:v>-8.5560000000000289E-3</c:v>
                </c:pt>
                <c:pt idx="115">
                  <c:v>-1.0369E-2</c:v>
                </c:pt>
                <c:pt idx="116">
                  <c:v>-9.1660000000000248E-3</c:v>
                </c:pt>
                <c:pt idx="117">
                  <c:v>-9.1660000000000248E-3</c:v>
                </c:pt>
                <c:pt idx="118">
                  <c:v>-9.1660000000000248E-3</c:v>
                </c:pt>
                <c:pt idx="119">
                  <c:v>-9.1660000000000248E-3</c:v>
                </c:pt>
                <c:pt idx="120">
                  <c:v>-1.1580000000000021E-2</c:v>
                </c:pt>
                <c:pt idx="121">
                  <c:v>-9.1660000000000248E-3</c:v>
                </c:pt>
                <c:pt idx="122">
                  <c:v>-8.5560000000000289E-3</c:v>
                </c:pt>
                <c:pt idx="123">
                  <c:v>-8.5560000000000289E-3</c:v>
                </c:pt>
                <c:pt idx="124">
                  <c:v>-8.5560000000000289E-3</c:v>
                </c:pt>
                <c:pt idx="125">
                  <c:v>-8.5560000000000289E-3</c:v>
                </c:pt>
                <c:pt idx="126">
                  <c:v>-8.5560000000000289E-3</c:v>
                </c:pt>
                <c:pt idx="127">
                  <c:v>-1.1580000000000021E-2</c:v>
                </c:pt>
                <c:pt idx="128">
                  <c:v>-9.1660000000000248E-3</c:v>
                </c:pt>
                <c:pt idx="129">
                  <c:v>-1.0369E-2</c:v>
                </c:pt>
                <c:pt idx="130">
                  <c:v>-8.5560000000000289E-3</c:v>
                </c:pt>
                <c:pt idx="131">
                  <c:v>-1.1580000000000021E-2</c:v>
                </c:pt>
                <c:pt idx="132">
                  <c:v>-9.1660000000000248E-3</c:v>
                </c:pt>
                <c:pt idx="133">
                  <c:v>-9.1660000000000248E-3</c:v>
                </c:pt>
                <c:pt idx="134">
                  <c:v>-1.0978E-2</c:v>
                </c:pt>
                <c:pt idx="135">
                  <c:v>-1.0369E-2</c:v>
                </c:pt>
                <c:pt idx="136">
                  <c:v>-9.7670000000000048E-3</c:v>
                </c:pt>
                <c:pt idx="137">
                  <c:v>-9.7670000000000048E-3</c:v>
                </c:pt>
                <c:pt idx="138">
                  <c:v>-9.7670000000000048E-3</c:v>
                </c:pt>
                <c:pt idx="139">
                  <c:v>-9.7670000000000048E-3</c:v>
                </c:pt>
                <c:pt idx="140">
                  <c:v>-9.7670000000000048E-3</c:v>
                </c:pt>
                <c:pt idx="141">
                  <c:v>-9.1660000000000248E-3</c:v>
                </c:pt>
                <c:pt idx="142" formatCode="0.00E+00">
                  <c:v>-9.9339420000000306E-5</c:v>
                </c:pt>
                <c:pt idx="143">
                  <c:v>1.1050000000000001E-3</c:v>
                </c:pt>
                <c:pt idx="144">
                  <c:v>-1.913000000000003E-3</c:v>
                </c:pt>
                <c:pt idx="145">
                  <c:v>-1.913000000000003E-3</c:v>
                </c:pt>
                <c:pt idx="146">
                  <c:v>-7.0100000000000175E-4</c:v>
                </c:pt>
                <c:pt idx="147">
                  <c:v>-7.0100000000000175E-4</c:v>
                </c:pt>
                <c:pt idx="148">
                  <c:v>-7.0100000000000175E-4</c:v>
                </c:pt>
                <c:pt idx="149">
                  <c:v>-1.913000000000003E-3</c:v>
                </c:pt>
                <c:pt idx="150">
                  <c:v>-1.913000000000003E-3</c:v>
                </c:pt>
                <c:pt idx="151">
                  <c:v>-1.913000000000003E-3</c:v>
                </c:pt>
                <c:pt idx="152">
                  <c:v>-1.3110000000000001E-3</c:v>
                </c:pt>
                <c:pt idx="153">
                  <c:v>-1.3110000000000001E-3</c:v>
                </c:pt>
                <c:pt idx="154">
                  <c:v>5.0300000000000182E-4</c:v>
                </c:pt>
                <c:pt idx="155">
                  <c:v>-7.0100000000000175E-4</c:v>
                </c:pt>
                <c:pt idx="156">
                  <c:v>5.0300000000000182E-4</c:v>
                </c:pt>
                <c:pt idx="157">
                  <c:v>1.1050000000000001E-3</c:v>
                </c:pt>
                <c:pt idx="158">
                  <c:v>-7.0100000000000175E-4</c:v>
                </c:pt>
                <c:pt idx="159">
                  <c:v>-7.0100000000000175E-4</c:v>
                </c:pt>
                <c:pt idx="160">
                  <c:v>-1.3110000000000001E-3</c:v>
                </c:pt>
                <c:pt idx="161">
                  <c:v>5.0300000000000182E-4</c:v>
                </c:pt>
                <c:pt idx="162">
                  <c:v>5.0300000000000182E-4</c:v>
                </c:pt>
                <c:pt idx="163">
                  <c:v>5.0300000000000182E-4</c:v>
                </c:pt>
                <c:pt idx="164">
                  <c:v>5.0300000000000182E-4</c:v>
                </c:pt>
                <c:pt idx="165">
                  <c:v>1.1050000000000001E-3</c:v>
                </c:pt>
                <c:pt idx="166">
                  <c:v>1.1050000000000001E-3</c:v>
                </c:pt>
                <c:pt idx="167">
                  <c:v>1.1050000000000001E-3</c:v>
                </c:pt>
                <c:pt idx="168">
                  <c:v>1.1050000000000001E-3</c:v>
                </c:pt>
                <c:pt idx="169">
                  <c:v>1.1050000000000001E-3</c:v>
                </c:pt>
                <c:pt idx="170">
                  <c:v>1.1050000000000001E-3</c:v>
                </c:pt>
                <c:pt idx="171">
                  <c:v>1.1050000000000001E-3</c:v>
                </c:pt>
                <c:pt idx="172">
                  <c:v>1.3805000000000001E-2</c:v>
                </c:pt>
                <c:pt idx="173">
                  <c:v>1.3805000000000001E-2</c:v>
                </c:pt>
                <c:pt idx="174">
                  <c:v>1.0777999999999998E-2</c:v>
                </c:pt>
                <c:pt idx="175">
                  <c:v>9.5730000000000207E-3</c:v>
                </c:pt>
                <c:pt idx="176">
                  <c:v>9.5730000000000207E-3</c:v>
                </c:pt>
              </c:numCache>
            </c:numRef>
          </c:yVal>
          <c:smooth val="1"/>
        </c:ser>
        <c:axId val="98201600"/>
        <c:axId val="98203520"/>
      </c:scatterChart>
      <c:valAx>
        <c:axId val="98201600"/>
        <c:scaling>
          <c:orientation val="minMax"/>
          <c:max val="48"/>
          <c:min val="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2800" b="0">
                    <a:latin typeface="Times New Roman" pitchFamily="18" charset="0"/>
                    <a:cs typeface="Times New Roman" pitchFamily="18" charset="0"/>
                  </a:rPr>
                  <a:t>Time (sec)</a:t>
                </a:r>
              </a:p>
            </c:rich>
          </c:tx>
          <c:layout>
            <c:manualLayout>
              <c:xMode val="edge"/>
              <c:yMode val="edge"/>
              <c:x val="0.41333202397319402"/>
              <c:y val="0.8534387631925766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8203520"/>
        <c:crosses val="autoZero"/>
        <c:crossBetween val="midCat"/>
      </c:valAx>
      <c:valAx>
        <c:axId val="98203520"/>
        <c:scaling>
          <c:orientation val="minMax"/>
          <c:max val="1.4999999999999998E-2"/>
          <c:min val="-2.0000000000000011E-2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b="0">
                    <a:latin typeface="Times New Roman" pitchFamily="18" charset="0"/>
                    <a:cs typeface="Times New Roman" pitchFamily="18" charset="0"/>
                  </a:rPr>
                  <a:t>Temperature (</a:t>
                </a:r>
                <a:r>
                  <a:rPr lang="en-US" sz="2800" b="0" baseline="3000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800" b="0">
                    <a:latin typeface="Times New Roman" pitchFamily="18" charset="0"/>
                    <a:cs typeface="Times New Roman" pitchFamily="18" charset="0"/>
                  </a:rPr>
                  <a:t>C)</a:t>
                </a:r>
              </a:p>
            </c:rich>
          </c:tx>
          <c:layout>
            <c:manualLayout>
              <c:xMode val="edge"/>
              <c:yMode val="edge"/>
              <c:x val="2.7351938150588301E-2"/>
              <c:y val="0.1689099305624785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82016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F87B2D-8FAB-41E6-8FD5-FE3C49742FEB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EC82939-CBD4-44C9-8188-12CFD164ED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077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2939-CBD4-44C9-8188-12CFD164ED76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2939-CBD4-44C9-8188-12CFD164ED76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2939-CBD4-44C9-8188-12CFD164ED76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2939-CBD4-44C9-8188-12CFD164ED76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2939-CBD4-44C9-8188-12CFD164ED76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DA4E-0C1A-4AC3-AD54-82669FBF4B35}" type="datetimeFigureOut">
              <a:rPr lang="he-IL" smtClean="0"/>
              <a:pPr/>
              <a:t>כ"ח/ניסן/תשע"ב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AA05-6CD0-4147-8BF7-DF63379C3F3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Figures </a:t>
            </a:r>
            <a:br>
              <a:rPr lang="en-US" dirty="0" smtClean="0"/>
            </a:br>
            <a:r>
              <a:rPr lang="en-US" dirty="0" smtClean="0"/>
              <a:t>for manuscript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JoVE</a:t>
            </a:r>
            <a:r>
              <a:rPr lang="en-US" dirty="0" smtClean="0"/>
              <a:t> 4189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95736" y="980728"/>
            <a:ext cx="5256584" cy="4176464"/>
            <a:chOff x="2195736" y="980728"/>
            <a:chExt cx="5256584" cy="4176464"/>
          </a:xfrm>
        </p:grpSpPr>
        <p:pic>
          <p:nvPicPr>
            <p:cNvPr id="4" name="Picture 3"/>
            <p:cNvPicPr/>
            <p:nvPr/>
          </p:nvPicPr>
          <p:blipFill>
            <a:blip r:embed="rId3" cstate="print"/>
            <a:srcRect l="19781" t="29988" r="40057" b="33837"/>
            <a:stretch>
              <a:fillRect/>
            </a:stretch>
          </p:blipFill>
          <p:spPr bwMode="auto">
            <a:xfrm>
              <a:off x="2195736" y="980728"/>
              <a:ext cx="5236112" cy="374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2267744" y="4725144"/>
              <a:ext cx="5184576" cy="4320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23528" y="26064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Fig 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9512" y="1389638"/>
            <a:ext cx="8915400" cy="5351730"/>
            <a:chOff x="228600" y="0"/>
            <a:chExt cx="8915400" cy="5351730"/>
          </a:xfrm>
        </p:grpSpPr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251520" y="5013176"/>
              <a:ext cx="67687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28600" y="0"/>
              <a:ext cx="8915400" cy="4985585"/>
              <a:chOff x="0" y="609599"/>
              <a:chExt cx="8915400" cy="4985585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070" r="1682" b="9961"/>
              <a:stretch>
                <a:fillRect/>
              </a:stretch>
            </p:blipFill>
            <p:spPr bwMode="auto">
              <a:xfrm>
                <a:off x="0" y="609599"/>
                <a:ext cx="8915400" cy="4985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" descr="V:\RanD\MpAFP_burst_ventilator.b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59102" y="1143000"/>
                <a:ext cx="3149600" cy="23622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323528" y="26064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Fig 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47664" y="1412776"/>
            <a:ext cx="5473339" cy="3692153"/>
            <a:chOff x="1547664" y="1412776"/>
            <a:chExt cx="5473339" cy="3692153"/>
          </a:xfrm>
        </p:grpSpPr>
        <p:graphicFrame>
          <p:nvGraphicFramePr>
            <p:cNvPr id="4" name="תרשים 1"/>
            <p:cNvGraphicFramePr/>
            <p:nvPr/>
          </p:nvGraphicFramePr>
          <p:xfrm>
            <a:off x="1547664" y="1412776"/>
            <a:ext cx="5473339" cy="3275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409" name="Rectangle 1"/>
            <p:cNvSpPr>
              <a:spLocks noChangeArrowheads="1"/>
            </p:cNvSpPr>
            <p:nvPr/>
          </p:nvSpPr>
          <p:spPr bwMode="auto">
            <a:xfrm>
              <a:off x="2051720" y="4766375"/>
              <a:ext cx="48245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23528" y="26064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Fig 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stability</a:t>
            </a:r>
            <a:endParaRPr lang="he-IL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71475" y="1171575"/>
          <a:ext cx="8401050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26064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Fig 4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4003" y="434140"/>
            <a:ext cx="8829999" cy="6165982"/>
            <a:chOff x="314003" y="434140"/>
            <a:chExt cx="8829999" cy="6165982"/>
          </a:xfrm>
        </p:grpSpPr>
        <p:grpSp>
          <p:nvGrpSpPr>
            <p:cNvPr id="26" name="Group 25"/>
            <p:cNvGrpSpPr/>
            <p:nvPr/>
          </p:nvGrpSpPr>
          <p:grpSpPr>
            <a:xfrm>
              <a:off x="4355976" y="1821347"/>
              <a:ext cx="4788024" cy="3429261"/>
              <a:chOff x="827584" y="332656"/>
              <a:chExt cx="8043158" cy="5760640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788" t="13008" r="5801" b="8735"/>
              <a:stretch>
                <a:fillRect/>
              </a:stretch>
            </p:blipFill>
            <p:spPr bwMode="auto">
              <a:xfrm>
                <a:off x="827584" y="332656"/>
                <a:ext cx="8043158" cy="5760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Oval 27"/>
              <p:cNvSpPr/>
              <p:nvPr/>
            </p:nvSpPr>
            <p:spPr>
              <a:xfrm>
                <a:off x="4944043" y="1945982"/>
                <a:ext cx="45719" cy="503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17085" y="504580"/>
              <a:ext cx="8826917" cy="6095542"/>
              <a:chOff x="317085" y="504580"/>
              <a:chExt cx="8826917" cy="6095542"/>
            </a:xfrm>
          </p:grpSpPr>
          <p:pic>
            <p:nvPicPr>
              <p:cNvPr id="6" name="Picture 3" descr="C:\Users\bras-lab\Documents\My Dropbox\Journal of Visualized Experiments\Sketchup\photoes\05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2119" t="9313" r="13821" b="10635"/>
              <a:stretch>
                <a:fillRect/>
              </a:stretch>
            </p:blipFill>
            <p:spPr bwMode="auto">
              <a:xfrm>
                <a:off x="317085" y="3501008"/>
                <a:ext cx="3822867" cy="3099114"/>
              </a:xfrm>
              <a:prstGeom prst="rect">
                <a:avLst/>
              </a:prstGeom>
              <a:noFill/>
            </p:spPr>
          </p:pic>
          <p:pic>
            <p:nvPicPr>
              <p:cNvPr id="7" name="Picture 5" descr="C:\Users\bras-lab\Documents\My Dropbox\Journal of Visualized Experiments\Sketchup\photoes\04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246" t="2974" r="18203" b="24943"/>
              <a:stretch>
                <a:fillRect/>
              </a:stretch>
            </p:blipFill>
            <p:spPr bwMode="auto">
              <a:xfrm>
                <a:off x="323527" y="504580"/>
                <a:ext cx="3816425" cy="2924420"/>
              </a:xfrm>
              <a:prstGeom prst="rect">
                <a:avLst/>
              </a:prstGeom>
              <a:noFill/>
            </p:spPr>
          </p:pic>
          <p:grpSp>
            <p:nvGrpSpPr>
              <p:cNvPr id="8" name="Group 43"/>
              <p:cNvGrpSpPr/>
              <p:nvPr/>
            </p:nvGrpSpPr>
            <p:grpSpPr>
              <a:xfrm>
                <a:off x="4376857" y="1412776"/>
                <a:ext cx="4767145" cy="4556249"/>
                <a:chOff x="4448865" y="24662"/>
                <a:chExt cx="4767145" cy="4556249"/>
              </a:xfrm>
            </p:grpSpPr>
            <p:grpSp>
              <p:nvGrpSpPr>
                <p:cNvPr id="9" name="Group 36"/>
                <p:cNvGrpSpPr/>
                <p:nvPr/>
              </p:nvGrpSpPr>
              <p:grpSpPr>
                <a:xfrm>
                  <a:off x="4448865" y="24662"/>
                  <a:ext cx="4767145" cy="4556249"/>
                  <a:chOff x="4790554" y="1339054"/>
                  <a:chExt cx="4236644" cy="4049217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>
                    <a:off x="5667923" y="1787017"/>
                    <a:ext cx="1087911" cy="703942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927925" y="1531038"/>
                    <a:ext cx="931984" cy="273527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Copper disc</a:t>
                    </a:r>
                    <a:endParaRPr lang="he-IL" sz="1400" dirty="0"/>
                  </a:p>
                </p:txBody>
              </p: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6961886" y="1578102"/>
                    <a:ext cx="418424" cy="96065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907599" y="1339054"/>
                    <a:ext cx="872151" cy="273527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Thermistor</a:t>
                    </a:r>
                    <a:endParaRPr lang="he-IL" sz="1400" dirty="0"/>
                  </a:p>
                </p:txBody>
              </p:sp>
              <p:cxnSp>
                <p:nvCxnSpPr>
                  <p:cNvPr id="16" name="Straight Arrow Connector 15"/>
                  <p:cNvCxnSpPr/>
                  <p:nvPr/>
                </p:nvCxnSpPr>
                <p:spPr>
                  <a:xfrm>
                    <a:off x="8867661" y="1979001"/>
                    <a:ext cx="0" cy="92007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082335" y="1625352"/>
                    <a:ext cx="944863" cy="273527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Water outlet</a:t>
                    </a:r>
                    <a:endParaRPr lang="he-IL" sz="1600" dirty="0">
                      <a:latin typeface="+mj-lt"/>
                    </a:endParaRPr>
                  </a:p>
                </p:txBody>
              </p:sp>
              <p:cxnSp>
                <p:nvCxnSpPr>
                  <p:cNvPr id="18" name="Straight Arrow Connector 17"/>
                  <p:cNvCxnSpPr/>
                  <p:nvPr/>
                </p:nvCxnSpPr>
                <p:spPr>
                  <a:xfrm flipV="1">
                    <a:off x="8291708" y="4090828"/>
                    <a:ext cx="1" cy="1023916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8035729" y="5097197"/>
                    <a:ext cx="951929" cy="273527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Dry air Inlet</a:t>
                    </a:r>
                    <a:endParaRPr lang="he-IL" sz="1600" dirty="0">
                      <a:latin typeface="+mj-lt"/>
                    </a:endParaRPr>
                  </a:p>
                </p:txBody>
              </p:sp>
              <p:cxnSp>
                <p:nvCxnSpPr>
                  <p:cNvPr id="20" name="Straight Arrow Connector 19"/>
                  <p:cNvCxnSpPr/>
                  <p:nvPr/>
                </p:nvCxnSpPr>
                <p:spPr>
                  <a:xfrm flipV="1">
                    <a:off x="7395782" y="4602674"/>
                    <a:ext cx="432048" cy="576064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883824" y="5114744"/>
                    <a:ext cx="873632" cy="273527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Water Inlet</a:t>
                    </a:r>
                    <a:endParaRPr lang="he-IL" sz="1400" dirty="0">
                      <a:latin typeface="+mj-lt"/>
                    </a:endParaRPr>
                  </a:p>
                </p:txBody>
              </p:sp>
              <p:cxnSp>
                <p:nvCxnSpPr>
                  <p:cNvPr id="22" name="Straight Arrow Connector 21"/>
                  <p:cNvCxnSpPr/>
                  <p:nvPr/>
                </p:nvCxnSpPr>
                <p:spPr>
                  <a:xfrm flipV="1">
                    <a:off x="6179881" y="2810935"/>
                    <a:ext cx="447963" cy="1407883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859907" y="4346807"/>
                    <a:ext cx="984695" cy="273527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Copper plate</a:t>
                    </a:r>
                    <a:endParaRPr lang="he-IL" sz="1400" dirty="0">
                      <a:latin typeface="+mj-lt"/>
                    </a:endParaRPr>
                  </a:p>
                </p:txBody>
              </p:sp>
              <p:cxnSp>
                <p:nvCxnSpPr>
                  <p:cNvPr id="24" name="Straight Arrow Connector 23"/>
                  <p:cNvCxnSpPr/>
                  <p:nvPr/>
                </p:nvCxnSpPr>
                <p:spPr>
                  <a:xfrm flipV="1">
                    <a:off x="5436096" y="2874928"/>
                    <a:ext cx="807780" cy="986121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790554" y="3787600"/>
                    <a:ext cx="1178443" cy="464994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Thermoelectric</a:t>
                    </a:r>
                  </a:p>
                  <a:p>
                    <a:pPr algn="ctr" rtl="0"/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 coolers</a:t>
                    </a:r>
                    <a:endParaRPr lang="he-IL" sz="1600" dirty="0">
                      <a:latin typeface="+mj-lt"/>
                    </a:endParaRPr>
                  </a:p>
                </p:txBody>
              </p:sp>
            </p:grp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5757220" y="1979388"/>
                  <a:ext cx="432048" cy="16397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TextBox 36"/>
            <p:cNvSpPr txBox="1"/>
            <p:nvPr/>
          </p:nvSpPr>
          <p:spPr>
            <a:xfrm>
              <a:off x="323528" y="505247"/>
              <a:ext cx="3626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1">
              <a:spAutoFit/>
            </a:bodyPr>
            <a:lstStyle/>
            <a:p>
              <a:r>
                <a:rPr lang="en-US" sz="2400" dirty="0" smtClean="0"/>
                <a:t>A</a:t>
              </a:r>
              <a:endParaRPr lang="he-IL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4003" y="3501008"/>
              <a:ext cx="351378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1">
              <a:spAutoFit/>
            </a:bodyPr>
            <a:lstStyle/>
            <a:p>
              <a:r>
                <a:rPr lang="en-US" sz="2400" dirty="0" smtClean="0"/>
                <a:t>B</a:t>
              </a:r>
              <a:endParaRPr lang="he-IL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03198" y="434140"/>
              <a:ext cx="34817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/>
                <a:t>C</a:t>
              </a:r>
              <a:endParaRPr lang="he-IL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51520" y="18864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Fig 5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53</Words>
  <Application>Microsoft Office PowerPoint</Application>
  <PresentationFormat>On-screen Show (4:3)</PresentationFormat>
  <Paragraphs>27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Figures  for manuscript  JoVE 4189  </vt:lpstr>
      <vt:lpstr>Slide 2</vt:lpstr>
      <vt:lpstr>Slide 3</vt:lpstr>
      <vt:lpstr>Slide 4</vt:lpstr>
      <vt:lpstr>Temperature stability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bras-lab</dc:creator>
  <cp:lastModifiedBy>Ido Braslavsky</cp:lastModifiedBy>
  <cp:revision>63</cp:revision>
  <dcterms:created xsi:type="dcterms:W3CDTF">2011-11-27T13:05:27Z</dcterms:created>
  <dcterms:modified xsi:type="dcterms:W3CDTF">2012-04-20T07:23:27Z</dcterms:modified>
</cp:coreProperties>
</file>