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24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ras-lab\Documents\My%20Dropbox\Ph.D\Results\Time%20dependence\MpAFP_Annealing_Tim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4305614508105041"/>
          <c:y val="6.6526288710134621E-2"/>
          <c:w val="0.80416381601741294"/>
          <c:h val="0.79644719907071049"/>
        </c:manualLayout>
      </c:layout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5"/>
            <c:spPr>
              <a:solidFill>
                <a:schemeClr val="tx1"/>
              </a:solidFill>
              <a:ln>
                <a:noFill/>
              </a:ln>
            </c:spPr>
          </c:marker>
          <c:errBars>
            <c:errDir val="y"/>
            <c:errBarType val="both"/>
            <c:errValType val="cust"/>
            <c:plus>
              <c:numRef>
                <c:f>AVG!$J$4:$J$13</c:f>
                <c:numCache>
                  <c:formatCode>General</c:formatCode>
                  <c:ptCount val="10"/>
                  <c:pt idx="0">
                    <c:v>2.016219942650815E-2</c:v>
                  </c:pt>
                  <c:pt idx="1">
                    <c:v>5.9739936390994092E-2</c:v>
                  </c:pt>
                  <c:pt idx="3">
                    <c:v>2.6157774497588011E-2</c:v>
                  </c:pt>
                  <c:pt idx="4">
                    <c:v>3.2848896480704062E-2</c:v>
                  </c:pt>
                  <c:pt idx="5">
                    <c:v>3.2709495733060812E-2</c:v>
                  </c:pt>
                  <c:pt idx="6">
                    <c:v>3.6480131578710259E-2</c:v>
                  </c:pt>
                  <c:pt idx="7">
                    <c:v>7.4095284000475534E-2</c:v>
                  </c:pt>
                  <c:pt idx="8">
                    <c:v>4.3475408118971229E-2</c:v>
                  </c:pt>
                  <c:pt idx="9">
                    <c:v>2.7610384519838452E-2</c:v>
                  </c:pt>
                </c:numCache>
              </c:numRef>
            </c:plus>
            <c:minus>
              <c:numRef>
                <c:f>AVG!$J$4:$J$13</c:f>
                <c:numCache>
                  <c:formatCode>General</c:formatCode>
                  <c:ptCount val="10"/>
                  <c:pt idx="0">
                    <c:v>2.016219942650815E-2</c:v>
                  </c:pt>
                  <c:pt idx="1">
                    <c:v>5.9739936390994092E-2</c:v>
                  </c:pt>
                  <c:pt idx="3">
                    <c:v>2.6157774497588011E-2</c:v>
                  </c:pt>
                  <c:pt idx="4">
                    <c:v>3.2848896480704062E-2</c:v>
                  </c:pt>
                  <c:pt idx="5">
                    <c:v>3.2709495733060812E-2</c:v>
                  </c:pt>
                  <c:pt idx="6">
                    <c:v>3.6480131578710259E-2</c:v>
                  </c:pt>
                  <c:pt idx="7">
                    <c:v>7.4095284000475534E-2</c:v>
                  </c:pt>
                  <c:pt idx="8">
                    <c:v>4.3475408118971229E-2</c:v>
                  </c:pt>
                  <c:pt idx="9">
                    <c:v>2.7610384519838452E-2</c:v>
                  </c:pt>
                </c:numCache>
              </c:numRef>
            </c:minus>
          </c:errBars>
          <c:xVal>
            <c:numRef>
              <c:f>AVG!$G$4:$G$13</c:f>
              <c:numCache>
                <c:formatCode>0.000</c:formatCode>
                <c:ptCount val="10"/>
                <c:pt idx="0">
                  <c:v>0.24761904761904771</c:v>
                </c:pt>
                <c:pt idx="1">
                  <c:v>0.80999999999999994</c:v>
                </c:pt>
                <c:pt idx="3">
                  <c:v>2.4749999999999988</c:v>
                </c:pt>
                <c:pt idx="4">
                  <c:v>4.34</c:v>
                </c:pt>
                <c:pt idx="5">
                  <c:v>6.0138888888888875</c:v>
                </c:pt>
                <c:pt idx="6">
                  <c:v>8.6305555555555529</c:v>
                </c:pt>
                <c:pt idx="7">
                  <c:v>14.9</c:v>
                </c:pt>
                <c:pt idx="8">
                  <c:v>27.47222222222214</c:v>
                </c:pt>
                <c:pt idx="9" formatCode="0.00">
                  <c:v>60.138888888888985</c:v>
                </c:pt>
              </c:numCache>
            </c:numRef>
          </c:xVal>
          <c:yVal>
            <c:numRef>
              <c:f>AVG!$H$4:$H$13</c:f>
              <c:numCache>
                <c:formatCode>0.000</c:formatCode>
                <c:ptCount val="10"/>
                <c:pt idx="0">
                  <c:v>8.8714285714285954E-2</c:v>
                </c:pt>
                <c:pt idx="1">
                  <c:v>0.28240000000000032</c:v>
                </c:pt>
                <c:pt idx="3">
                  <c:v>0.33975000000000072</c:v>
                </c:pt>
                <c:pt idx="4">
                  <c:v>0.67420000000000169</c:v>
                </c:pt>
                <c:pt idx="5">
                  <c:v>0.72333333333333361</c:v>
                </c:pt>
                <c:pt idx="6">
                  <c:v>0.71000000000000063</c:v>
                </c:pt>
                <c:pt idx="7">
                  <c:v>0.72333333333333361</c:v>
                </c:pt>
                <c:pt idx="8">
                  <c:v>0.69133333333333402</c:v>
                </c:pt>
                <c:pt idx="9">
                  <c:v>0.64900000000000169</c:v>
                </c:pt>
              </c:numCache>
            </c:numRef>
          </c:yVal>
        </c:ser>
        <c:axId val="49568384"/>
        <c:axId val="45634304"/>
      </c:scatterChart>
      <c:valAx>
        <c:axId val="49568384"/>
        <c:scaling>
          <c:logBase val="10"/>
          <c:orientation val="minMax"/>
          <c:min val="0.1"/>
        </c:scaling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200" b="0" dirty="0">
                    <a:latin typeface="Times New Roman" pitchFamily="18" charset="0"/>
                    <a:cs typeface="Times New Roman" pitchFamily="18" charset="0"/>
                  </a:rPr>
                  <a:t>Time </a:t>
                </a:r>
                <a:r>
                  <a:rPr lang="en-US" sz="1200" b="0" dirty="0" smtClean="0">
                    <a:latin typeface="Times New Roman" pitchFamily="18" charset="0"/>
                    <a:cs typeface="Times New Roman" pitchFamily="18" charset="0"/>
                  </a:rPr>
                  <a:t>(min)</a:t>
                </a:r>
                <a:endParaRPr lang="en-US" sz="1200" b="0" dirty="0">
                  <a:latin typeface="Times New Roman" pitchFamily="18" charset="0"/>
                  <a:cs typeface="Times New Roman" pitchFamily="18" charset="0"/>
                </a:endParaRPr>
              </a:p>
            </c:rich>
          </c:tx>
          <c:layout>
            <c:manualLayout>
              <c:xMode val="edge"/>
              <c:yMode val="edge"/>
              <c:x val="0.44977093365884846"/>
              <c:y val="0.9231973033827624"/>
            </c:manualLayout>
          </c:layout>
        </c:title>
        <c:numFmt formatCode="0" sourceLinked="0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5634304"/>
        <c:crossesAt val="0"/>
        <c:crossBetween val="midCat"/>
      </c:valAx>
      <c:valAx>
        <c:axId val="45634304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sz="1200" b="0"/>
                </a:pPr>
                <a:r>
                  <a:rPr lang="en-US" sz="1200" b="0" dirty="0" smtClean="0">
                    <a:latin typeface="Times New Roman" pitchFamily="18" charset="0"/>
                    <a:cs typeface="Times New Roman" pitchFamily="18" charset="0"/>
                  </a:rPr>
                  <a:t>Thermal</a:t>
                </a:r>
                <a:r>
                  <a:rPr lang="en-US" sz="1200" b="0" baseline="0" dirty="0" smtClean="0">
                    <a:latin typeface="Times New Roman" pitchFamily="18" charset="0"/>
                    <a:cs typeface="Times New Roman" pitchFamily="18" charset="0"/>
                  </a:rPr>
                  <a:t> hysteresis </a:t>
                </a:r>
                <a:r>
                  <a:rPr lang="en-US" sz="1200" b="0" dirty="0" smtClean="0">
                    <a:latin typeface="Times New Roman" pitchFamily="18" charset="0"/>
                    <a:cs typeface="Times New Roman" pitchFamily="18" charset="0"/>
                  </a:rPr>
                  <a:t>(°C</a:t>
                </a:r>
                <a:r>
                  <a:rPr lang="en-US" sz="1200" b="0" dirty="0"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c:rich>
          </c:tx>
          <c:layout>
            <c:manualLayout>
              <c:xMode val="edge"/>
              <c:yMode val="edge"/>
              <c:x val="2.8017266973596935E-2"/>
              <c:y val="0.21501483203034738"/>
            </c:manualLayout>
          </c:layout>
        </c:title>
        <c:numFmt formatCode="0.0" sourceLinked="0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9568384"/>
        <c:crossesAt val="1.0000000000000026E-2"/>
        <c:crossBetween val="midCat"/>
      </c:valAx>
      <c:spPr>
        <a:solidFill>
          <a:schemeClr val="bg1">
            <a:lumMod val="85000"/>
          </a:schemeClr>
        </a:solidFill>
      </c:spPr>
    </c:plotArea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9F87B2D-8FAB-41E6-8FD5-FE3C49742FEB}" type="datetimeFigureOut">
              <a:rPr lang="he-IL" smtClean="0"/>
              <a:pPr/>
              <a:t>ב'/טבת/תשע"ב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EC82939-CBD4-44C9-8188-12CFD164ED76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82939-CBD4-44C9-8188-12CFD164ED76}" type="slidenum">
              <a:rPr lang="he-IL" smtClean="0"/>
              <a:pPr/>
              <a:t>1</a:t>
            </a:fld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DA4E-0C1A-4AC3-AD54-82669FBF4B35}" type="datetimeFigureOut">
              <a:rPr lang="he-IL" smtClean="0"/>
              <a:pPr/>
              <a:t>ב'/טבת/תשע"ב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AA05-6CD0-4147-8BF7-DF63379C3F3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DA4E-0C1A-4AC3-AD54-82669FBF4B35}" type="datetimeFigureOut">
              <a:rPr lang="he-IL" smtClean="0"/>
              <a:pPr/>
              <a:t>ב'/טבת/תשע"ב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AA05-6CD0-4147-8BF7-DF63379C3F3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DA4E-0C1A-4AC3-AD54-82669FBF4B35}" type="datetimeFigureOut">
              <a:rPr lang="he-IL" smtClean="0"/>
              <a:pPr/>
              <a:t>ב'/טבת/תשע"ב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AA05-6CD0-4147-8BF7-DF63379C3F3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DA4E-0C1A-4AC3-AD54-82669FBF4B35}" type="datetimeFigureOut">
              <a:rPr lang="he-IL" smtClean="0"/>
              <a:pPr/>
              <a:t>ב'/טבת/תשע"ב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AA05-6CD0-4147-8BF7-DF63379C3F3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DA4E-0C1A-4AC3-AD54-82669FBF4B35}" type="datetimeFigureOut">
              <a:rPr lang="he-IL" smtClean="0"/>
              <a:pPr/>
              <a:t>ב'/טבת/תשע"ב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AA05-6CD0-4147-8BF7-DF63379C3F3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DA4E-0C1A-4AC3-AD54-82669FBF4B35}" type="datetimeFigureOut">
              <a:rPr lang="he-IL" smtClean="0"/>
              <a:pPr/>
              <a:t>ב'/טבת/תשע"ב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AA05-6CD0-4147-8BF7-DF63379C3F3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DA4E-0C1A-4AC3-AD54-82669FBF4B35}" type="datetimeFigureOut">
              <a:rPr lang="he-IL" smtClean="0"/>
              <a:pPr/>
              <a:t>ב'/טבת/תשע"ב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AA05-6CD0-4147-8BF7-DF63379C3F3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DA4E-0C1A-4AC3-AD54-82669FBF4B35}" type="datetimeFigureOut">
              <a:rPr lang="he-IL" smtClean="0"/>
              <a:pPr/>
              <a:t>ב'/טבת/תשע"ב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AA05-6CD0-4147-8BF7-DF63379C3F3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DA4E-0C1A-4AC3-AD54-82669FBF4B35}" type="datetimeFigureOut">
              <a:rPr lang="he-IL" smtClean="0"/>
              <a:pPr/>
              <a:t>ב'/טבת/תשע"ב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AA05-6CD0-4147-8BF7-DF63379C3F3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DA4E-0C1A-4AC3-AD54-82669FBF4B35}" type="datetimeFigureOut">
              <a:rPr lang="he-IL" smtClean="0"/>
              <a:pPr/>
              <a:t>ב'/טבת/תשע"ב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AA05-6CD0-4147-8BF7-DF63379C3F3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DA4E-0C1A-4AC3-AD54-82669FBF4B35}" type="datetimeFigureOut">
              <a:rPr lang="he-IL" smtClean="0"/>
              <a:pPr/>
              <a:t>ב'/טבת/תשע"ב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AA05-6CD0-4147-8BF7-DF63379C3F3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3DA4E-0C1A-4AC3-AD54-82669FBF4B35}" type="datetimeFigureOut">
              <a:rPr lang="he-IL" smtClean="0"/>
              <a:pPr/>
              <a:t>ב'/טבת/תשע"ב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5AA05-6CD0-4147-8BF7-DF63379C3F36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195736" y="980728"/>
            <a:ext cx="5256584" cy="4176464"/>
            <a:chOff x="2195736" y="980728"/>
            <a:chExt cx="5256584" cy="4176464"/>
          </a:xfrm>
        </p:grpSpPr>
        <p:pic>
          <p:nvPicPr>
            <p:cNvPr id="4" name="Picture 3"/>
            <p:cNvPicPr/>
            <p:nvPr/>
          </p:nvPicPr>
          <p:blipFill>
            <a:blip r:embed="rId3" cstate="print"/>
            <a:srcRect l="19781" t="29988" r="40057" b="33837"/>
            <a:stretch>
              <a:fillRect/>
            </a:stretch>
          </p:blipFill>
          <p:spPr bwMode="auto">
            <a:xfrm>
              <a:off x="2195736" y="980728"/>
              <a:ext cx="5236112" cy="3743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6" name="Text Box 2"/>
            <p:cNvSpPr txBox="1">
              <a:spLocks noChangeArrowheads="1"/>
            </p:cNvSpPr>
            <p:nvPr/>
          </p:nvSpPr>
          <p:spPr bwMode="auto">
            <a:xfrm>
              <a:off x="2267744" y="4725144"/>
              <a:ext cx="5184576" cy="43204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1" algn="l" rtl="0" fontAlgn="base">
                <a:spcBef>
                  <a:spcPct val="0"/>
                </a:spcBef>
                <a:spcAft>
                  <a:spcPts val="1000"/>
                </a:spcAft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Fig 1. Mode of action of ice binding proteins. Adopted from  </a:t>
              </a:r>
              <a:r>
                <a:rPr lang="en-US" sz="1600" dirty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1600" dirty="0" err="1">
                  <a:latin typeface="Times New Roman" pitchFamily="18" charset="0"/>
                  <a:cs typeface="Times New Roman" pitchFamily="18" charset="0"/>
                  <a:hlinkClick r:id="" tooltip="Celik, 2010 #253"/>
                </a:rPr>
                <a:t>Celik</a:t>
              </a:r>
              <a:r>
                <a:rPr lang="en-US" sz="1600" dirty="0">
                  <a:latin typeface="Times New Roman" pitchFamily="18" charset="0"/>
                  <a:cs typeface="Times New Roman" pitchFamily="18" charset="0"/>
                  <a:hlinkClick r:id="" tooltip="Celik, 2010 #253"/>
                </a:rPr>
                <a:t>, Graham et al. 2010</a:t>
              </a:r>
              <a:r>
                <a:rPr lang="en-US" sz="1600" dirty="0">
                  <a:latin typeface="Times New Roman" pitchFamily="18" charset="0"/>
                  <a:cs typeface="Times New Roman" pitchFamily="18" charset="0"/>
                </a:rPr>
                <a:t>) </a:t>
              </a:r>
            </a:p>
            <a:p>
              <a:pPr marL="457200" marR="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e-I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79512" y="21486"/>
            <a:ext cx="8915400" cy="5351730"/>
            <a:chOff x="228600" y="0"/>
            <a:chExt cx="8915400" cy="5351730"/>
          </a:xfrm>
        </p:grpSpPr>
        <p:sp>
          <p:nvSpPr>
            <p:cNvPr id="2049" name="Rectangle 1"/>
            <p:cNvSpPr>
              <a:spLocks noChangeArrowheads="1"/>
            </p:cNvSpPr>
            <p:nvPr/>
          </p:nvSpPr>
          <p:spPr bwMode="auto">
            <a:xfrm>
              <a:off x="251520" y="5013176"/>
              <a:ext cx="67687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Fig 2. The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Labview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interface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228600" y="0"/>
              <a:ext cx="8915400" cy="4985585"/>
              <a:chOff x="0" y="609599"/>
              <a:chExt cx="8915400" cy="4985585"/>
            </a:xfrm>
          </p:grpSpPr>
          <p:pic>
            <p:nvPicPr>
              <p:cNvPr id="7" name="Picture 7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t="2070" r="1682" b="9961"/>
              <a:stretch>
                <a:fillRect/>
              </a:stretch>
            </p:blipFill>
            <p:spPr bwMode="auto">
              <a:xfrm>
                <a:off x="0" y="609599"/>
                <a:ext cx="8915400" cy="49855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" name="Picture 3" descr="V:\RanD\MpAFP_burst_ventilator.bmp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759102" y="1143000"/>
                <a:ext cx="3149600" cy="2362200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547664" y="1412776"/>
            <a:ext cx="5473339" cy="3692153"/>
            <a:chOff x="1547664" y="1412776"/>
            <a:chExt cx="5473339" cy="3692153"/>
          </a:xfrm>
        </p:grpSpPr>
        <p:graphicFrame>
          <p:nvGraphicFramePr>
            <p:cNvPr id="4" name="תרשים 1"/>
            <p:cNvGraphicFramePr/>
            <p:nvPr/>
          </p:nvGraphicFramePr>
          <p:xfrm>
            <a:off x="1547664" y="1412776"/>
            <a:ext cx="5473339" cy="327568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7409" name="Rectangle 1"/>
            <p:cNvSpPr>
              <a:spLocks noChangeArrowheads="1"/>
            </p:cNvSpPr>
            <p:nvPr/>
          </p:nvSpPr>
          <p:spPr bwMode="auto">
            <a:xfrm>
              <a:off x="2051720" y="4766375"/>
              <a:ext cx="482453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Fig 3. Thermal hysteresis of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MpIBP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over time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47</Words>
  <Application>Microsoft Office PowerPoint</Application>
  <PresentationFormat>On-screen Show (4:3)</PresentationFormat>
  <Paragraphs>6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bras-lab</dc:creator>
  <cp:lastModifiedBy>JoVE</cp:lastModifiedBy>
  <cp:revision>4</cp:revision>
  <dcterms:created xsi:type="dcterms:W3CDTF">2011-11-27T13:05:27Z</dcterms:created>
  <dcterms:modified xsi:type="dcterms:W3CDTF">2011-12-28T18:35:52Z</dcterms:modified>
</cp:coreProperties>
</file>