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CCFFCC"/>
    <a:srgbClr val="99FFCC"/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074" y="-3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BDDC6-D483-4A1E-94D6-D725CB73CA96}" type="datetimeFigureOut">
              <a:rPr lang="fr-FR" smtClean="0"/>
              <a:pPr/>
              <a:t>02/05/2012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BEB3E-6A92-43D4-8F9B-61C5AE300BC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e 88"/>
          <p:cNvGrpSpPr/>
          <p:nvPr/>
        </p:nvGrpSpPr>
        <p:grpSpPr>
          <a:xfrm>
            <a:off x="-1071602" y="500042"/>
            <a:ext cx="6858048" cy="5572164"/>
            <a:chOff x="-32" y="428627"/>
            <a:chExt cx="9858444" cy="7358090"/>
          </a:xfrm>
        </p:grpSpPr>
        <p:sp>
          <p:nvSpPr>
            <p:cNvPr id="91" name="Explosion 1 90"/>
            <p:cNvSpPr/>
            <p:nvPr/>
          </p:nvSpPr>
          <p:spPr>
            <a:xfrm>
              <a:off x="-32" y="428627"/>
              <a:ext cx="9858444" cy="7358090"/>
            </a:xfrm>
            <a:prstGeom prst="irregularSeal1">
              <a:avLst/>
            </a:prstGeom>
            <a:solidFill>
              <a:srgbClr val="00FF00"/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2" name="Explosion 1 91"/>
            <p:cNvSpPr/>
            <p:nvPr/>
          </p:nvSpPr>
          <p:spPr>
            <a:xfrm>
              <a:off x="706331" y="1142983"/>
              <a:ext cx="8580577" cy="5817898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dirty="0" err="1" smtClean="0"/>
                <a:t>pUC</a:t>
              </a:r>
              <a:endParaRPr lang="fr-FR" dirty="0"/>
            </a:p>
          </p:txBody>
        </p:sp>
      </p:grpSp>
      <p:grpSp>
        <p:nvGrpSpPr>
          <p:cNvPr id="88" name="Groupe 87"/>
          <p:cNvGrpSpPr/>
          <p:nvPr/>
        </p:nvGrpSpPr>
        <p:grpSpPr>
          <a:xfrm>
            <a:off x="3428992" y="571480"/>
            <a:ext cx="6858048" cy="5572164"/>
            <a:chOff x="-32" y="428628"/>
            <a:chExt cx="9858444" cy="7358090"/>
          </a:xfrm>
        </p:grpSpPr>
        <p:sp>
          <p:nvSpPr>
            <p:cNvPr id="83" name="Explosion 1 82"/>
            <p:cNvSpPr/>
            <p:nvPr/>
          </p:nvSpPr>
          <p:spPr>
            <a:xfrm>
              <a:off x="-32" y="428628"/>
              <a:ext cx="9858444" cy="7358090"/>
            </a:xfrm>
            <a:prstGeom prst="irregularSeal1">
              <a:avLst/>
            </a:prstGeom>
            <a:solidFill>
              <a:srgbClr val="00FF00"/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7" name="Explosion 1 86"/>
            <p:cNvSpPr/>
            <p:nvPr/>
          </p:nvSpPr>
          <p:spPr>
            <a:xfrm>
              <a:off x="706331" y="1142984"/>
              <a:ext cx="8580577" cy="5817898"/>
            </a:xfrm>
            <a:prstGeom prst="irregularSeal1">
              <a:avLst/>
            </a:prstGeom>
            <a:solidFill>
              <a:schemeClr val="bg1"/>
            </a:solidFill>
            <a:ln>
              <a:noFill/>
            </a:ln>
            <a:effectLst>
              <a:softEdge rad="317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49" name="Forme libre 48"/>
          <p:cNvSpPr/>
          <p:nvPr/>
        </p:nvSpPr>
        <p:spPr>
          <a:xfrm rot="3152519">
            <a:off x="581484" y="3844692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2" name="Groupe 55"/>
          <p:cNvGrpSpPr/>
          <p:nvPr/>
        </p:nvGrpSpPr>
        <p:grpSpPr>
          <a:xfrm>
            <a:off x="825395" y="2375069"/>
            <a:ext cx="3024336" cy="1727448"/>
            <a:chOff x="5364088" y="2420888"/>
            <a:chExt cx="3024336" cy="1727448"/>
          </a:xfrm>
        </p:grpSpPr>
        <p:sp>
          <p:nvSpPr>
            <p:cNvPr id="53" name="Rectangle à coins arrondis 22"/>
            <p:cNvSpPr>
              <a:spLocks noChangeArrowheads="1"/>
            </p:cNvSpPr>
            <p:nvPr/>
          </p:nvSpPr>
          <p:spPr bwMode="auto">
            <a:xfrm>
              <a:off x="5364088" y="2420888"/>
              <a:ext cx="3024336" cy="1727448"/>
            </a:xfrm>
            <a:prstGeom prst="roundRect">
              <a:avLst>
                <a:gd name="adj" fmla="val 30431"/>
              </a:avLst>
            </a:prstGeom>
            <a:solidFill>
              <a:srgbClr val="CC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54" name="Rectangle à coins arrondis 53"/>
            <p:cNvSpPr/>
            <p:nvPr/>
          </p:nvSpPr>
          <p:spPr bwMode="auto">
            <a:xfrm>
              <a:off x="5435087" y="2491286"/>
              <a:ext cx="2873971" cy="1583676"/>
            </a:xfrm>
            <a:prstGeom prst="roundRect">
              <a:avLst>
                <a:gd name="adj" fmla="val 28840"/>
              </a:avLst>
            </a:prstGeom>
            <a:solidFill>
              <a:schemeClr val="bg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innerShdw blurRad="114300">
                <a:prstClr val="black"/>
              </a:innerShdw>
            </a:effectLst>
          </p:spPr>
          <p:txBody>
            <a:bodyPr/>
            <a:lstStyle/>
            <a:p>
              <a:pPr>
                <a:defRPr/>
              </a:pPr>
              <a:endParaRPr lang="fr-FR" dirty="0"/>
            </a:p>
          </p:txBody>
        </p:sp>
      </p:grpSp>
      <p:sp>
        <p:nvSpPr>
          <p:cNvPr id="59" name="Forme libre 58"/>
          <p:cNvSpPr/>
          <p:nvPr/>
        </p:nvSpPr>
        <p:spPr>
          <a:xfrm rot="1457920">
            <a:off x="935191" y="4059574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0" name="Forme libre 59"/>
          <p:cNvSpPr/>
          <p:nvPr/>
        </p:nvSpPr>
        <p:spPr>
          <a:xfrm rot="1457920">
            <a:off x="1367239" y="4123190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Forme libre 60"/>
          <p:cNvSpPr/>
          <p:nvPr/>
        </p:nvSpPr>
        <p:spPr>
          <a:xfrm rot="1457920">
            <a:off x="1727279" y="4123190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Forme libre 61"/>
          <p:cNvSpPr/>
          <p:nvPr/>
        </p:nvSpPr>
        <p:spPr>
          <a:xfrm rot="1457920">
            <a:off x="2231335" y="4123190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Forme libre 62"/>
          <p:cNvSpPr/>
          <p:nvPr/>
        </p:nvSpPr>
        <p:spPr>
          <a:xfrm rot="1457920">
            <a:off x="2447359" y="4123190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4" name="Forme libre 63"/>
          <p:cNvSpPr/>
          <p:nvPr/>
        </p:nvSpPr>
        <p:spPr>
          <a:xfrm rot="1457920">
            <a:off x="2951415" y="4123190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5" name="Forme libre 64"/>
          <p:cNvSpPr/>
          <p:nvPr/>
        </p:nvSpPr>
        <p:spPr>
          <a:xfrm rot="19383937">
            <a:off x="3527479" y="3979174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6" name="Forme libre 65"/>
          <p:cNvSpPr/>
          <p:nvPr/>
        </p:nvSpPr>
        <p:spPr>
          <a:xfrm rot="19291000">
            <a:off x="4044454" y="3026101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Forme libre 66"/>
          <p:cNvSpPr/>
          <p:nvPr/>
        </p:nvSpPr>
        <p:spPr>
          <a:xfrm rot="3152519">
            <a:off x="473621" y="3412644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Forme libre 67"/>
          <p:cNvSpPr/>
          <p:nvPr/>
        </p:nvSpPr>
        <p:spPr>
          <a:xfrm rot="5694480">
            <a:off x="320192" y="2598780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Forme libre 68"/>
          <p:cNvSpPr/>
          <p:nvPr/>
        </p:nvSpPr>
        <p:spPr>
          <a:xfrm rot="7632024">
            <a:off x="490969" y="2043527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Forme libre 69"/>
          <p:cNvSpPr/>
          <p:nvPr/>
        </p:nvSpPr>
        <p:spPr>
          <a:xfrm rot="9879039">
            <a:off x="851010" y="1728581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Forme libre 70"/>
          <p:cNvSpPr/>
          <p:nvPr/>
        </p:nvSpPr>
        <p:spPr>
          <a:xfrm rot="9879039">
            <a:off x="1270295" y="1675623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Forme libre 71"/>
          <p:cNvSpPr/>
          <p:nvPr/>
        </p:nvSpPr>
        <p:spPr>
          <a:xfrm rot="10800000">
            <a:off x="1853994" y="1654990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3" name="Forme libre 72"/>
          <p:cNvSpPr/>
          <p:nvPr/>
        </p:nvSpPr>
        <p:spPr>
          <a:xfrm rot="10800000">
            <a:off x="2409571" y="1654989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4" name="Forme libre 73"/>
          <p:cNvSpPr/>
          <p:nvPr/>
        </p:nvSpPr>
        <p:spPr>
          <a:xfrm rot="10800000">
            <a:off x="3273667" y="1674039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5" name="Forme libre 74"/>
          <p:cNvSpPr/>
          <p:nvPr/>
        </p:nvSpPr>
        <p:spPr>
          <a:xfrm rot="13288293">
            <a:off x="3825497" y="1935449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6" name="Forme libre 75"/>
          <p:cNvSpPr/>
          <p:nvPr/>
        </p:nvSpPr>
        <p:spPr>
          <a:xfrm rot="19383937">
            <a:off x="3972447" y="3674173"/>
            <a:ext cx="254695" cy="733163"/>
          </a:xfrm>
          <a:custGeom>
            <a:avLst/>
            <a:gdLst>
              <a:gd name="connsiteX0" fmla="*/ 26170 w 312497"/>
              <a:gd name="connsiteY0" fmla="*/ 0 h 1173018"/>
              <a:gd name="connsiteX1" fmla="*/ 26170 w 312497"/>
              <a:gd name="connsiteY1" fmla="*/ 360218 h 1173018"/>
              <a:gd name="connsiteX2" fmla="*/ 183188 w 312497"/>
              <a:gd name="connsiteY2" fmla="*/ 572654 h 1173018"/>
              <a:gd name="connsiteX3" fmla="*/ 146243 w 312497"/>
              <a:gd name="connsiteY3" fmla="*/ 979054 h 1173018"/>
              <a:gd name="connsiteX4" fmla="*/ 312497 w 312497"/>
              <a:gd name="connsiteY4" fmla="*/ 1173018 h 1173018"/>
              <a:gd name="connsiteX5" fmla="*/ 312497 w 312497"/>
              <a:gd name="connsiteY5" fmla="*/ 1173018 h 117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12497" h="1173018">
                <a:moveTo>
                  <a:pt x="26170" y="0"/>
                </a:moveTo>
                <a:cubicBezTo>
                  <a:pt x="13085" y="132388"/>
                  <a:pt x="0" y="264776"/>
                  <a:pt x="26170" y="360218"/>
                </a:cubicBezTo>
                <a:cubicBezTo>
                  <a:pt x="52340" y="455660"/>
                  <a:pt x="163176" y="469515"/>
                  <a:pt x="183188" y="572654"/>
                </a:cubicBezTo>
                <a:cubicBezTo>
                  <a:pt x="203200" y="675793"/>
                  <a:pt x="124692" y="878993"/>
                  <a:pt x="146243" y="979054"/>
                </a:cubicBezTo>
                <a:cubicBezTo>
                  <a:pt x="167794" y="1079115"/>
                  <a:pt x="312497" y="1173018"/>
                  <a:pt x="312497" y="1173018"/>
                </a:cubicBezTo>
                <a:lnTo>
                  <a:pt x="312497" y="1173018"/>
                </a:lnTo>
              </a:path>
            </a:pathLst>
          </a:cu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0" name="ZoneTexte 79"/>
          <p:cNvSpPr txBox="1"/>
          <p:nvPr/>
        </p:nvSpPr>
        <p:spPr>
          <a:xfrm>
            <a:off x="541832" y="785794"/>
            <a:ext cx="29523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latin typeface="Arial" pitchFamily="34" charset="0"/>
                <a:cs typeface="Arial" pitchFamily="34" charset="0"/>
              </a:rPr>
              <a:t>S23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5004048" y="785794"/>
            <a:ext cx="3528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S24</a:t>
            </a:r>
            <a:endParaRPr lang="fr-FR" sz="2800" b="1" dirty="0"/>
          </a:p>
        </p:txBody>
      </p:sp>
      <p:sp>
        <p:nvSpPr>
          <p:cNvPr id="86" name="Rectangle 85"/>
          <p:cNvSpPr/>
          <p:nvPr/>
        </p:nvSpPr>
        <p:spPr>
          <a:xfrm>
            <a:off x="2131138" y="2786058"/>
            <a:ext cx="1512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err="1">
                <a:latin typeface="Arial" pitchFamily="34" charset="0"/>
                <a:cs typeface="Arial" pitchFamily="34" charset="0"/>
              </a:rPr>
              <a:t>synthetic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curli</a:t>
            </a:r>
            <a:r>
              <a:rPr lang="fr-FR" dirty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err="1">
                <a:latin typeface="Arial" pitchFamily="34" charset="0"/>
                <a:cs typeface="Arial" pitchFamily="34" charset="0"/>
              </a:rPr>
              <a:t>operon</a:t>
            </a:r>
            <a:endParaRPr lang="fr-FR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4" name="Groupe 103"/>
          <p:cNvGrpSpPr/>
          <p:nvPr/>
        </p:nvGrpSpPr>
        <p:grpSpPr>
          <a:xfrm>
            <a:off x="4758972" y="1714488"/>
            <a:ext cx="4218191" cy="3201363"/>
            <a:chOff x="4758972" y="2375382"/>
            <a:chExt cx="4218191" cy="3201363"/>
          </a:xfrm>
        </p:grpSpPr>
        <p:grpSp>
          <p:nvGrpSpPr>
            <p:cNvPr id="94" name="Groupe 55"/>
            <p:cNvGrpSpPr/>
            <p:nvPr/>
          </p:nvGrpSpPr>
          <p:grpSpPr>
            <a:xfrm>
              <a:off x="5503409" y="3095461"/>
              <a:ext cx="3024336" cy="1727448"/>
              <a:chOff x="5364088" y="2420888"/>
              <a:chExt cx="3024336" cy="1727448"/>
            </a:xfrm>
          </p:grpSpPr>
          <p:sp>
            <p:nvSpPr>
              <p:cNvPr id="95" name="Rectangle à coins arrondis 22"/>
              <p:cNvSpPr>
                <a:spLocks noChangeArrowheads="1"/>
              </p:cNvSpPr>
              <p:nvPr/>
            </p:nvSpPr>
            <p:spPr bwMode="auto">
              <a:xfrm>
                <a:off x="5364088" y="2420888"/>
                <a:ext cx="3024336" cy="1727448"/>
              </a:xfrm>
              <a:prstGeom prst="roundRect">
                <a:avLst>
                  <a:gd name="adj" fmla="val 30431"/>
                </a:avLst>
              </a:prstGeom>
              <a:solidFill>
                <a:srgbClr val="CC9900"/>
              </a:solidFill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6" name="Rectangle à coins arrondis 95"/>
              <p:cNvSpPr/>
              <p:nvPr/>
            </p:nvSpPr>
            <p:spPr bwMode="auto">
              <a:xfrm>
                <a:off x="5435087" y="2491286"/>
                <a:ext cx="2873971" cy="1583676"/>
              </a:xfrm>
              <a:prstGeom prst="roundRect">
                <a:avLst>
                  <a:gd name="adj" fmla="val 28840"/>
                </a:avLst>
              </a:prstGeom>
              <a:solidFill>
                <a:schemeClr val="bg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>
                <a:innerShdw blurRad="114300">
                  <a:prstClr val="black"/>
                </a:innerShdw>
              </a:effectLst>
            </p:spPr>
            <p:txBody>
              <a:bodyPr/>
              <a:lstStyle/>
              <a:p>
                <a:pPr>
                  <a:defRPr/>
                </a:pPr>
                <a:endParaRPr lang="fr-FR" dirty="0"/>
              </a:p>
            </p:txBody>
          </p:sp>
        </p:grpSp>
        <p:sp>
          <p:nvSpPr>
            <p:cNvPr id="97" name="Forme libre 96"/>
            <p:cNvSpPr/>
            <p:nvPr/>
          </p:nvSpPr>
          <p:spPr>
            <a:xfrm rot="1457920">
              <a:off x="5613205" y="4779966"/>
              <a:ext cx="254695" cy="733163"/>
            </a:xfrm>
            <a:custGeom>
              <a:avLst/>
              <a:gdLst>
                <a:gd name="connsiteX0" fmla="*/ 26170 w 312497"/>
                <a:gd name="connsiteY0" fmla="*/ 0 h 1173018"/>
                <a:gd name="connsiteX1" fmla="*/ 26170 w 312497"/>
                <a:gd name="connsiteY1" fmla="*/ 360218 h 1173018"/>
                <a:gd name="connsiteX2" fmla="*/ 183188 w 312497"/>
                <a:gd name="connsiteY2" fmla="*/ 572654 h 1173018"/>
                <a:gd name="connsiteX3" fmla="*/ 146243 w 312497"/>
                <a:gd name="connsiteY3" fmla="*/ 979054 h 1173018"/>
                <a:gd name="connsiteX4" fmla="*/ 312497 w 312497"/>
                <a:gd name="connsiteY4" fmla="*/ 1173018 h 1173018"/>
                <a:gd name="connsiteX5" fmla="*/ 312497 w 312497"/>
                <a:gd name="connsiteY5" fmla="*/ 1173018 h 11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2497" h="1173018">
                  <a:moveTo>
                    <a:pt x="26170" y="0"/>
                  </a:moveTo>
                  <a:cubicBezTo>
                    <a:pt x="13085" y="132388"/>
                    <a:pt x="0" y="264776"/>
                    <a:pt x="26170" y="360218"/>
                  </a:cubicBezTo>
                  <a:cubicBezTo>
                    <a:pt x="52340" y="455660"/>
                    <a:pt x="163176" y="469515"/>
                    <a:pt x="183188" y="572654"/>
                  </a:cubicBezTo>
                  <a:cubicBezTo>
                    <a:pt x="203200" y="675793"/>
                    <a:pt x="124692" y="878993"/>
                    <a:pt x="146243" y="979054"/>
                  </a:cubicBezTo>
                  <a:cubicBezTo>
                    <a:pt x="167794" y="1079115"/>
                    <a:pt x="312497" y="1173018"/>
                    <a:pt x="312497" y="1173018"/>
                  </a:cubicBezTo>
                  <a:lnTo>
                    <a:pt x="312497" y="1173018"/>
                  </a:ln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8" name="Forme libre 97"/>
            <p:cNvSpPr/>
            <p:nvPr/>
          </p:nvSpPr>
          <p:spPr>
            <a:xfrm rot="1457920">
              <a:off x="7125373" y="4843582"/>
              <a:ext cx="254695" cy="733163"/>
            </a:xfrm>
            <a:custGeom>
              <a:avLst/>
              <a:gdLst>
                <a:gd name="connsiteX0" fmla="*/ 26170 w 312497"/>
                <a:gd name="connsiteY0" fmla="*/ 0 h 1173018"/>
                <a:gd name="connsiteX1" fmla="*/ 26170 w 312497"/>
                <a:gd name="connsiteY1" fmla="*/ 360218 h 1173018"/>
                <a:gd name="connsiteX2" fmla="*/ 183188 w 312497"/>
                <a:gd name="connsiteY2" fmla="*/ 572654 h 1173018"/>
                <a:gd name="connsiteX3" fmla="*/ 146243 w 312497"/>
                <a:gd name="connsiteY3" fmla="*/ 979054 h 1173018"/>
                <a:gd name="connsiteX4" fmla="*/ 312497 w 312497"/>
                <a:gd name="connsiteY4" fmla="*/ 1173018 h 1173018"/>
                <a:gd name="connsiteX5" fmla="*/ 312497 w 312497"/>
                <a:gd name="connsiteY5" fmla="*/ 1173018 h 11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2497" h="1173018">
                  <a:moveTo>
                    <a:pt x="26170" y="0"/>
                  </a:moveTo>
                  <a:cubicBezTo>
                    <a:pt x="13085" y="132388"/>
                    <a:pt x="0" y="264776"/>
                    <a:pt x="26170" y="360218"/>
                  </a:cubicBezTo>
                  <a:cubicBezTo>
                    <a:pt x="52340" y="455660"/>
                    <a:pt x="163176" y="469515"/>
                    <a:pt x="183188" y="572654"/>
                  </a:cubicBezTo>
                  <a:cubicBezTo>
                    <a:pt x="203200" y="675793"/>
                    <a:pt x="124692" y="878993"/>
                    <a:pt x="146243" y="979054"/>
                  </a:cubicBezTo>
                  <a:cubicBezTo>
                    <a:pt x="167794" y="1079115"/>
                    <a:pt x="312497" y="1173018"/>
                    <a:pt x="312497" y="1173018"/>
                  </a:cubicBezTo>
                  <a:lnTo>
                    <a:pt x="312497" y="1173018"/>
                  </a:ln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9" name="Forme libre 98"/>
            <p:cNvSpPr/>
            <p:nvPr/>
          </p:nvSpPr>
          <p:spPr>
            <a:xfrm rot="19383937">
              <a:off x="8205493" y="4699566"/>
              <a:ext cx="254695" cy="733163"/>
            </a:xfrm>
            <a:custGeom>
              <a:avLst/>
              <a:gdLst>
                <a:gd name="connsiteX0" fmla="*/ 26170 w 312497"/>
                <a:gd name="connsiteY0" fmla="*/ 0 h 1173018"/>
                <a:gd name="connsiteX1" fmla="*/ 26170 w 312497"/>
                <a:gd name="connsiteY1" fmla="*/ 360218 h 1173018"/>
                <a:gd name="connsiteX2" fmla="*/ 183188 w 312497"/>
                <a:gd name="connsiteY2" fmla="*/ 572654 h 1173018"/>
                <a:gd name="connsiteX3" fmla="*/ 146243 w 312497"/>
                <a:gd name="connsiteY3" fmla="*/ 979054 h 1173018"/>
                <a:gd name="connsiteX4" fmla="*/ 312497 w 312497"/>
                <a:gd name="connsiteY4" fmla="*/ 1173018 h 1173018"/>
                <a:gd name="connsiteX5" fmla="*/ 312497 w 312497"/>
                <a:gd name="connsiteY5" fmla="*/ 1173018 h 11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2497" h="1173018">
                  <a:moveTo>
                    <a:pt x="26170" y="0"/>
                  </a:moveTo>
                  <a:cubicBezTo>
                    <a:pt x="13085" y="132388"/>
                    <a:pt x="0" y="264776"/>
                    <a:pt x="26170" y="360218"/>
                  </a:cubicBezTo>
                  <a:cubicBezTo>
                    <a:pt x="52340" y="455660"/>
                    <a:pt x="163176" y="469515"/>
                    <a:pt x="183188" y="572654"/>
                  </a:cubicBezTo>
                  <a:cubicBezTo>
                    <a:pt x="203200" y="675793"/>
                    <a:pt x="124692" y="878993"/>
                    <a:pt x="146243" y="979054"/>
                  </a:cubicBezTo>
                  <a:cubicBezTo>
                    <a:pt x="167794" y="1079115"/>
                    <a:pt x="312497" y="1173018"/>
                    <a:pt x="312497" y="1173018"/>
                  </a:cubicBezTo>
                  <a:lnTo>
                    <a:pt x="312497" y="1173018"/>
                  </a:ln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0" name="Forme libre 99"/>
            <p:cNvSpPr/>
            <p:nvPr/>
          </p:nvSpPr>
          <p:spPr>
            <a:xfrm rot="19291000">
              <a:off x="8722468" y="3746493"/>
              <a:ext cx="254695" cy="733163"/>
            </a:xfrm>
            <a:custGeom>
              <a:avLst/>
              <a:gdLst>
                <a:gd name="connsiteX0" fmla="*/ 26170 w 312497"/>
                <a:gd name="connsiteY0" fmla="*/ 0 h 1173018"/>
                <a:gd name="connsiteX1" fmla="*/ 26170 w 312497"/>
                <a:gd name="connsiteY1" fmla="*/ 360218 h 1173018"/>
                <a:gd name="connsiteX2" fmla="*/ 183188 w 312497"/>
                <a:gd name="connsiteY2" fmla="*/ 572654 h 1173018"/>
                <a:gd name="connsiteX3" fmla="*/ 146243 w 312497"/>
                <a:gd name="connsiteY3" fmla="*/ 979054 h 1173018"/>
                <a:gd name="connsiteX4" fmla="*/ 312497 w 312497"/>
                <a:gd name="connsiteY4" fmla="*/ 1173018 h 1173018"/>
                <a:gd name="connsiteX5" fmla="*/ 312497 w 312497"/>
                <a:gd name="connsiteY5" fmla="*/ 1173018 h 11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2497" h="1173018">
                  <a:moveTo>
                    <a:pt x="26170" y="0"/>
                  </a:moveTo>
                  <a:cubicBezTo>
                    <a:pt x="13085" y="132388"/>
                    <a:pt x="0" y="264776"/>
                    <a:pt x="26170" y="360218"/>
                  </a:cubicBezTo>
                  <a:cubicBezTo>
                    <a:pt x="52340" y="455660"/>
                    <a:pt x="163176" y="469515"/>
                    <a:pt x="183188" y="572654"/>
                  </a:cubicBezTo>
                  <a:cubicBezTo>
                    <a:pt x="203200" y="675793"/>
                    <a:pt x="124692" y="878993"/>
                    <a:pt x="146243" y="979054"/>
                  </a:cubicBezTo>
                  <a:cubicBezTo>
                    <a:pt x="167794" y="1079115"/>
                    <a:pt x="312497" y="1173018"/>
                    <a:pt x="312497" y="1173018"/>
                  </a:cubicBezTo>
                  <a:lnTo>
                    <a:pt x="312497" y="1173018"/>
                  </a:ln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1" name="Forme libre 100"/>
            <p:cNvSpPr/>
            <p:nvPr/>
          </p:nvSpPr>
          <p:spPr>
            <a:xfrm rot="5694480">
              <a:off x="4998206" y="3319172"/>
              <a:ext cx="254695" cy="733163"/>
            </a:xfrm>
            <a:custGeom>
              <a:avLst/>
              <a:gdLst>
                <a:gd name="connsiteX0" fmla="*/ 26170 w 312497"/>
                <a:gd name="connsiteY0" fmla="*/ 0 h 1173018"/>
                <a:gd name="connsiteX1" fmla="*/ 26170 w 312497"/>
                <a:gd name="connsiteY1" fmla="*/ 360218 h 1173018"/>
                <a:gd name="connsiteX2" fmla="*/ 183188 w 312497"/>
                <a:gd name="connsiteY2" fmla="*/ 572654 h 1173018"/>
                <a:gd name="connsiteX3" fmla="*/ 146243 w 312497"/>
                <a:gd name="connsiteY3" fmla="*/ 979054 h 1173018"/>
                <a:gd name="connsiteX4" fmla="*/ 312497 w 312497"/>
                <a:gd name="connsiteY4" fmla="*/ 1173018 h 1173018"/>
                <a:gd name="connsiteX5" fmla="*/ 312497 w 312497"/>
                <a:gd name="connsiteY5" fmla="*/ 1173018 h 11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2497" h="1173018">
                  <a:moveTo>
                    <a:pt x="26170" y="0"/>
                  </a:moveTo>
                  <a:cubicBezTo>
                    <a:pt x="13085" y="132388"/>
                    <a:pt x="0" y="264776"/>
                    <a:pt x="26170" y="360218"/>
                  </a:cubicBezTo>
                  <a:cubicBezTo>
                    <a:pt x="52340" y="455660"/>
                    <a:pt x="163176" y="469515"/>
                    <a:pt x="183188" y="572654"/>
                  </a:cubicBezTo>
                  <a:cubicBezTo>
                    <a:pt x="203200" y="675793"/>
                    <a:pt x="124692" y="878993"/>
                    <a:pt x="146243" y="979054"/>
                  </a:cubicBezTo>
                  <a:cubicBezTo>
                    <a:pt x="167794" y="1079115"/>
                    <a:pt x="312497" y="1173018"/>
                    <a:pt x="312497" y="1173018"/>
                  </a:cubicBezTo>
                  <a:lnTo>
                    <a:pt x="312497" y="1173018"/>
                  </a:ln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2" name="Forme libre 101"/>
            <p:cNvSpPr/>
            <p:nvPr/>
          </p:nvSpPr>
          <p:spPr>
            <a:xfrm rot="10800000">
              <a:off x="6532008" y="2375382"/>
              <a:ext cx="254695" cy="733163"/>
            </a:xfrm>
            <a:custGeom>
              <a:avLst/>
              <a:gdLst>
                <a:gd name="connsiteX0" fmla="*/ 26170 w 312497"/>
                <a:gd name="connsiteY0" fmla="*/ 0 h 1173018"/>
                <a:gd name="connsiteX1" fmla="*/ 26170 w 312497"/>
                <a:gd name="connsiteY1" fmla="*/ 360218 h 1173018"/>
                <a:gd name="connsiteX2" fmla="*/ 183188 w 312497"/>
                <a:gd name="connsiteY2" fmla="*/ 572654 h 1173018"/>
                <a:gd name="connsiteX3" fmla="*/ 146243 w 312497"/>
                <a:gd name="connsiteY3" fmla="*/ 979054 h 1173018"/>
                <a:gd name="connsiteX4" fmla="*/ 312497 w 312497"/>
                <a:gd name="connsiteY4" fmla="*/ 1173018 h 1173018"/>
                <a:gd name="connsiteX5" fmla="*/ 312497 w 312497"/>
                <a:gd name="connsiteY5" fmla="*/ 1173018 h 11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2497" h="1173018">
                  <a:moveTo>
                    <a:pt x="26170" y="0"/>
                  </a:moveTo>
                  <a:cubicBezTo>
                    <a:pt x="13085" y="132388"/>
                    <a:pt x="0" y="264776"/>
                    <a:pt x="26170" y="360218"/>
                  </a:cubicBezTo>
                  <a:cubicBezTo>
                    <a:pt x="52340" y="455660"/>
                    <a:pt x="163176" y="469515"/>
                    <a:pt x="183188" y="572654"/>
                  </a:cubicBezTo>
                  <a:cubicBezTo>
                    <a:pt x="203200" y="675793"/>
                    <a:pt x="124692" y="878993"/>
                    <a:pt x="146243" y="979054"/>
                  </a:cubicBezTo>
                  <a:cubicBezTo>
                    <a:pt x="167794" y="1079115"/>
                    <a:pt x="312497" y="1173018"/>
                    <a:pt x="312497" y="1173018"/>
                  </a:cubicBezTo>
                  <a:lnTo>
                    <a:pt x="312497" y="1173018"/>
                  </a:ln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3" name="Forme libre 102"/>
            <p:cNvSpPr/>
            <p:nvPr/>
          </p:nvSpPr>
          <p:spPr>
            <a:xfrm rot="10800000">
              <a:off x="7951681" y="2394431"/>
              <a:ext cx="254695" cy="733163"/>
            </a:xfrm>
            <a:custGeom>
              <a:avLst/>
              <a:gdLst>
                <a:gd name="connsiteX0" fmla="*/ 26170 w 312497"/>
                <a:gd name="connsiteY0" fmla="*/ 0 h 1173018"/>
                <a:gd name="connsiteX1" fmla="*/ 26170 w 312497"/>
                <a:gd name="connsiteY1" fmla="*/ 360218 h 1173018"/>
                <a:gd name="connsiteX2" fmla="*/ 183188 w 312497"/>
                <a:gd name="connsiteY2" fmla="*/ 572654 h 1173018"/>
                <a:gd name="connsiteX3" fmla="*/ 146243 w 312497"/>
                <a:gd name="connsiteY3" fmla="*/ 979054 h 1173018"/>
                <a:gd name="connsiteX4" fmla="*/ 312497 w 312497"/>
                <a:gd name="connsiteY4" fmla="*/ 1173018 h 1173018"/>
                <a:gd name="connsiteX5" fmla="*/ 312497 w 312497"/>
                <a:gd name="connsiteY5" fmla="*/ 1173018 h 11730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2497" h="1173018">
                  <a:moveTo>
                    <a:pt x="26170" y="0"/>
                  </a:moveTo>
                  <a:cubicBezTo>
                    <a:pt x="13085" y="132388"/>
                    <a:pt x="0" y="264776"/>
                    <a:pt x="26170" y="360218"/>
                  </a:cubicBezTo>
                  <a:cubicBezTo>
                    <a:pt x="52340" y="455660"/>
                    <a:pt x="163176" y="469515"/>
                    <a:pt x="183188" y="572654"/>
                  </a:cubicBezTo>
                  <a:cubicBezTo>
                    <a:pt x="203200" y="675793"/>
                    <a:pt x="124692" y="878993"/>
                    <a:pt x="146243" y="979054"/>
                  </a:cubicBezTo>
                  <a:cubicBezTo>
                    <a:pt x="167794" y="1079115"/>
                    <a:pt x="312497" y="1173018"/>
                    <a:pt x="312497" y="1173018"/>
                  </a:cubicBezTo>
                  <a:lnTo>
                    <a:pt x="312497" y="1173018"/>
                  </a:lnTo>
                </a:path>
              </a:pathLst>
            </a:cu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08" name="Groupe 107"/>
          <p:cNvGrpSpPr/>
          <p:nvPr/>
        </p:nvGrpSpPr>
        <p:grpSpPr>
          <a:xfrm>
            <a:off x="6643702" y="3000372"/>
            <a:ext cx="1285883" cy="642942"/>
            <a:chOff x="6786578" y="3214686"/>
            <a:chExt cx="1285883" cy="642942"/>
          </a:xfrm>
        </p:grpSpPr>
        <p:sp>
          <p:nvSpPr>
            <p:cNvPr id="106" name="Ellipse 105"/>
            <p:cNvSpPr/>
            <p:nvPr/>
          </p:nvSpPr>
          <p:spPr>
            <a:xfrm>
              <a:off x="6786578" y="3214686"/>
              <a:ext cx="785818" cy="642942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7" name="ZoneTexte 106"/>
            <p:cNvSpPr txBox="1"/>
            <p:nvPr/>
          </p:nvSpPr>
          <p:spPr>
            <a:xfrm>
              <a:off x="6786578" y="3333749"/>
              <a:ext cx="12858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600" dirty="0" smtClean="0">
                  <a:latin typeface="Arial" pitchFamily="34" charset="0"/>
                  <a:cs typeface="Arial" pitchFamily="34" charset="0"/>
                </a:rPr>
                <a:t>pUC18</a:t>
              </a:r>
              <a:endParaRPr lang="fr-FR" sz="1600" dirty="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23" name="Groupe 122"/>
          <p:cNvGrpSpPr/>
          <p:nvPr/>
        </p:nvGrpSpPr>
        <p:grpSpPr>
          <a:xfrm>
            <a:off x="1209390" y="2928934"/>
            <a:ext cx="933718" cy="714380"/>
            <a:chOff x="1000100" y="3000372"/>
            <a:chExt cx="933718" cy="714380"/>
          </a:xfrm>
        </p:grpSpPr>
        <p:sp>
          <p:nvSpPr>
            <p:cNvPr id="117" name="ZoneTexte 116"/>
            <p:cNvSpPr txBox="1"/>
            <p:nvPr/>
          </p:nvSpPr>
          <p:spPr>
            <a:xfrm>
              <a:off x="1071538" y="3143248"/>
              <a:ext cx="8210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600" dirty="0" smtClean="0">
                  <a:latin typeface="Arial" pitchFamily="34" charset="0"/>
                  <a:cs typeface="Arial" pitchFamily="34" charset="0"/>
                </a:rPr>
                <a:t>pUC57</a:t>
              </a:r>
              <a:endParaRPr lang="fr-FR" sz="1600" dirty="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18" name="Groupe 117"/>
            <p:cNvGrpSpPr/>
            <p:nvPr/>
          </p:nvGrpSpPr>
          <p:grpSpPr>
            <a:xfrm>
              <a:off x="1000100" y="3000372"/>
              <a:ext cx="933718" cy="714380"/>
              <a:chOff x="3500430" y="2357430"/>
              <a:chExt cx="2291040" cy="1714512"/>
            </a:xfrm>
          </p:grpSpPr>
          <p:sp>
            <p:nvSpPr>
              <p:cNvPr id="119" name="Ellipse 118"/>
              <p:cNvSpPr/>
              <p:nvPr/>
            </p:nvSpPr>
            <p:spPr>
              <a:xfrm>
                <a:off x="3500430" y="2357430"/>
                <a:ext cx="2286016" cy="1714512"/>
              </a:xfrm>
              <a:prstGeom prst="ellipse">
                <a:avLst/>
              </a:prstGeom>
              <a:noFill/>
              <a:ln w="571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grpSp>
            <p:nvGrpSpPr>
              <p:cNvPr id="120" name="Groupe 27"/>
              <p:cNvGrpSpPr/>
              <p:nvPr/>
            </p:nvGrpSpPr>
            <p:grpSpPr>
              <a:xfrm>
                <a:off x="3862644" y="2363556"/>
                <a:ext cx="1928826" cy="1571636"/>
                <a:chOff x="3857620" y="2378628"/>
                <a:chExt cx="1928826" cy="1571636"/>
              </a:xfrm>
            </p:grpSpPr>
            <p:sp>
              <p:nvSpPr>
                <p:cNvPr id="121" name="Arc 120"/>
                <p:cNvSpPr/>
                <p:nvPr/>
              </p:nvSpPr>
              <p:spPr>
                <a:xfrm>
                  <a:off x="3857620" y="2378628"/>
                  <a:ext cx="1928826" cy="1571636"/>
                </a:xfrm>
                <a:prstGeom prst="arc">
                  <a:avLst/>
                </a:prstGeom>
                <a:ln w="762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  <p:sp>
              <p:nvSpPr>
                <p:cNvPr id="122" name="Arc 121"/>
                <p:cNvSpPr/>
                <p:nvPr/>
              </p:nvSpPr>
              <p:spPr>
                <a:xfrm>
                  <a:off x="3929058" y="2400293"/>
                  <a:ext cx="1785950" cy="1528773"/>
                </a:xfrm>
                <a:prstGeom prst="arc">
                  <a:avLst/>
                </a:prstGeom>
                <a:ln w="76200">
                  <a:solidFill>
                    <a:srgbClr val="FFC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fr-FR"/>
                </a:p>
              </p:txBody>
            </p:sp>
          </p:grpSp>
        </p:grp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8</Words>
  <Application>Microsoft Office PowerPoint</Application>
  <PresentationFormat>Affichage à l'écran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>insa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microbio</dc:creator>
  <cp:lastModifiedBy>microbio</cp:lastModifiedBy>
  <cp:revision>5</cp:revision>
  <dcterms:created xsi:type="dcterms:W3CDTF">2012-05-02T12:52:36Z</dcterms:created>
  <dcterms:modified xsi:type="dcterms:W3CDTF">2012-05-02T15:13:04Z</dcterms:modified>
</cp:coreProperties>
</file>