
<file path=[Content_Types].xml><?xml version="1.0" encoding="utf-8"?>
<Types xmlns="http://schemas.openxmlformats.org/package/2006/content-types">
  <Default Extension="bin" ContentType="application/vnd.openxmlformats-officedocument.presentationml.printerSettings"/>
  <Override PartName="/docProps/core.xml" ContentType="application/vnd.openxmlformats-package.core-properties+xml"/>
  <Override PartName="/ppt/slideLayouts/slideLayout7.xml" ContentType="application/vnd.openxmlformats-officedocument.presentationml.slideLayout+xml"/>
  <Override PartName="/ppt/theme/theme2.xml" ContentType="application/vnd.openxmlformats-officedocument.theme+xml"/>
  <Override PartName="/ppt/notesSlides/notesSlide4.xml" ContentType="application/vnd.openxmlformats-officedocument.presentationml.notesSlide+xml"/>
  <Override PartName="/ppt/slides/slide3.xml" ContentType="application/vnd.openxmlformats-officedocument.presentationml.slide+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viewProps.xml" ContentType="application/vnd.openxmlformats-officedocument.presentationml.viewProps+xml"/>
  <Override PartName="/docProps/app.xml" ContentType="application/vnd.openxmlformats-officedocument.extended-properties+xml"/>
  <Override PartName="/ppt/slideLayouts/slideLayout8.xml" ContentType="application/vnd.openxmlformats-officedocument.presentationml.slideLayout+xml"/>
  <Override PartName="/ppt/presProps.xml" ContentType="application/vnd.openxmlformats-officedocument.presentationml.presProps+xml"/>
  <Default Extension="xml" ContentType="application/xml"/>
  <Override PartName="/ppt/slides/slide4.xml" ContentType="application/vnd.openxmlformats-officedocument.presentationml.slide+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slides/slide1.xml" ContentType="application/vnd.openxmlformats-officedocument.presentationml.slide+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slideLayouts/slideLayout10.xml" ContentType="application/vnd.openxmlformats-officedocument.presentationml.slideLayout+xml"/>
  <Default Extension="rels" ContentType="application/vnd.openxmlformats-package.relationships+xml"/>
  <Default Extension="jpeg" ContentType="image/jpeg"/>
  <Override PartName="/ppt/slideLayouts/slideLayout9.xml" ContentType="application/vnd.openxmlformats-officedocument.presentationml.slideLayout+xml"/>
  <Override PartName="/ppt/tableStyles.xml" ContentType="application/vnd.openxmlformats-officedocument.presentationml.tableStyles+xml"/>
  <Default Extension="pdf" ContentType="application/pdf"/>
  <Override PartName="/ppt/slideLayouts/slideLayout6.xml" ContentType="application/vnd.openxmlformats-officedocument.presentationml.slideLayout+xml"/>
  <Override PartName="/ppt/theme/theme1.xml" ContentType="application/vnd.openxmlformats-officedocument.theme+xml"/>
  <Override PartName="/ppt/notesSlides/notesSlide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6"/>
  </p:notesMasterIdLst>
  <p:sldIdLst>
    <p:sldId id="257" r:id="rId2"/>
    <p:sldId id="259" r:id="rId3"/>
    <p:sldId id="260" r:id="rId4"/>
    <p:sldId id="261" r:id="rId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9502" autoAdjust="0"/>
    <p:restoredTop sz="90929"/>
  </p:normalViewPr>
  <p:slideViewPr>
    <p:cSldViewPr>
      <p:cViewPr>
        <p:scale>
          <a:sx n="100" d="100"/>
          <a:sy n="100" d="100"/>
        </p:scale>
        <p:origin x="-832" y="-3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1311E965-F2FB-0D43-AD24-A2507D3B95D8}"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482367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8309F5-1B81-D049-82DC-3820FE5D7347}" type="slidenum">
              <a:rPr lang="en-US"/>
              <a:pPr/>
              <a:t>1</a:t>
            </a:fld>
            <a:endParaRPr lang="en-US"/>
          </a:p>
        </p:txBody>
      </p:sp>
      <p:sp>
        <p:nvSpPr>
          <p:cNvPr id="5122"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5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1F8686-3B20-0D4E-B65C-A09C1A760C50}" type="slidenum">
              <a:rPr lang="en-US"/>
              <a:pPr/>
              <a:t>2</a:t>
            </a:fld>
            <a:endParaRPr lang="en-US"/>
          </a:p>
        </p:txBody>
      </p:sp>
      <p:sp>
        <p:nvSpPr>
          <p:cNvPr id="9218"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9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9DD26D-2CAA-204E-AC71-8F2907645D74}" type="slidenum">
              <a:rPr lang="en-US"/>
              <a:pPr/>
              <a:t>3</a:t>
            </a:fld>
            <a:endParaRPr lang="en-US"/>
          </a:p>
        </p:txBody>
      </p:sp>
      <p:sp>
        <p:nvSpPr>
          <p:cNvPr id="11266"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1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7E543-3A09-4648-8081-E9621D6736A6}" type="slidenum">
              <a:rPr lang="en-US"/>
              <a:pPr/>
              <a:t>4</a:t>
            </a:fld>
            <a:endParaRPr lang="en-US"/>
          </a:p>
        </p:txBody>
      </p:sp>
      <p:sp>
        <p:nvSpPr>
          <p:cNvPr id="13314"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33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A422C54-23F0-074F-AE6C-51005EE3F9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6CA653B5-24A0-BC46-A48E-D9197B48E06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E3679F4-3D81-DA4B-B6F0-6DB89F8BA09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FF2493E4-FA01-4048-A9D9-0DA12A161EA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DF744EC-7CBE-254F-AA5D-F67111B48C4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8256F1A-CAE7-3148-8E17-66F4B8FC6D3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A9DEC27C-5521-8E48-BFC0-2A043517859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575FA016-1A77-BD4C-9574-067CDC040CE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7F9DF197-110E-1542-B767-6CF24F0EB65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3F356E8B-25FF-2640-A02A-A0EF9C9EB09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BB0E680-6C63-7E4A-A8C1-037DE483509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91AE346F-CC62-6C49-AFD0-17201552FC0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128"/>
          <a:cs typeface="ＭＳ Ｐゴシック" charset="-128"/>
        </a:defRPr>
      </a:lvl2pPr>
      <a:lvl3pPr algn="ctr" rtl="0" fontAlgn="base">
        <a:spcBef>
          <a:spcPct val="0"/>
        </a:spcBef>
        <a:spcAft>
          <a:spcPct val="0"/>
        </a:spcAft>
        <a:defRPr sz="4400">
          <a:solidFill>
            <a:schemeClr val="tx2"/>
          </a:solidFill>
          <a:latin typeface="Arial" charset="0"/>
          <a:ea typeface="ＭＳ Ｐゴシック" charset="-128"/>
          <a:cs typeface="ＭＳ Ｐゴシック" charset="-128"/>
        </a:defRPr>
      </a:lvl3pPr>
      <a:lvl4pPr algn="ctr" rtl="0" fontAlgn="base">
        <a:spcBef>
          <a:spcPct val="0"/>
        </a:spcBef>
        <a:spcAft>
          <a:spcPct val="0"/>
        </a:spcAft>
        <a:defRPr sz="4400">
          <a:solidFill>
            <a:schemeClr val="tx2"/>
          </a:solidFill>
          <a:latin typeface="Arial" charset="0"/>
          <a:ea typeface="ＭＳ Ｐゴシック" charset="-128"/>
          <a:cs typeface="ＭＳ Ｐゴシック" charset="-128"/>
        </a:defRPr>
      </a:lvl4pPr>
      <a:lvl5pPr algn="ctr" rtl="0" fontAlgn="base">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4.pdf"/><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1524000" y="4816475"/>
            <a:ext cx="2132013" cy="396875"/>
          </a:xfrm>
          <a:prstGeom prst="rect">
            <a:avLst/>
          </a:prstGeom>
          <a:noFill/>
          <a:ln w="9525">
            <a:noFill/>
            <a:miter lim="800000"/>
            <a:headEnd/>
            <a:tailEnd/>
          </a:ln>
        </p:spPr>
        <p:txBody>
          <a:bodyPr wrap="none" lIns="91420" tIns="45710" rIns="91420" bIns="45710">
            <a:prstTxWarp prst="textNoShape">
              <a:avLst/>
            </a:prstTxWarp>
            <a:spAutoFit/>
          </a:bodyPr>
          <a:lstStyle/>
          <a:p>
            <a:pPr defTabSz="915988"/>
            <a:r>
              <a:rPr lang="en-US" sz="2000" dirty="0"/>
              <a:t>Too High Density</a:t>
            </a:r>
          </a:p>
        </p:txBody>
      </p:sp>
      <p:sp>
        <p:nvSpPr>
          <p:cNvPr id="3077" name="Text Box 5"/>
          <p:cNvSpPr txBox="1">
            <a:spLocks noChangeArrowheads="1"/>
          </p:cNvSpPr>
          <p:nvPr/>
        </p:nvSpPr>
        <p:spPr bwMode="auto">
          <a:xfrm>
            <a:off x="5257800" y="4816475"/>
            <a:ext cx="2076450" cy="396875"/>
          </a:xfrm>
          <a:prstGeom prst="rect">
            <a:avLst/>
          </a:prstGeom>
          <a:noFill/>
          <a:ln w="9525">
            <a:noFill/>
            <a:miter lim="800000"/>
            <a:headEnd/>
            <a:tailEnd/>
          </a:ln>
        </p:spPr>
        <p:txBody>
          <a:bodyPr wrap="none" lIns="91420" tIns="45710" rIns="91420" bIns="45710">
            <a:prstTxWarp prst="textNoShape">
              <a:avLst/>
            </a:prstTxWarp>
            <a:spAutoFit/>
          </a:bodyPr>
          <a:lstStyle/>
          <a:p>
            <a:pPr defTabSz="915988"/>
            <a:r>
              <a:rPr lang="en-US" sz="2000"/>
              <a:t>Too Low Density</a:t>
            </a:r>
          </a:p>
        </p:txBody>
      </p:sp>
      <p:sp>
        <p:nvSpPr>
          <p:cNvPr id="3087" name="Rectangle 15"/>
          <p:cNvSpPr>
            <a:spLocks noGrp="1" noChangeArrowheads="1"/>
          </p:cNvSpPr>
          <p:nvPr>
            <p:ph type="title"/>
          </p:nvPr>
        </p:nvSpPr>
        <p:spPr>
          <a:xfrm>
            <a:off x="609600" y="0"/>
            <a:ext cx="7772400" cy="609600"/>
          </a:xfrm>
        </p:spPr>
        <p:txBody>
          <a:bodyPr/>
          <a:lstStyle/>
          <a:p>
            <a:r>
              <a:rPr lang="en-US" sz="2400" b="1" dirty="0"/>
              <a:t>Figure</a:t>
            </a:r>
            <a:r>
              <a:rPr lang="en-US" sz="2400" b="1" dirty="0" smtClean="0"/>
              <a:t> 1.</a:t>
            </a:r>
            <a:endParaRPr lang="en-US" sz="2400" b="1" dirty="0"/>
          </a:p>
        </p:txBody>
      </p:sp>
      <p:sp>
        <p:nvSpPr>
          <p:cNvPr id="3088" name="Text Box 16"/>
          <p:cNvSpPr txBox="1">
            <a:spLocks noChangeArrowheads="1"/>
          </p:cNvSpPr>
          <p:nvPr/>
        </p:nvSpPr>
        <p:spPr bwMode="auto">
          <a:xfrm>
            <a:off x="304801" y="5410200"/>
            <a:ext cx="8534400" cy="1384995"/>
          </a:xfrm>
          <a:prstGeom prst="rect">
            <a:avLst/>
          </a:prstGeom>
          <a:noFill/>
          <a:ln w="9525">
            <a:noFill/>
            <a:miter lim="800000"/>
            <a:headEnd/>
            <a:tailEnd/>
          </a:ln>
        </p:spPr>
        <p:txBody>
          <a:bodyPr wrap="square">
            <a:prstTxWarp prst="textNoShape">
              <a:avLst/>
            </a:prstTxWarp>
            <a:spAutoFit/>
          </a:bodyPr>
          <a:lstStyle/>
          <a:p>
            <a:pPr algn="just"/>
            <a:r>
              <a:rPr lang="en-US" sz="1200" b="1" dirty="0"/>
              <a:t>Figure</a:t>
            </a:r>
            <a:r>
              <a:rPr lang="en-US" sz="1200" b="1" dirty="0" smtClean="0"/>
              <a:t> 1.</a:t>
            </a:r>
            <a:r>
              <a:rPr lang="en-US" sz="1200" dirty="0" smtClean="0"/>
              <a:t> </a:t>
            </a:r>
            <a:r>
              <a:rPr lang="en-US" sz="1200" b="1" dirty="0" smtClean="0"/>
              <a:t>Potential Problems with the Density of Colloidal Gold on the Coverslips.  </a:t>
            </a:r>
            <a:r>
              <a:rPr lang="en-US" sz="1200" dirty="0" smtClean="0"/>
              <a:t>Shown in this figure are examples </a:t>
            </a:r>
            <a:r>
              <a:rPr lang="en-US" sz="1200" dirty="0"/>
              <a:t>of colloidal gold-coated coverslips </a:t>
            </a:r>
            <a:r>
              <a:rPr lang="en-US" sz="1200" dirty="0" smtClean="0"/>
              <a:t>with either a too </a:t>
            </a:r>
            <a:r>
              <a:rPr lang="en-US" sz="1200" dirty="0"/>
              <a:t>high </a:t>
            </a:r>
            <a:r>
              <a:rPr lang="en-US" sz="1200" dirty="0" smtClean="0"/>
              <a:t>(Panels </a:t>
            </a:r>
            <a:r>
              <a:rPr lang="en-US" sz="1200" b="1" dirty="0" smtClean="0"/>
              <a:t>A</a:t>
            </a:r>
            <a:r>
              <a:rPr lang="en-US" sz="1200" dirty="0" smtClean="0"/>
              <a:t> </a:t>
            </a:r>
            <a:r>
              <a:rPr lang="en-US" sz="1200" dirty="0"/>
              <a:t>and </a:t>
            </a:r>
            <a:r>
              <a:rPr lang="en-US" sz="1200" b="1" dirty="0" smtClean="0"/>
              <a:t>B</a:t>
            </a:r>
            <a:r>
              <a:rPr lang="en-US" sz="1200" dirty="0" smtClean="0"/>
              <a:t>) or a too low (Panels </a:t>
            </a:r>
            <a:r>
              <a:rPr lang="en-US" sz="1200" b="1" dirty="0" smtClean="0"/>
              <a:t>C</a:t>
            </a:r>
            <a:r>
              <a:rPr lang="en-US" sz="1200" dirty="0" smtClean="0"/>
              <a:t> </a:t>
            </a:r>
            <a:r>
              <a:rPr lang="en-US" sz="1200" dirty="0"/>
              <a:t>and </a:t>
            </a:r>
            <a:r>
              <a:rPr lang="en-US" sz="1200" b="1" dirty="0" smtClean="0"/>
              <a:t>D</a:t>
            </a:r>
            <a:r>
              <a:rPr lang="en-US" sz="1200" dirty="0" smtClean="0"/>
              <a:t>)  density </a:t>
            </a:r>
            <a:r>
              <a:rPr lang="en-US" sz="1200" dirty="0"/>
              <a:t>of gold nanoparticles.</a:t>
            </a:r>
            <a:r>
              <a:rPr lang="en-US" sz="1200" dirty="0" smtClean="0"/>
              <a:t>  Both of these examples will lead to poor data collection and statistical analyses.  Note: Inappropriate concentrations of </a:t>
            </a:r>
            <a:r>
              <a:rPr lang="en-US" sz="1200" dirty="0" err="1" smtClean="0"/>
              <a:t>chloroauric</a:t>
            </a:r>
            <a:r>
              <a:rPr lang="en-US" sz="1200" dirty="0" smtClean="0"/>
              <a:t> acid or sodium citrate, as well as prolonged boiling of the reaction solution, may cause  these undesirable results.  Pictures </a:t>
            </a:r>
            <a:r>
              <a:rPr lang="en-US" sz="1200" dirty="0"/>
              <a:t>were taken</a:t>
            </a:r>
            <a:r>
              <a:rPr lang="en-US" sz="1200" dirty="0" smtClean="0"/>
              <a:t> by using a 20X objective.  Note</a:t>
            </a:r>
            <a:r>
              <a:rPr lang="en-US" sz="1200" dirty="0"/>
              <a:t>:</a:t>
            </a:r>
            <a:r>
              <a:rPr lang="en-US" sz="1200" dirty="0" smtClean="0"/>
              <a:t> </a:t>
            </a:r>
            <a:r>
              <a:rPr lang="en-US" sz="1200" dirty="0"/>
              <a:t> </a:t>
            </a:r>
            <a:r>
              <a:rPr lang="en-US" sz="1200" dirty="0" smtClean="0"/>
              <a:t>Panel </a:t>
            </a:r>
            <a:r>
              <a:rPr lang="en-US" sz="1200" b="1" dirty="0" smtClean="0"/>
              <a:t>D</a:t>
            </a:r>
            <a:r>
              <a:rPr lang="en-US" sz="1200" dirty="0" smtClean="0"/>
              <a:t> also depicts undesirable </a:t>
            </a:r>
            <a:r>
              <a:rPr lang="en-US" sz="1200" dirty="0"/>
              <a:t>aggregates of gold nanoparticles </a:t>
            </a:r>
            <a:r>
              <a:rPr lang="en-US" sz="1200" dirty="0" smtClean="0"/>
              <a:t>on the </a:t>
            </a:r>
            <a:r>
              <a:rPr lang="en-US" sz="1200" dirty="0"/>
              <a:t>glass </a:t>
            </a:r>
            <a:r>
              <a:rPr lang="en-US" sz="1200" dirty="0" smtClean="0"/>
              <a:t>coverslips.  </a:t>
            </a:r>
            <a:r>
              <a:rPr lang="en-US" sz="1200" smtClean="0"/>
              <a:t>Size </a:t>
            </a:r>
            <a:r>
              <a:rPr lang="en-US" sz="1200" dirty="0" smtClean="0"/>
              <a:t>bar corresponds to 50 </a:t>
            </a:r>
            <a:r>
              <a:rPr lang="en-US" sz="1200" dirty="0" err="1" smtClean="0"/>
              <a:t>μm</a:t>
            </a:r>
            <a:r>
              <a:rPr lang="en-US" sz="1200" dirty="0" smtClean="0"/>
              <a:t> in length. </a:t>
            </a:r>
          </a:p>
          <a:p>
            <a:pPr algn="just"/>
            <a:endParaRPr lang="en-US" sz="1200" dirty="0"/>
          </a:p>
        </p:txBody>
      </p:sp>
      <p:sp>
        <p:nvSpPr>
          <p:cNvPr id="3095" name="Text Box 23"/>
          <p:cNvSpPr txBox="1">
            <a:spLocks noChangeArrowheads="1"/>
          </p:cNvSpPr>
          <p:nvPr/>
        </p:nvSpPr>
        <p:spPr bwMode="auto">
          <a:xfrm>
            <a:off x="857250" y="533400"/>
            <a:ext cx="438150" cy="396875"/>
          </a:xfrm>
          <a:prstGeom prst="rect">
            <a:avLst/>
          </a:prstGeom>
          <a:noFill/>
          <a:ln w="9525">
            <a:noFill/>
            <a:miter lim="800000"/>
            <a:headEnd/>
            <a:tailEnd/>
          </a:ln>
        </p:spPr>
        <p:txBody>
          <a:bodyPr wrap="none">
            <a:prstTxWarp prst="textNoShape">
              <a:avLst/>
            </a:prstTxWarp>
            <a:spAutoFit/>
          </a:bodyPr>
          <a:lstStyle/>
          <a:p>
            <a:r>
              <a:rPr lang="en-US" sz="2000" b="1"/>
              <a:t>A.</a:t>
            </a:r>
          </a:p>
        </p:txBody>
      </p:sp>
      <p:sp>
        <p:nvSpPr>
          <p:cNvPr id="3096" name="Text Box 24"/>
          <p:cNvSpPr txBox="1">
            <a:spLocks noChangeArrowheads="1"/>
          </p:cNvSpPr>
          <p:nvPr/>
        </p:nvSpPr>
        <p:spPr bwMode="auto">
          <a:xfrm>
            <a:off x="857250" y="2717800"/>
            <a:ext cx="438150" cy="396875"/>
          </a:xfrm>
          <a:prstGeom prst="rect">
            <a:avLst/>
          </a:prstGeom>
          <a:noFill/>
          <a:ln w="9525">
            <a:noFill/>
            <a:miter lim="800000"/>
            <a:headEnd/>
            <a:tailEnd/>
          </a:ln>
        </p:spPr>
        <p:txBody>
          <a:bodyPr wrap="none">
            <a:prstTxWarp prst="textNoShape">
              <a:avLst/>
            </a:prstTxWarp>
            <a:spAutoFit/>
          </a:bodyPr>
          <a:lstStyle/>
          <a:p>
            <a:r>
              <a:rPr lang="en-US" sz="2000" b="1"/>
              <a:t>B.</a:t>
            </a:r>
          </a:p>
        </p:txBody>
      </p:sp>
      <p:sp>
        <p:nvSpPr>
          <p:cNvPr id="3097" name="Text Box 25"/>
          <p:cNvSpPr txBox="1">
            <a:spLocks noChangeArrowheads="1"/>
          </p:cNvSpPr>
          <p:nvPr/>
        </p:nvSpPr>
        <p:spPr bwMode="auto">
          <a:xfrm>
            <a:off x="4514850" y="533400"/>
            <a:ext cx="438150" cy="396875"/>
          </a:xfrm>
          <a:prstGeom prst="rect">
            <a:avLst/>
          </a:prstGeom>
          <a:noFill/>
          <a:ln w="9525">
            <a:noFill/>
            <a:miter lim="800000"/>
            <a:headEnd/>
            <a:tailEnd/>
          </a:ln>
        </p:spPr>
        <p:txBody>
          <a:bodyPr wrap="none">
            <a:prstTxWarp prst="textNoShape">
              <a:avLst/>
            </a:prstTxWarp>
            <a:spAutoFit/>
          </a:bodyPr>
          <a:lstStyle/>
          <a:p>
            <a:r>
              <a:rPr lang="en-US" sz="2000" b="1"/>
              <a:t>C.</a:t>
            </a:r>
          </a:p>
        </p:txBody>
      </p:sp>
      <p:sp>
        <p:nvSpPr>
          <p:cNvPr id="3098" name="Text Box 26"/>
          <p:cNvSpPr txBox="1">
            <a:spLocks noChangeArrowheads="1"/>
          </p:cNvSpPr>
          <p:nvPr/>
        </p:nvSpPr>
        <p:spPr bwMode="auto">
          <a:xfrm>
            <a:off x="4514850" y="2717800"/>
            <a:ext cx="438150" cy="396875"/>
          </a:xfrm>
          <a:prstGeom prst="rect">
            <a:avLst/>
          </a:prstGeom>
          <a:noFill/>
          <a:ln w="9525">
            <a:noFill/>
            <a:miter lim="800000"/>
            <a:headEnd/>
            <a:tailEnd/>
          </a:ln>
        </p:spPr>
        <p:txBody>
          <a:bodyPr wrap="none">
            <a:prstTxWarp prst="textNoShape">
              <a:avLst/>
            </a:prstTxWarp>
            <a:spAutoFit/>
          </a:bodyPr>
          <a:lstStyle/>
          <a:p>
            <a:r>
              <a:rPr lang="en-US" sz="2000" b="1"/>
              <a:t>D.</a:t>
            </a:r>
          </a:p>
        </p:txBody>
      </p:sp>
      <p:pic>
        <p:nvPicPr>
          <p:cNvPr id="3099" name="Picture 27" descr="Methods paper - Figure A"/>
          <p:cNvPicPr>
            <a:picLocks noChangeAspect="1" noChangeArrowheads="1"/>
          </p:cNvPicPr>
          <p:nvPr/>
        </p:nvPicPr>
        <p:blipFill>
          <a:blip r:embed="rId3">
            <a:lum bright="12000" contrast="20000"/>
          </a:blip>
          <a:srcRect/>
          <a:stretch>
            <a:fillRect/>
          </a:stretch>
        </p:blipFill>
        <p:spPr bwMode="auto">
          <a:xfrm>
            <a:off x="1371600" y="640052"/>
            <a:ext cx="2514600" cy="1993900"/>
          </a:xfrm>
          <a:prstGeom prst="rect">
            <a:avLst/>
          </a:prstGeom>
          <a:noFill/>
        </p:spPr>
      </p:pic>
      <p:pic>
        <p:nvPicPr>
          <p:cNvPr id="3100" name="Picture 28" descr="Methods paper - Figure E"/>
          <p:cNvPicPr>
            <a:picLocks noChangeAspect="1" noChangeArrowheads="1"/>
          </p:cNvPicPr>
          <p:nvPr/>
        </p:nvPicPr>
        <p:blipFill>
          <a:blip r:embed="rId4">
            <a:lum bright="29000" contrast="52000"/>
          </a:blip>
          <a:srcRect/>
          <a:stretch>
            <a:fillRect/>
          </a:stretch>
        </p:blipFill>
        <p:spPr bwMode="auto">
          <a:xfrm>
            <a:off x="1371600" y="2824452"/>
            <a:ext cx="2514600" cy="1992313"/>
          </a:xfrm>
          <a:prstGeom prst="rect">
            <a:avLst/>
          </a:prstGeom>
          <a:noFill/>
        </p:spPr>
      </p:pic>
      <p:pic>
        <p:nvPicPr>
          <p:cNvPr id="3101" name="Picture 29" descr="Methods paper - Figure B"/>
          <p:cNvPicPr>
            <a:picLocks noChangeAspect="1" noChangeArrowheads="1"/>
          </p:cNvPicPr>
          <p:nvPr/>
        </p:nvPicPr>
        <p:blipFill>
          <a:blip r:embed="rId5">
            <a:lum bright="20000" contrast="50000"/>
          </a:blip>
          <a:srcRect/>
          <a:stretch>
            <a:fillRect/>
          </a:stretch>
        </p:blipFill>
        <p:spPr bwMode="auto">
          <a:xfrm>
            <a:off x="5029200" y="640052"/>
            <a:ext cx="2514600" cy="1992313"/>
          </a:xfrm>
          <a:prstGeom prst="rect">
            <a:avLst/>
          </a:prstGeom>
          <a:noFill/>
        </p:spPr>
      </p:pic>
      <p:pic>
        <p:nvPicPr>
          <p:cNvPr id="3102" name="Picture 30" descr="Methods paper - Figure D"/>
          <p:cNvPicPr>
            <a:picLocks noChangeAspect="1" noChangeArrowheads="1"/>
          </p:cNvPicPr>
          <p:nvPr/>
        </p:nvPicPr>
        <p:blipFill>
          <a:blip r:embed="rId6">
            <a:lum bright="9000" contrast="17000"/>
          </a:blip>
          <a:srcRect/>
          <a:stretch>
            <a:fillRect/>
          </a:stretch>
        </p:blipFill>
        <p:spPr bwMode="auto">
          <a:xfrm>
            <a:off x="5029200" y="2824452"/>
            <a:ext cx="2514600" cy="1992313"/>
          </a:xfrm>
          <a:prstGeom prst="rect">
            <a:avLst/>
          </a:prstGeom>
          <a:noFill/>
        </p:spPr>
      </p:pic>
      <p:cxnSp>
        <p:nvCxnSpPr>
          <p:cNvPr id="16" name="Straight Connector 15"/>
          <p:cNvCxnSpPr/>
          <p:nvPr/>
        </p:nvCxnSpPr>
        <p:spPr bwMode="auto">
          <a:xfrm>
            <a:off x="3429000" y="2438400"/>
            <a:ext cx="304800" cy="1588"/>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a:off x="3429000" y="4622800"/>
            <a:ext cx="304800" cy="1588"/>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19" name="Straight Connector 18"/>
          <p:cNvCxnSpPr/>
          <p:nvPr/>
        </p:nvCxnSpPr>
        <p:spPr bwMode="auto">
          <a:xfrm>
            <a:off x="7086600" y="2438400"/>
            <a:ext cx="304800" cy="1588"/>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a:off x="7086600" y="4622800"/>
            <a:ext cx="304800" cy="1588"/>
          </a:xfrm>
          <a:prstGeom prst="line">
            <a:avLst/>
          </a:prstGeom>
          <a:solidFill>
            <a:schemeClr val="accent1"/>
          </a:solidFill>
          <a:ln w="57150" cap="flat" cmpd="sng" algn="ctr">
            <a:solidFill>
              <a:schemeClr val="bg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211" name="Picture 19" descr="Methods paper - Figure J"/>
          <p:cNvPicPr>
            <a:picLocks noChangeAspect="1" noChangeArrowheads="1"/>
          </p:cNvPicPr>
          <p:nvPr/>
        </p:nvPicPr>
        <p:blipFill>
          <a:blip r:embed="rId3">
            <a:lum bright="40000" contrast="52000"/>
          </a:blip>
          <a:srcRect/>
          <a:stretch>
            <a:fillRect/>
          </a:stretch>
        </p:blipFill>
        <p:spPr bwMode="auto">
          <a:xfrm>
            <a:off x="1295400" y="2843212"/>
            <a:ext cx="2527300" cy="2008188"/>
          </a:xfrm>
          <a:prstGeom prst="rect">
            <a:avLst/>
          </a:prstGeom>
          <a:noFill/>
        </p:spPr>
      </p:pic>
      <p:sp>
        <p:nvSpPr>
          <p:cNvPr id="8194" name="Text Box 2"/>
          <p:cNvSpPr txBox="1">
            <a:spLocks noChangeArrowheads="1"/>
          </p:cNvSpPr>
          <p:nvPr/>
        </p:nvSpPr>
        <p:spPr bwMode="auto">
          <a:xfrm>
            <a:off x="1638300" y="4848225"/>
            <a:ext cx="1779588" cy="396875"/>
          </a:xfrm>
          <a:prstGeom prst="rect">
            <a:avLst/>
          </a:prstGeom>
          <a:noFill/>
          <a:ln w="9525">
            <a:noFill/>
            <a:miter lim="800000"/>
            <a:headEnd/>
            <a:tailEnd/>
          </a:ln>
        </p:spPr>
        <p:txBody>
          <a:bodyPr wrap="none" lIns="91420" tIns="45710" rIns="91420" bIns="45710">
            <a:prstTxWarp prst="textNoShape">
              <a:avLst/>
            </a:prstTxWarp>
            <a:spAutoFit/>
          </a:bodyPr>
          <a:lstStyle/>
          <a:p>
            <a:pPr defTabSz="915988"/>
            <a:r>
              <a:rPr lang="en-US" sz="2000" dirty="0"/>
              <a:t>Mock-Infected</a:t>
            </a:r>
          </a:p>
        </p:txBody>
      </p:sp>
      <p:pic>
        <p:nvPicPr>
          <p:cNvPr id="8195" name="Picture 3"/>
          <p:cNvPicPr>
            <a:picLocks noChangeAspect="1" noChangeArrowheads="1"/>
          </p:cNvPicPr>
          <p:nvPr/>
        </p:nvPicPr>
        <p:blipFill>
          <a:blip r:embed="rId4">
            <a:lum bright="17000" contrast="37000"/>
          </a:blip>
          <a:srcRect/>
          <a:stretch>
            <a:fillRect/>
          </a:stretch>
        </p:blipFill>
        <p:spPr bwMode="auto">
          <a:xfrm>
            <a:off x="4953000" y="658812"/>
            <a:ext cx="2514600" cy="2008188"/>
          </a:xfrm>
          <a:prstGeom prst="rect">
            <a:avLst/>
          </a:prstGeom>
          <a:noFill/>
          <a:ln w="9525">
            <a:noFill/>
            <a:miter lim="800000"/>
            <a:headEnd/>
            <a:tailEnd/>
          </a:ln>
          <a:effectLst/>
        </p:spPr>
      </p:pic>
      <p:sp>
        <p:nvSpPr>
          <p:cNvPr id="8196" name="Text Box 4"/>
          <p:cNvSpPr txBox="1">
            <a:spLocks noChangeArrowheads="1"/>
          </p:cNvSpPr>
          <p:nvPr/>
        </p:nvSpPr>
        <p:spPr bwMode="auto">
          <a:xfrm>
            <a:off x="5280025" y="4848225"/>
            <a:ext cx="1920875" cy="396875"/>
          </a:xfrm>
          <a:prstGeom prst="rect">
            <a:avLst/>
          </a:prstGeom>
          <a:noFill/>
          <a:ln w="9525">
            <a:noFill/>
            <a:miter lim="800000"/>
            <a:headEnd/>
            <a:tailEnd/>
          </a:ln>
        </p:spPr>
        <p:txBody>
          <a:bodyPr wrap="none" lIns="91420" tIns="45710" rIns="91420" bIns="45710">
            <a:prstTxWarp prst="textNoShape">
              <a:avLst/>
            </a:prstTxWarp>
            <a:spAutoFit/>
          </a:bodyPr>
          <a:lstStyle/>
          <a:p>
            <a:pPr defTabSz="915988"/>
            <a:r>
              <a:rPr lang="en-US" sz="2000" dirty="0"/>
              <a:t>HCMV-Infected</a:t>
            </a:r>
          </a:p>
        </p:txBody>
      </p:sp>
      <p:sp>
        <p:nvSpPr>
          <p:cNvPr id="8198" name="Rectangle 6"/>
          <p:cNvSpPr>
            <a:spLocks noGrp="1" noChangeArrowheads="1"/>
          </p:cNvSpPr>
          <p:nvPr>
            <p:ph type="title"/>
          </p:nvPr>
        </p:nvSpPr>
        <p:spPr>
          <a:xfrm>
            <a:off x="609600" y="0"/>
            <a:ext cx="7772400" cy="609600"/>
          </a:xfrm>
        </p:spPr>
        <p:txBody>
          <a:bodyPr/>
          <a:lstStyle/>
          <a:p>
            <a:r>
              <a:rPr lang="en-US" sz="2400" b="1" dirty="0"/>
              <a:t>Figure</a:t>
            </a:r>
            <a:r>
              <a:rPr lang="en-US" sz="2400" b="1" dirty="0" smtClean="0"/>
              <a:t> 2.</a:t>
            </a:r>
            <a:endParaRPr lang="en-US" sz="2400" b="1" dirty="0"/>
          </a:p>
        </p:txBody>
      </p:sp>
      <p:sp>
        <p:nvSpPr>
          <p:cNvPr id="8199" name="Text Box 7"/>
          <p:cNvSpPr txBox="1">
            <a:spLocks noChangeArrowheads="1"/>
          </p:cNvSpPr>
          <p:nvPr/>
        </p:nvSpPr>
        <p:spPr bwMode="auto">
          <a:xfrm>
            <a:off x="381000" y="5320605"/>
            <a:ext cx="8382000" cy="1384995"/>
          </a:xfrm>
          <a:prstGeom prst="rect">
            <a:avLst/>
          </a:prstGeom>
          <a:noFill/>
          <a:ln w="9525">
            <a:noFill/>
            <a:miter lim="800000"/>
            <a:headEnd/>
            <a:tailEnd/>
          </a:ln>
        </p:spPr>
        <p:txBody>
          <a:bodyPr wrap="square">
            <a:prstTxWarp prst="textNoShape">
              <a:avLst/>
            </a:prstTxWarp>
            <a:spAutoFit/>
          </a:bodyPr>
          <a:lstStyle/>
          <a:p>
            <a:pPr algn="just"/>
            <a:r>
              <a:rPr lang="en-US" sz="1200" b="1" dirty="0"/>
              <a:t>Figure</a:t>
            </a:r>
            <a:r>
              <a:rPr lang="en-US" sz="1200" b="1" dirty="0" smtClean="0"/>
              <a:t> 2.</a:t>
            </a:r>
            <a:r>
              <a:rPr lang="en-US" sz="1200" dirty="0" smtClean="0"/>
              <a:t> </a:t>
            </a:r>
            <a:r>
              <a:rPr lang="en-US" sz="1200" b="1" dirty="0" smtClean="0"/>
              <a:t>Examples of tracks created by non-motile (Panels A and B) and motile (Panels C and D) cells on colloidal gold-coated coverslips.  </a:t>
            </a:r>
            <a:r>
              <a:rPr lang="en-US" sz="1200" dirty="0" smtClean="0"/>
              <a:t>Virus-free media (mock-infected) or media containing viral particles (HCMV-infected) were added to isolated peripheral blood </a:t>
            </a:r>
            <a:r>
              <a:rPr lang="en-US" sz="1200" dirty="0" smtClean="0"/>
              <a:t>monocytes</a:t>
            </a:r>
            <a:r>
              <a:rPr lang="en-US" sz="1200" baseline="30000" dirty="0" smtClean="0"/>
              <a:t>10,18-</a:t>
            </a:r>
            <a:r>
              <a:rPr lang="en-US" sz="1200" baseline="30000" dirty="0" smtClean="0"/>
              <a:t>22</a:t>
            </a:r>
            <a:r>
              <a:rPr lang="en-US" sz="1200" dirty="0" smtClean="0"/>
              <a:t>.  Monocytes were incubated at 37ºC/5%CO</a:t>
            </a:r>
            <a:r>
              <a:rPr lang="en-US" sz="1200" baseline="-25000" dirty="0" smtClean="0"/>
              <a:t>2</a:t>
            </a:r>
            <a:r>
              <a:rPr lang="en-US" sz="1200" dirty="0" smtClean="0"/>
              <a:t> for 1h and then plated onto colloidal gold-coated coverslips for 24h at 37ºC/5%CO</a:t>
            </a:r>
            <a:r>
              <a:rPr lang="en-US" sz="1200" baseline="-25000" dirty="0" smtClean="0"/>
              <a:t>2</a:t>
            </a:r>
            <a:r>
              <a:rPr lang="en-US" sz="1200" dirty="0" smtClean="0"/>
              <a:t>.  Pictures were taken by using a 40X objective.  White arrows mark monocytes in their final location.  As we have demonstrated previously</a:t>
            </a:r>
            <a:r>
              <a:rPr lang="en-US" sz="1200" baseline="30000" dirty="0" smtClean="0"/>
              <a:t>10,18-22</a:t>
            </a:r>
            <a:r>
              <a:rPr lang="en-US" sz="1200" dirty="0" smtClean="0"/>
              <a:t>, uninfected monocytes are characterized by a low basal level of motility, while HCMV-infected cells show characteristics of high motility. </a:t>
            </a:r>
            <a:r>
              <a:rPr lang="en-US" sz="1200" dirty="0" smtClean="0"/>
              <a:t> </a:t>
            </a:r>
            <a:r>
              <a:rPr lang="en-US" sz="1200" dirty="0" smtClean="0"/>
              <a:t>S</a:t>
            </a:r>
            <a:r>
              <a:rPr lang="en-US" sz="1200" dirty="0" smtClean="0"/>
              <a:t>ize </a:t>
            </a:r>
            <a:r>
              <a:rPr lang="en-US" sz="1200" dirty="0" smtClean="0"/>
              <a:t>bar corresponds to 25 </a:t>
            </a:r>
            <a:r>
              <a:rPr lang="en-US" sz="1200" dirty="0" err="1" smtClean="0"/>
              <a:t>μm</a:t>
            </a:r>
            <a:r>
              <a:rPr lang="en-US" sz="1200" dirty="0" smtClean="0"/>
              <a:t> in length.  </a:t>
            </a:r>
            <a:endParaRPr lang="en-US" sz="1200" dirty="0"/>
          </a:p>
        </p:txBody>
      </p:sp>
      <p:sp>
        <p:nvSpPr>
          <p:cNvPr id="8200" name="Line 8"/>
          <p:cNvSpPr>
            <a:spLocks noChangeShapeType="1"/>
          </p:cNvSpPr>
          <p:nvPr/>
        </p:nvSpPr>
        <p:spPr bwMode="auto">
          <a:xfrm>
            <a:off x="4724400" y="1939925"/>
            <a:ext cx="990600" cy="0"/>
          </a:xfrm>
          <a:prstGeom prst="line">
            <a:avLst/>
          </a:prstGeom>
          <a:noFill/>
          <a:ln w="57150">
            <a:solidFill>
              <a:srgbClr val="FFFFFF"/>
            </a:solidFill>
            <a:round/>
            <a:headEnd/>
            <a:tailEnd type="triangle" w="med" len="med"/>
          </a:ln>
        </p:spPr>
        <p:txBody>
          <a:bodyPr wrap="none" anchor="ctr">
            <a:prstTxWarp prst="textNoShape">
              <a:avLst/>
            </a:prstTxWarp>
          </a:bodyPr>
          <a:lstStyle/>
          <a:p>
            <a:endParaRPr lang="en-US"/>
          </a:p>
        </p:txBody>
      </p:sp>
      <p:pic>
        <p:nvPicPr>
          <p:cNvPr id="8202" name="Picture 10" descr="Methods paper - Figure H"/>
          <p:cNvPicPr>
            <a:picLocks noChangeAspect="1" noChangeArrowheads="1"/>
          </p:cNvPicPr>
          <p:nvPr/>
        </p:nvPicPr>
        <p:blipFill>
          <a:blip r:embed="rId5">
            <a:lum bright="31000" contrast="39000"/>
          </a:blip>
          <a:srcRect/>
          <a:stretch>
            <a:fillRect/>
          </a:stretch>
        </p:blipFill>
        <p:spPr bwMode="auto">
          <a:xfrm>
            <a:off x="4953000" y="2843212"/>
            <a:ext cx="2514600" cy="2020888"/>
          </a:xfrm>
          <a:prstGeom prst="rect">
            <a:avLst/>
          </a:prstGeom>
          <a:solidFill>
            <a:srgbClr val="008000"/>
          </a:solidFill>
          <a:ln w="3175" cap="flat" cmpd="sng" algn="ctr">
            <a:solidFill>
              <a:schemeClr val="bg1"/>
            </a:solidFill>
            <a:prstDash val="solid"/>
            <a:round/>
            <a:headEnd type="none" w="med" len="med"/>
            <a:tailEnd type="none" w="med" len="med"/>
          </a:ln>
        </p:spPr>
      </p:pic>
      <p:sp>
        <p:nvSpPr>
          <p:cNvPr id="8204" name="Line 12"/>
          <p:cNvSpPr>
            <a:spLocks noChangeShapeType="1"/>
          </p:cNvSpPr>
          <p:nvPr/>
        </p:nvSpPr>
        <p:spPr bwMode="auto">
          <a:xfrm>
            <a:off x="5181600" y="3529012"/>
            <a:ext cx="990600" cy="0"/>
          </a:xfrm>
          <a:prstGeom prst="line">
            <a:avLst/>
          </a:prstGeom>
          <a:noFill/>
          <a:ln w="57150">
            <a:solidFill>
              <a:srgbClr val="FFFFFF"/>
            </a:solidFill>
            <a:round/>
            <a:headEnd/>
            <a:tailEnd type="triangle" w="med" len="med"/>
          </a:ln>
        </p:spPr>
        <p:txBody>
          <a:bodyPr wrap="none" anchor="ctr">
            <a:prstTxWarp prst="textNoShape">
              <a:avLst/>
            </a:prstTxWarp>
          </a:bodyPr>
          <a:lstStyle/>
          <a:p>
            <a:endParaRPr lang="en-US"/>
          </a:p>
        </p:txBody>
      </p:sp>
      <p:sp>
        <p:nvSpPr>
          <p:cNvPr id="8205" name="Line 13"/>
          <p:cNvSpPr>
            <a:spLocks noChangeShapeType="1"/>
          </p:cNvSpPr>
          <p:nvPr/>
        </p:nvSpPr>
        <p:spPr bwMode="auto">
          <a:xfrm>
            <a:off x="1295400" y="3833812"/>
            <a:ext cx="990600" cy="0"/>
          </a:xfrm>
          <a:prstGeom prst="line">
            <a:avLst/>
          </a:prstGeom>
          <a:noFill/>
          <a:ln w="57150">
            <a:solidFill>
              <a:srgbClr val="FFFFFF"/>
            </a:solidFill>
            <a:round/>
            <a:headEnd/>
            <a:tailEnd type="triangle" w="med" len="med"/>
          </a:ln>
        </p:spPr>
        <p:txBody>
          <a:bodyPr wrap="none" anchor="ctr">
            <a:prstTxWarp prst="textNoShape">
              <a:avLst/>
            </a:prstTxWarp>
          </a:bodyPr>
          <a:lstStyle/>
          <a:p>
            <a:endParaRPr lang="en-US"/>
          </a:p>
        </p:txBody>
      </p:sp>
      <p:sp>
        <p:nvSpPr>
          <p:cNvPr id="8206" name="Text Box 14"/>
          <p:cNvSpPr txBox="1">
            <a:spLocks noChangeArrowheads="1"/>
          </p:cNvSpPr>
          <p:nvPr/>
        </p:nvSpPr>
        <p:spPr bwMode="auto">
          <a:xfrm>
            <a:off x="857250" y="558800"/>
            <a:ext cx="438150" cy="396875"/>
          </a:xfrm>
          <a:prstGeom prst="rect">
            <a:avLst/>
          </a:prstGeom>
          <a:noFill/>
          <a:ln w="9525">
            <a:noFill/>
            <a:miter lim="800000"/>
            <a:headEnd/>
            <a:tailEnd/>
          </a:ln>
        </p:spPr>
        <p:txBody>
          <a:bodyPr wrap="none">
            <a:prstTxWarp prst="textNoShape">
              <a:avLst/>
            </a:prstTxWarp>
            <a:spAutoFit/>
          </a:bodyPr>
          <a:lstStyle/>
          <a:p>
            <a:r>
              <a:rPr lang="en-US" sz="2000" b="1" dirty="0"/>
              <a:t>A.</a:t>
            </a:r>
          </a:p>
        </p:txBody>
      </p:sp>
      <p:sp>
        <p:nvSpPr>
          <p:cNvPr id="8207" name="Text Box 15"/>
          <p:cNvSpPr txBox="1">
            <a:spLocks noChangeArrowheads="1"/>
          </p:cNvSpPr>
          <p:nvPr/>
        </p:nvSpPr>
        <p:spPr bwMode="auto">
          <a:xfrm>
            <a:off x="857250" y="2743200"/>
            <a:ext cx="438150" cy="396875"/>
          </a:xfrm>
          <a:prstGeom prst="rect">
            <a:avLst/>
          </a:prstGeom>
          <a:noFill/>
          <a:ln w="9525">
            <a:noFill/>
            <a:miter lim="800000"/>
            <a:headEnd/>
            <a:tailEnd/>
          </a:ln>
        </p:spPr>
        <p:txBody>
          <a:bodyPr wrap="none">
            <a:prstTxWarp prst="textNoShape">
              <a:avLst/>
            </a:prstTxWarp>
            <a:spAutoFit/>
          </a:bodyPr>
          <a:lstStyle/>
          <a:p>
            <a:r>
              <a:rPr lang="en-US" sz="2000" b="1" dirty="0"/>
              <a:t>B.</a:t>
            </a:r>
          </a:p>
        </p:txBody>
      </p:sp>
      <p:sp>
        <p:nvSpPr>
          <p:cNvPr id="8208" name="Text Box 16"/>
          <p:cNvSpPr txBox="1">
            <a:spLocks noChangeArrowheads="1"/>
          </p:cNvSpPr>
          <p:nvPr/>
        </p:nvSpPr>
        <p:spPr bwMode="auto">
          <a:xfrm>
            <a:off x="4514850" y="558800"/>
            <a:ext cx="438150" cy="396875"/>
          </a:xfrm>
          <a:prstGeom prst="rect">
            <a:avLst/>
          </a:prstGeom>
          <a:noFill/>
          <a:ln w="9525">
            <a:noFill/>
            <a:miter lim="800000"/>
            <a:headEnd/>
            <a:tailEnd/>
          </a:ln>
        </p:spPr>
        <p:txBody>
          <a:bodyPr wrap="none">
            <a:prstTxWarp prst="textNoShape">
              <a:avLst/>
            </a:prstTxWarp>
            <a:spAutoFit/>
          </a:bodyPr>
          <a:lstStyle/>
          <a:p>
            <a:r>
              <a:rPr lang="en-US" sz="2000" b="1"/>
              <a:t>C.</a:t>
            </a:r>
          </a:p>
        </p:txBody>
      </p:sp>
      <p:sp>
        <p:nvSpPr>
          <p:cNvPr id="8209" name="Text Box 17"/>
          <p:cNvSpPr txBox="1">
            <a:spLocks noChangeArrowheads="1"/>
          </p:cNvSpPr>
          <p:nvPr/>
        </p:nvSpPr>
        <p:spPr bwMode="auto">
          <a:xfrm>
            <a:off x="4514850" y="2743200"/>
            <a:ext cx="438150" cy="396875"/>
          </a:xfrm>
          <a:prstGeom prst="rect">
            <a:avLst/>
          </a:prstGeom>
          <a:noFill/>
          <a:ln w="9525">
            <a:noFill/>
            <a:miter lim="800000"/>
            <a:headEnd/>
            <a:tailEnd/>
          </a:ln>
        </p:spPr>
        <p:txBody>
          <a:bodyPr wrap="none">
            <a:prstTxWarp prst="textNoShape">
              <a:avLst/>
            </a:prstTxWarp>
            <a:spAutoFit/>
          </a:bodyPr>
          <a:lstStyle/>
          <a:p>
            <a:r>
              <a:rPr lang="en-US" sz="2000" b="1" dirty="0"/>
              <a:t>D.</a:t>
            </a:r>
          </a:p>
        </p:txBody>
      </p:sp>
      <p:pic>
        <p:nvPicPr>
          <p:cNvPr id="8212" name="Picture 20" descr="Methods paper - Figure G"/>
          <p:cNvPicPr>
            <a:picLocks noChangeAspect="1" noChangeArrowheads="1"/>
          </p:cNvPicPr>
          <p:nvPr/>
        </p:nvPicPr>
        <p:blipFill>
          <a:blip r:embed="rId6">
            <a:lum bright="8000" contrast="30000"/>
          </a:blip>
          <a:srcRect/>
          <a:stretch>
            <a:fillRect/>
          </a:stretch>
        </p:blipFill>
        <p:spPr bwMode="auto">
          <a:xfrm>
            <a:off x="1295400" y="658812"/>
            <a:ext cx="2514600" cy="2008188"/>
          </a:xfrm>
          <a:prstGeom prst="rect">
            <a:avLst/>
          </a:prstGeom>
          <a:noFill/>
        </p:spPr>
      </p:pic>
      <p:sp>
        <p:nvSpPr>
          <p:cNvPr id="8201" name="Line 9"/>
          <p:cNvSpPr>
            <a:spLocks noChangeShapeType="1"/>
          </p:cNvSpPr>
          <p:nvPr/>
        </p:nvSpPr>
        <p:spPr bwMode="auto">
          <a:xfrm>
            <a:off x="1295400" y="1497012"/>
            <a:ext cx="990600" cy="0"/>
          </a:xfrm>
          <a:prstGeom prst="line">
            <a:avLst/>
          </a:prstGeom>
          <a:noFill/>
          <a:ln w="57150">
            <a:solidFill>
              <a:schemeClr val="bg1"/>
            </a:solidFill>
            <a:round/>
            <a:headEnd/>
            <a:tailEnd type="triangle" w="med" len="med"/>
          </a:ln>
        </p:spPr>
        <p:txBody>
          <a:bodyPr wrap="none" anchor="ctr">
            <a:prstTxWarp prst="textNoShape">
              <a:avLst/>
            </a:prstTxWarp>
          </a:bodyPr>
          <a:lstStyle/>
          <a:p>
            <a:endParaRPr lang="en-US"/>
          </a:p>
        </p:txBody>
      </p:sp>
      <p:cxnSp>
        <p:nvCxnSpPr>
          <p:cNvPr id="18" name="Straight Connector 17"/>
          <p:cNvCxnSpPr/>
          <p:nvPr/>
        </p:nvCxnSpPr>
        <p:spPr bwMode="auto">
          <a:xfrm>
            <a:off x="3327400" y="2476500"/>
            <a:ext cx="304800" cy="1588"/>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19" name="Straight Connector 18"/>
          <p:cNvCxnSpPr/>
          <p:nvPr/>
        </p:nvCxnSpPr>
        <p:spPr bwMode="auto">
          <a:xfrm>
            <a:off x="3327400" y="4660900"/>
            <a:ext cx="304800" cy="1588"/>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a:off x="6985000" y="2476500"/>
            <a:ext cx="304800" cy="1588"/>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21" name="Straight Connector 20"/>
          <p:cNvCxnSpPr/>
          <p:nvPr/>
        </p:nvCxnSpPr>
        <p:spPr bwMode="auto">
          <a:xfrm>
            <a:off x="6985000" y="4660900"/>
            <a:ext cx="304800" cy="1588"/>
          </a:xfrm>
          <a:prstGeom prst="line">
            <a:avLst/>
          </a:prstGeom>
          <a:solidFill>
            <a:schemeClr val="accent1"/>
          </a:solidFill>
          <a:ln w="57150" cap="flat" cmpd="sng" algn="ctr">
            <a:solidFill>
              <a:schemeClr val="bg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1640177" y="4835525"/>
            <a:ext cx="1779588" cy="396875"/>
          </a:xfrm>
          <a:prstGeom prst="rect">
            <a:avLst/>
          </a:prstGeom>
          <a:noFill/>
          <a:ln w="9525">
            <a:noFill/>
            <a:miter lim="800000"/>
            <a:headEnd/>
            <a:tailEnd/>
          </a:ln>
        </p:spPr>
        <p:txBody>
          <a:bodyPr wrap="none" lIns="91420" tIns="45710" rIns="91420" bIns="45710">
            <a:prstTxWarp prst="textNoShape">
              <a:avLst/>
            </a:prstTxWarp>
            <a:spAutoFit/>
          </a:bodyPr>
          <a:lstStyle/>
          <a:p>
            <a:pPr defTabSz="915988"/>
            <a:r>
              <a:rPr lang="en-US" sz="2000" dirty="0"/>
              <a:t>Mock-Infected</a:t>
            </a:r>
          </a:p>
        </p:txBody>
      </p:sp>
      <p:sp>
        <p:nvSpPr>
          <p:cNvPr id="10245" name="Text Box 5"/>
          <p:cNvSpPr txBox="1">
            <a:spLocks noChangeArrowheads="1"/>
          </p:cNvSpPr>
          <p:nvPr/>
        </p:nvSpPr>
        <p:spPr bwMode="auto">
          <a:xfrm>
            <a:off x="5280890" y="4835525"/>
            <a:ext cx="1920875" cy="396875"/>
          </a:xfrm>
          <a:prstGeom prst="rect">
            <a:avLst/>
          </a:prstGeom>
          <a:noFill/>
          <a:ln w="9525">
            <a:noFill/>
            <a:miter lim="800000"/>
            <a:headEnd/>
            <a:tailEnd/>
          </a:ln>
        </p:spPr>
        <p:txBody>
          <a:bodyPr wrap="none" lIns="91420" tIns="45710" rIns="91420" bIns="45710">
            <a:prstTxWarp prst="textNoShape">
              <a:avLst/>
            </a:prstTxWarp>
            <a:spAutoFit/>
          </a:bodyPr>
          <a:lstStyle/>
          <a:p>
            <a:pPr defTabSz="915988"/>
            <a:r>
              <a:rPr lang="en-US" sz="2000" dirty="0"/>
              <a:t>HCMV-Infected</a:t>
            </a:r>
          </a:p>
        </p:txBody>
      </p:sp>
      <p:sp>
        <p:nvSpPr>
          <p:cNvPr id="10246" name="Rectangle 6"/>
          <p:cNvSpPr>
            <a:spLocks noGrp="1" noChangeArrowheads="1"/>
          </p:cNvSpPr>
          <p:nvPr>
            <p:ph type="title"/>
          </p:nvPr>
        </p:nvSpPr>
        <p:spPr>
          <a:xfrm>
            <a:off x="609600" y="0"/>
            <a:ext cx="7772400" cy="609600"/>
          </a:xfrm>
        </p:spPr>
        <p:txBody>
          <a:bodyPr/>
          <a:lstStyle/>
          <a:p>
            <a:r>
              <a:rPr lang="en-US" sz="2400" b="1" dirty="0"/>
              <a:t>Figure</a:t>
            </a:r>
            <a:r>
              <a:rPr lang="en-US" sz="2400" b="1" dirty="0" smtClean="0"/>
              <a:t> 3.</a:t>
            </a:r>
            <a:endParaRPr lang="en-US" sz="2400" b="1" dirty="0"/>
          </a:p>
        </p:txBody>
      </p:sp>
      <p:sp>
        <p:nvSpPr>
          <p:cNvPr id="10247" name="Text Box 7"/>
          <p:cNvSpPr txBox="1">
            <a:spLocks noChangeArrowheads="1"/>
          </p:cNvSpPr>
          <p:nvPr/>
        </p:nvSpPr>
        <p:spPr bwMode="auto">
          <a:xfrm>
            <a:off x="380999" y="5333305"/>
            <a:ext cx="8382001" cy="1384995"/>
          </a:xfrm>
          <a:prstGeom prst="rect">
            <a:avLst/>
          </a:prstGeom>
          <a:noFill/>
          <a:ln w="9525">
            <a:noFill/>
            <a:miter lim="800000"/>
            <a:headEnd/>
            <a:tailEnd/>
          </a:ln>
        </p:spPr>
        <p:txBody>
          <a:bodyPr wrap="square">
            <a:prstTxWarp prst="textNoShape">
              <a:avLst/>
            </a:prstTxWarp>
            <a:spAutoFit/>
          </a:bodyPr>
          <a:lstStyle/>
          <a:p>
            <a:pPr algn="just"/>
            <a:r>
              <a:rPr lang="en-US" sz="1200" b="1" dirty="0"/>
              <a:t>Figure</a:t>
            </a:r>
            <a:r>
              <a:rPr lang="en-US" sz="1200" b="1" dirty="0" smtClean="0"/>
              <a:t> 3. Marking the Area of the Cellular Tracks Using ImageJ software. </a:t>
            </a:r>
            <a:r>
              <a:rPr lang="en-US" sz="1200" dirty="0" smtClean="0"/>
              <a:t>Examples shown are snapshots of tracks, in which the Image J software was used during the analysis of the tracks created by non-motile (Panels </a:t>
            </a:r>
            <a:r>
              <a:rPr lang="en-US" sz="1200" b="1" dirty="0" smtClean="0"/>
              <a:t>A</a:t>
            </a:r>
            <a:r>
              <a:rPr lang="en-US" sz="1200" dirty="0" smtClean="0"/>
              <a:t> and </a:t>
            </a:r>
            <a:r>
              <a:rPr lang="en-US" sz="1200" b="1" dirty="0" smtClean="0"/>
              <a:t>B</a:t>
            </a:r>
            <a:r>
              <a:rPr lang="en-US" sz="1200" dirty="0" smtClean="0"/>
              <a:t>) and motile (Panels </a:t>
            </a:r>
            <a:r>
              <a:rPr lang="en-US" sz="1200" b="1" dirty="0" smtClean="0"/>
              <a:t>C</a:t>
            </a:r>
            <a:r>
              <a:rPr lang="en-US" sz="1200" dirty="0" smtClean="0"/>
              <a:t> and </a:t>
            </a:r>
            <a:r>
              <a:rPr lang="en-US" sz="1200" b="1" dirty="0" smtClean="0"/>
              <a:t>D</a:t>
            </a:r>
            <a:r>
              <a:rPr lang="en-US" sz="1200" dirty="0" smtClean="0"/>
              <a:t>) cells on colloidal gold-coated coverslips (Note:  Tracks are circled by a white line using the ImageJ freehand tool).  The sample pictures, the same as those shown in </a:t>
            </a:r>
            <a:r>
              <a:rPr lang="en-US" sz="1200" b="1" dirty="0" smtClean="0"/>
              <a:t>Figure 2</a:t>
            </a:r>
            <a:r>
              <a:rPr lang="en-US" sz="1200" dirty="0" smtClean="0"/>
              <a:t>, were used in this figure to </a:t>
            </a:r>
            <a:r>
              <a:rPr lang="en-US" sz="1200" dirty="0" smtClean="0"/>
              <a:t>measure </a:t>
            </a:r>
            <a:r>
              <a:rPr lang="en-US" sz="1200" dirty="0" smtClean="0"/>
              <a:t>track areas cleared by a single cell.  These are representative images of mock- and HCMV-infected monocytes, however, usually 10-20 images are analyzed per sample. </a:t>
            </a:r>
            <a:r>
              <a:rPr lang="en-US" sz="1200" dirty="0" smtClean="0"/>
              <a:t> </a:t>
            </a:r>
            <a:r>
              <a:rPr lang="en-US" sz="1200" dirty="0" smtClean="0"/>
              <a:t>S</a:t>
            </a:r>
            <a:r>
              <a:rPr lang="en-US" sz="1200" dirty="0" smtClean="0"/>
              <a:t>ize </a:t>
            </a:r>
            <a:r>
              <a:rPr lang="en-US" sz="1200" dirty="0" smtClean="0"/>
              <a:t>bar corresponds to 25 </a:t>
            </a:r>
            <a:r>
              <a:rPr lang="en-US" sz="1200" dirty="0" err="1" smtClean="0"/>
              <a:t>μm</a:t>
            </a:r>
            <a:r>
              <a:rPr lang="en-US" sz="1200" dirty="0" smtClean="0"/>
              <a:t> in length.</a:t>
            </a:r>
          </a:p>
          <a:p>
            <a:pPr algn="just"/>
            <a:endParaRPr lang="en-US" sz="1200" dirty="0"/>
          </a:p>
        </p:txBody>
      </p:sp>
      <p:sp>
        <p:nvSpPr>
          <p:cNvPr id="10252" name="Text Box 12"/>
          <p:cNvSpPr txBox="1">
            <a:spLocks noChangeArrowheads="1"/>
          </p:cNvSpPr>
          <p:nvPr/>
        </p:nvSpPr>
        <p:spPr bwMode="auto">
          <a:xfrm>
            <a:off x="857250" y="558800"/>
            <a:ext cx="438150" cy="396875"/>
          </a:xfrm>
          <a:prstGeom prst="rect">
            <a:avLst/>
          </a:prstGeom>
          <a:noFill/>
          <a:ln w="9525">
            <a:noFill/>
            <a:miter lim="800000"/>
            <a:headEnd/>
            <a:tailEnd/>
          </a:ln>
        </p:spPr>
        <p:txBody>
          <a:bodyPr wrap="none">
            <a:prstTxWarp prst="textNoShape">
              <a:avLst/>
            </a:prstTxWarp>
            <a:spAutoFit/>
          </a:bodyPr>
          <a:lstStyle/>
          <a:p>
            <a:r>
              <a:rPr lang="en-US" sz="2000" b="1" dirty="0"/>
              <a:t>A.</a:t>
            </a:r>
          </a:p>
        </p:txBody>
      </p:sp>
      <p:sp>
        <p:nvSpPr>
          <p:cNvPr id="10253" name="Text Box 13"/>
          <p:cNvSpPr txBox="1">
            <a:spLocks noChangeArrowheads="1"/>
          </p:cNvSpPr>
          <p:nvPr/>
        </p:nvSpPr>
        <p:spPr bwMode="auto">
          <a:xfrm>
            <a:off x="857250" y="2743200"/>
            <a:ext cx="438150" cy="396875"/>
          </a:xfrm>
          <a:prstGeom prst="rect">
            <a:avLst/>
          </a:prstGeom>
          <a:noFill/>
          <a:ln w="9525">
            <a:noFill/>
            <a:miter lim="800000"/>
            <a:headEnd/>
            <a:tailEnd/>
          </a:ln>
        </p:spPr>
        <p:txBody>
          <a:bodyPr wrap="none">
            <a:prstTxWarp prst="textNoShape">
              <a:avLst/>
            </a:prstTxWarp>
            <a:spAutoFit/>
          </a:bodyPr>
          <a:lstStyle/>
          <a:p>
            <a:r>
              <a:rPr lang="en-US" sz="2000" b="1" dirty="0"/>
              <a:t>B.</a:t>
            </a:r>
          </a:p>
        </p:txBody>
      </p:sp>
      <p:sp>
        <p:nvSpPr>
          <p:cNvPr id="10254" name="Text Box 14"/>
          <p:cNvSpPr txBox="1">
            <a:spLocks noChangeArrowheads="1"/>
          </p:cNvSpPr>
          <p:nvPr/>
        </p:nvSpPr>
        <p:spPr bwMode="auto">
          <a:xfrm>
            <a:off x="4514850" y="558800"/>
            <a:ext cx="438150" cy="396875"/>
          </a:xfrm>
          <a:prstGeom prst="rect">
            <a:avLst/>
          </a:prstGeom>
          <a:noFill/>
          <a:ln w="9525">
            <a:noFill/>
            <a:miter lim="800000"/>
            <a:headEnd/>
            <a:tailEnd/>
          </a:ln>
        </p:spPr>
        <p:txBody>
          <a:bodyPr wrap="none">
            <a:prstTxWarp prst="textNoShape">
              <a:avLst/>
            </a:prstTxWarp>
            <a:spAutoFit/>
          </a:bodyPr>
          <a:lstStyle/>
          <a:p>
            <a:r>
              <a:rPr lang="en-US" sz="2000" b="1"/>
              <a:t>C.</a:t>
            </a:r>
          </a:p>
        </p:txBody>
      </p:sp>
      <p:sp>
        <p:nvSpPr>
          <p:cNvPr id="10255" name="Text Box 15"/>
          <p:cNvSpPr txBox="1">
            <a:spLocks noChangeArrowheads="1"/>
          </p:cNvSpPr>
          <p:nvPr/>
        </p:nvSpPr>
        <p:spPr bwMode="auto">
          <a:xfrm>
            <a:off x="4514850" y="2743200"/>
            <a:ext cx="438150" cy="396875"/>
          </a:xfrm>
          <a:prstGeom prst="rect">
            <a:avLst/>
          </a:prstGeom>
          <a:noFill/>
          <a:ln w="9525">
            <a:noFill/>
            <a:miter lim="800000"/>
            <a:headEnd/>
            <a:tailEnd/>
          </a:ln>
        </p:spPr>
        <p:txBody>
          <a:bodyPr wrap="none">
            <a:prstTxWarp prst="textNoShape">
              <a:avLst/>
            </a:prstTxWarp>
            <a:spAutoFit/>
          </a:bodyPr>
          <a:lstStyle/>
          <a:p>
            <a:r>
              <a:rPr lang="en-US" sz="2000" b="1" dirty="0"/>
              <a:t>D.</a:t>
            </a:r>
          </a:p>
        </p:txBody>
      </p:sp>
      <p:pic>
        <p:nvPicPr>
          <p:cNvPr id="14" name="Picture 13" descr="Picture 1b.png"/>
          <p:cNvPicPr>
            <a:picLocks noChangeAspect="1"/>
          </p:cNvPicPr>
          <p:nvPr/>
        </p:nvPicPr>
        <p:blipFill>
          <a:blip r:embed="rId3">
            <a:lum bright="8000" contrast="30000"/>
          </a:blip>
          <a:stretch>
            <a:fillRect/>
          </a:stretch>
        </p:blipFill>
        <p:spPr>
          <a:xfrm>
            <a:off x="1295400" y="655086"/>
            <a:ext cx="2514600" cy="2011914"/>
          </a:xfrm>
          <a:prstGeom prst="rect">
            <a:avLst/>
          </a:prstGeom>
        </p:spPr>
      </p:pic>
      <p:pic>
        <p:nvPicPr>
          <p:cNvPr id="15" name="Picture 14" descr="Picture 2b.png"/>
          <p:cNvPicPr>
            <a:picLocks noChangeAspect="1"/>
          </p:cNvPicPr>
          <p:nvPr/>
        </p:nvPicPr>
        <p:blipFill>
          <a:blip r:embed="rId4">
            <a:lum bright="40000" contrast="52000"/>
          </a:blip>
          <a:stretch>
            <a:fillRect/>
          </a:stretch>
        </p:blipFill>
        <p:spPr>
          <a:xfrm>
            <a:off x="1274199" y="2835794"/>
            <a:ext cx="2535801" cy="2015605"/>
          </a:xfrm>
          <a:prstGeom prst="rect">
            <a:avLst/>
          </a:prstGeom>
        </p:spPr>
      </p:pic>
      <p:pic>
        <p:nvPicPr>
          <p:cNvPr id="16" name="Picture 15" descr="Picture 3b.png"/>
          <p:cNvPicPr>
            <a:picLocks noChangeAspect="1"/>
          </p:cNvPicPr>
          <p:nvPr/>
        </p:nvPicPr>
        <p:blipFill>
          <a:blip r:embed="rId5">
            <a:lum bright="17000" contrast="37000"/>
          </a:blip>
          <a:stretch>
            <a:fillRect/>
          </a:stretch>
        </p:blipFill>
        <p:spPr>
          <a:xfrm>
            <a:off x="4951710" y="656560"/>
            <a:ext cx="2515890" cy="2010440"/>
          </a:xfrm>
          <a:prstGeom prst="rect">
            <a:avLst/>
          </a:prstGeom>
        </p:spPr>
      </p:pic>
      <p:pic>
        <p:nvPicPr>
          <p:cNvPr id="21" name="Picture 20" descr="Picture 4b.png"/>
          <p:cNvPicPr>
            <a:picLocks noChangeAspect="1"/>
          </p:cNvPicPr>
          <p:nvPr/>
        </p:nvPicPr>
        <p:blipFill>
          <a:blip r:embed="rId6">
            <a:lum bright="31000" contrast="39000"/>
          </a:blip>
          <a:stretch>
            <a:fillRect/>
          </a:stretch>
        </p:blipFill>
        <p:spPr>
          <a:xfrm>
            <a:off x="4953000" y="2828326"/>
            <a:ext cx="2514600" cy="2010374"/>
          </a:xfrm>
          <a:prstGeom prst="rect">
            <a:avLst/>
          </a:prstGeom>
        </p:spPr>
      </p:pic>
      <p:cxnSp>
        <p:nvCxnSpPr>
          <p:cNvPr id="23" name="Straight Connector 22"/>
          <p:cNvCxnSpPr/>
          <p:nvPr/>
        </p:nvCxnSpPr>
        <p:spPr bwMode="auto">
          <a:xfrm>
            <a:off x="3327400" y="2476500"/>
            <a:ext cx="304800" cy="1588"/>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3327400" y="4660900"/>
            <a:ext cx="304800" cy="1588"/>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25" name="Straight Connector 24"/>
          <p:cNvCxnSpPr/>
          <p:nvPr/>
        </p:nvCxnSpPr>
        <p:spPr bwMode="auto">
          <a:xfrm>
            <a:off x="6985000" y="2476500"/>
            <a:ext cx="304800" cy="1588"/>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26" name="Straight Connector 25"/>
          <p:cNvCxnSpPr/>
          <p:nvPr/>
        </p:nvCxnSpPr>
        <p:spPr bwMode="auto">
          <a:xfrm>
            <a:off x="6985000" y="4660900"/>
            <a:ext cx="304800" cy="1588"/>
          </a:xfrm>
          <a:prstGeom prst="line">
            <a:avLst/>
          </a:prstGeom>
          <a:solidFill>
            <a:schemeClr val="accent1"/>
          </a:solidFill>
          <a:ln w="57150" cap="flat" cmpd="sng" algn="ctr">
            <a:solidFill>
              <a:schemeClr val="bg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a:xfrm>
            <a:off x="609600" y="0"/>
            <a:ext cx="7772400" cy="609600"/>
          </a:xfrm>
        </p:spPr>
        <p:txBody>
          <a:bodyPr/>
          <a:lstStyle/>
          <a:p>
            <a:r>
              <a:rPr lang="en-US" sz="2400" b="1" dirty="0"/>
              <a:t>Figure</a:t>
            </a:r>
            <a:r>
              <a:rPr lang="en-US" sz="2400" b="1" dirty="0" smtClean="0"/>
              <a:t> 4.</a:t>
            </a:r>
            <a:endParaRPr lang="en-US" sz="2400" b="1" dirty="0"/>
          </a:p>
        </p:txBody>
      </p:sp>
      <p:sp>
        <p:nvSpPr>
          <p:cNvPr id="12295" name="Text Box 7"/>
          <p:cNvSpPr txBox="1">
            <a:spLocks noChangeArrowheads="1"/>
          </p:cNvSpPr>
          <p:nvPr/>
        </p:nvSpPr>
        <p:spPr bwMode="auto">
          <a:xfrm>
            <a:off x="304799" y="5257800"/>
            <a:ext cx="8534401" cy="1569660"/>
          </a:xfrm>
          <a:prstGeom prst="rect">
            <a:avLst/>
          </a:prstGeom>
          <a:noFill/>
          <a:ln w="9525">
            <a:noFill/>
            <a:miter lim="800000"/>
            <a:headEnd/>
            <a:tailEnd/>
          </a:ln>
        </p:spPr>
        <p:txBody>
          <a:bodyPr wrap="square">
            <a:prstTxWarp prst="textNoShape">
              <a:avLst/>
            </a:prstTxWarp>
            <a:spAutoFit/>
          </a:bodyPr>
          <a:lstStyle/>
          <a:p>
            <a:pPr algn="just"/>
            <a:r>
              <a:rPr lang="en-US" sz="1200" b="1" dirty="0"/>
              <a:t>Figure</a:t>
            </a:r>
            <a:r>
              <a:rPr lang="en-US" sz="1200" b="1" dirty="0" smtClean="0"/>
              <a:t> 4.</a:t>
            </a:r>
            <a:r>
              <a:rPr lang="en-US" sz="1200" dirty="0" smtClean="0"/>
              <a:t>  </a:t>
            </a:r>
            <a:r>
              <a:rPr lang="en-US" sz="1200" b="1" dirty="0" smtClean="0"/>
              <a:t>The</a:t>
            </a:r>
            <a:r>
              <a:rPr lang="en-US" sz="1200" dirty="0" smtClean="0"/>
              <a:t> </a:t>
            </a:r>
            <a:r>
              <a:rPr lang="en-US" sz="1200" b="1" dirty="0" smtClean="0"/>
              <a:t>Quantitative Evaluation of Cell </a:t>
            </a:r>
            <a:r>
              <a:rPr lang="en-US" sz="1200" b="1" dirty="0"/>
              <a:t>M</a:t>
            </a:r>
            <a:r>
              <a:rPr lang="en-US" sz="1200" b="1" dirty="0" smtClean="0"/>
              <a:t>otility Using ImageJ Software and Spreadsheet.  A</a:t>
            </a:r>
            <a:r>
              <a:rPr lang="en-US" sz="1200" b="1" dirty="0"/>
              <a:t>)</a:t>
            </a:r>
            <a:r>
              <a:rPr lang="en-US" sz="1200" dirty="0" smtClean="0"/>
              <a:t> Measured track </a:t>
            </a:r>
            <a:r>
              <a:rPr lang="en-US" sz="1200" dirty="0"/>
              <a:t>areas cleared by </a:t>
            </a:r>
            <a:r>
              <a:rPr lang="en-US" sz="1200" dirty="0" smtClean="0"/>
              <a:t>cells, as depicted in the sample pictures (Figures </a:t>
            </a:r>
            <a:r>
              <a:rPr lang="en-US" sz="1200" b="1" dirty="0" smtClean="0"/>
              <a:t>2</a:t>
            </a:r>
            <a:r>
              <a:rPr lang="en-US" sz="1200" dirty="0" smtClean="0"/>
              <a:t> and </a:t>
            </a:r>
            <a:r>
              <a:rPr lang="en-US" sz="1200" b="1" dirty="0" smtClean="0"/>
              <a:t>3</a:t>
            </a:r>
            <a:r>
              <a:rPr lang="en-US" sz="1200" dirty="0" smtClean="0"/>
              <a:t>), using the </a:t>
            </a:r>
            <a:r>
              <a:rPr lang="en-US" sz="1200" dirty="0"/>
              <a:t>ImageJ </a:t>
            </a:r>
            <a:r>
              <a:rPr lang="en-US" sz="1200" dirty="0" smtClean="0"/>
              <a:t>software.  The calculated results </a:t>
            </a:r>
            <a:r>
              <a:rPr lang="en-US" sz="1200" b="1" dirty="0" smtClean="0"/>
              <a:t>#</a:t>
            </a:r>
            <a:r>
              <a:rPr lang="en-US" sz="1200" b="1" dirty="0"/>
              <a:t>1</a:t>
            </a:r>
            <a:r>
              <a:rPr lang="en-US" sz="1200" dirty="0"/>
              <a:t>, </a:t>
            </a:r>
            <a:r>
              <a:rPr lang="en-US" sz="1200" b="1" dirty="0"/>
              <a:t>#2</a:t>
            </a:r>
            <a:r>
              <a:rPr lang="en-US" sz="1200" dirty="0"/>
              <a:t>, </a:t>
            </a:r>
            <a:r>
              <a:rPr lang="en-US" sz="1200" b="1" dirty="0"/>
              <a:t>#3 </a:t>
            </a:r>
            <a:r>
              <a:rPr lang="en-US" sz="1200" dirty="0"/>
              <a:t>and </a:t>
            </a:r>
            <a:r>
              <a:rPr lang="en-US" sz="1200" b="1" dirty="0"/>
              <a:t>#4 </a:t>
            </a:r>
            <a:r>
              <a:rPr lang="en-US" sz="1200" dirty="0"/>
              <a:t>correspond to</a:t>
            </a:r>
            <a:r>
              <a:rPr lang="en-US" sz="1200" dirty="0" smtClean="0"/>
              <a:t> Panels </a:t>
            </a:r>
            <a:r>
              <a:rPr lang="en-US" sz="1200" b="1" dirty="0" smtClean="0"/>
              <a:t>A</a:t>
            </a:r>
            <a:r>
              <a:rPr lang="en-US" sz="1200" dirty="0" smtClean="0"/>
              <a:t>, </a:t>
            </a:r>
            <a:r>
              <a:rPr lang="en-US" sz="1200" b="1" dirty="0" smtClean="0"/>
              <a:t>B</a:t>
            </a:r>
            <a:r>
              <a:rPr lang="en-US" sz="1200" dirty="0" smtClean="0"/>
              <a:t>, </a:t>
            </a:r>
            <a:r>
              <a:rPr lang="en-US" sz="1200" b="1" dirty="0" smtClean="0"/>
              <a:t>C</a:t>
            </a:r>
            <a:r>
              <a:rPr lang="en-US" sz="1200" dirty="0" smtClean="0"/>
              <a:t> and </a:t>
            </a:r>
            <a:r>
              <a:rPr lang="en-US" sz="1200" b="1" dirty="0" smtClean="0"/>
              <a:t>D</a:t>
            </a:r>
            <a:r>
              <a:rPr lang="en-US" sz="1200" dirty="0" smtClean="0"/>
              <a:t> </a:t>
            </a:r>
            <a:r>
              <a:rPr lang="en-US" sz="1200" dirty="0"/>
              <a:t>in </a:t>
            </a:r>
            <a:r>
              <a:rPr lang="en-US" sz="1200" dirty="0" smtClean="0"/>
              <a:t>Figures </a:t>
            </a:r>
            <a:r>
              <a:rPr lang="en-US" sz="1200" b="1" dirty="0" smtClean="0"/>
              <a:t>2</a:t>
            </a:r>
            <a:r>
              <a:rPr lang="en-US" sz="1200" dirty="0" smtClean="0"/>
              <a:t> and </a:t>
            </a:r>
            <a:r>
              <a:rPr lang="en-US" sz="1200" b="1" dirty="0" smtClean="0"/>
              <a:t>3</a:t>
            </a:r>
            <a:r>
              <a:rPr lang="en-US" sz="1200" dirty="0" smtClean="0"/>
              <a:t>, respectively.  </a:t>
            </a:r>
            <a:r>
              <a:rPr lang="en-US" sz="1200" b="1" dirty="0" smtClean="0"/>
              <a:t>B</a:t>
            </a:r>
            <a:r>
              <a:rPr lang="en-US" sz="1200" b="1" dirty="0"/>
              <a:t>)</a:t>
            </a:r>
            <a:r>
              <a:rPr lang="en-US" sz="1200" dirty="0" smtClean="0"/>
              <a:t> </a:t>
            </a:r>
            <a:r>
              <a:rPr lang="en-US" sz="1200" dirty="0"/>
              <a:t>A graphical</a:t>
            </a:r>
            <a:r>
              <a:rPr lang="en-US" sz="1200" dirty="0" smtClean="0"/>
              <a:t> representation </a:t>
            </a:r>
            <a:r>
              <a:rPr lang="en-US" sz="1200" dirty="0"/>
              <a:t>of average areas </a:t>
            </a:r>
            <a:r>
              <a:rPr lang="en-US" sz="1200" dirty="0" smtClean="0"/>
              <a:t>(means; in </a:t>
            </a:r>
            <a:r>
              <a:rPr lang="en-US" sz="1200" dirty="0"/>
              <a:t>arbitrary units</a:t>
            </a:r>
            <a:r>
              <a:rPr lang="en-US" sz="1200" dirty="0" smtClean="0"/>
              <a:t>) cleared by cells and analyzed by the ImageJ software.  In this example, the standard error of the mean is not shown, because in the example an insufficient number of replicates is analyzed.  Note: The ImageJ software provides the measured area of tracks in </a:t>
            </a:r>
            <a:r>
              <a:rPr lang="en-US" sz="1200" smtClean="0"/>
              <a:t>arbitrary units; </a:t>
            </a:r>
            <a:r>
              <a:rPr lang="en-US" sz="1200" dirty="0" smtClean="0"/>
              <a:t>therefore, it is critical to compare pictures of tracks taken under the same magnification.  The simplest method to compare results from separate experiments is to compare fold changes between examined samples. </a:t>
            </a:r>
            <a:endParaRPr lang="en-US" sz="1200" dirty="0"/>
          </a:p>
        </p:txBody>
      </p:sp>
      <p:sp>
        <p:nvSpPr>
          <p:cNvPr id="12304" name="Text Box 16"/>
          <p:cNvSpPr txBox="1">
            <a:spLocks noChangeArrowheads="1"/>
          </p:cNvSpPr>
          <p:nvPr/>
        </p:nvSpPr>
        <p:spPr bwMode="auto">
          <a:xfrm>
            <a:off x="2209800" y="457200"/>
            <a:ext cx="438150" cy="396875"/>
          </a:xfrm>
          <a:prstGeom prst="rect">
            <a:avLst/>
          </a:prstGeom>
          <a:noFill/>
          <a:ln w="9525">
            <a:noFill/>
            <a:miter lim="800000"/>
            <a:headEnd/>
            <a:tailEnd/>
          </a:ln>
        </p:spPr>
        <p:txBody>
          <a:bodyPr wrap="none">
            <a:prstTxWarp prst="textNoShape">
              <a:avLst/>
            </a:prstTxWarp>
            <a:spAutoFit/>
          </a:bodyPr>
          <a:lstStyle/>
          <a:p>
            <a:r>
              <a:rPr lang="en-US" sz="2000" b="1" dirty="0"/>
              <a:t>A.</a:t>
            </a:r>
          </a:p>
        </p:txBody>
      </p:sp>
      <p:sp>
        <p:nvSpPr>
          <p:cNvPr id="12305" name="Text Box 17"/>
          <p:cNvSpPr txBox="1">
            <a:spLocks noChangeArrowheads="1"/>
          </p:cNvSpPr>
          <p:nvPr/>
        </p:nvSpPr>
        <p:spPr bwMode="auto">
          <a:xfrm>
            <a:off x="1219200" y="1905000"/>
            <a:ext cx="438150" cy="396875"/>
          </a:xfrm>
          <a:prstGeom prst="rect">
            <a:avLst/>
          </a:prstGeom>
          <a:noFill/>
          <a:ln w="9525">
            <a:noFill/>
            <a:miter lim="800000"/>
            <a:headEnd/>
            <a:tailEnd/>
          </a:ln>
        </p:spPr>
        <p:txBody>
          <a:bodyPr wrap="none">
            <a:prstTxWarp prst="textNoShape">
              <a:avLst/>
            </a:prstTxWarp>
            <a:spAutoFit/>
          </a:bodyPr>
          <a:lstStyle/>
          <a:p>
            <a:r>
              <a:rPr lang="en-US" sz="2000" b="1" dirty="0"/>
              <a:t>B.</a:t>
            </a:r>
          </a:p>
        </p:txBody>
      </p:sp>
      <p:pic>
        <p:nvPicPr>
          <p:cNvPr id="10" name="Picture 9" descr="Picture 5a.png"/>
          <p:cNvPicPr>
            <a:picLocks noChangeAspect="1"/>
          </p:cNvPicPr>
          <p:nvPr/>
        </p:nvPicPr>
        <p:blipFill>
          <a:blip r:embed="rId3"/>
          <a:srcRect t="1693"/>
          <a:stretch>
            <a:fillRect/>
          </a:stretch>
        </p:blipFill>
        <p:spPr>
          <a:xfrm>
            <a:off x="2667000" y="609600"/>
            <a:ext cx="1219200" cy="1357745"/>
          </a:xfrm>
          <a:prstGeom prst="rect">
            <a:avLst/>
          </a:prstGeom>
        </p:spPr>
      </p:pic>
      <p:pic>
        <p:nvPicPr>
          <p:cNvPr id="11" name="Picture 10"/>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676400" y="1981200"/>
            <a:ext cx="5105400" cy="33668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3119</TotalTime>
  <Words>653</Words>
  <Application>Microsoft Macintosh PowerPoint</Application>
  <PresentationFormat>On-screen Show (4:3)</PresentationFormat>
  <Paragraphs>32</Paragraphs>
  <Slides>4</Slides>
  <Notes>4</Notes>
  <HiddenSlides>0</HiddenSlides>
  <MMClips>0</MMClips>
  <ScaleCrop>false</ScaleCrop>
  <HeadingPairs>
    <vt:vector size="4" baseType="variant">
      <vt:variant>
        <vt:lpstr>Design Template</vt:lpstr>
      </vt:variant>
      <vt:variant>
        <vt:i4>1</vt:i4>
      </vt:variant>
      <vt:variant>
        <vt:lpstr>Slide Titles</vt:lpstr>
      </vt:variant>
      <vt:variant>
        <vt:i4>4</vt:i4>
      </vt:variant>
    </vt:vector>
  </HeadingPairs>
  <TitlesOfParts>
    <vt:vector size="5" baseType="lpstr">
      <vt:lpstr>Blank Presentation</vt:lpstr>
      <vt:lpstr>Figure 1.</vt:lpstr>
      <vt:lpstr>Figure 2.</vt:lpstr>
      <vt:lpstr>Figure 3.</vt:lpstr>
      <vt:lpstr>Figure 4.</vt:lpstr>
    </vt:vector>
  </TitlesOfParts>
  <Company>Maciej Nogalski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Maciej Nogalski</dc:creator>
  <cp:lastModifiedBy>Maciek</cp:lastModifiedBy>
  <cp:revision>84</cp:revision>
  <cp:lastPrinted>2011-12-15T20:20:31Z</cp:lastPrinted>
  <dcterms:created xsi:type="dcterms:W3CDTF">2012-06-13T16:00:49Z</dcterms:created>
  <dcterms:modified xsi:type="dcterms:W3CDTF">2012-06-13T21:41:36Z</dcterms:modified>
</cp:coreProperties>
</file>