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2" r:id="rId2"/>
    <p:sldId id="264" r:id="rId3"/>
    <p:sldId id="265" r:id="rId4"/>
    <p:sldId id="268" r:id="rId5"/>
    <p:sldId id="27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F2F2FF"/>
    <a:srgbClr val="0033CC"/>
    <a:srgbClr val="EAEAFF"/>
    <a:srgbClr val="A87DFF"/>
    <a:srgbClr val="AEE8F0"/>
    <a:srgbClr val="F0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660"/>
  </p:normalViewPr>
  <p:slideViewPr>
    <p:cSldViewPr snapToGrid="0" snapToObjects="1">
      <p:cViewPr>
        <p:scale>
          <a:sx n="70" d="100"/>
          <a:sy n="70" d="100"/>
        </p:scale>
        <p:origin x="-900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294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2C77A0-5258-4EB3-AA74-2E4B99D4A6E3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D2FC2-3CD6-40B1-B925-4824984699A9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6638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D2FC2-3CD6-40B1-B925-4824984699A9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D2FC2-3CD6-40B1-B925-4824984699A9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D2FC2-3CD6-40B1-B925-4824984699A9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86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45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040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720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05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576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548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09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046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796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552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9CA88-8A6B-4125-BD41-6305458CA940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7E947-4B0B-4737-8A19-A6A2D41B5CD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165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r>
              <a:rPr lang="en-AU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AU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-Si thin-film cell fabrication</a:t>
            </a:r>
            <a:endParaRPr lang="en-AU" sz="36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60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39552" y="3429000"/>
            <a:ext cx="8208912" cy="1656184"/>
            <a:chOff x="539552" y="3429000"/>
            <a:chExt cx="8208912" cy="1656184"/>
          </a:xfrm>
        </p:grpSpPr>
        <p:sp>
          <p:nvSpPr>
            <p:cNvPr id="9" name="Rectangle 8"/>
            <p:cNvSpPr/>
            <p:nvPr/>
          </p:nvSpPr>
          <p:spPr>
            <a:xfrm>
              <a:off x="539552" y="3429000"/>
              <a:ext cx="8208912" cy="165618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7192370" y="4077072"/>
              <a:ext cx="13647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3200" b="1" dirty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AU" sz="3200" b="1" dirty="0" smtClean="0">
                  <a:latin typeface="Arial" pitchFamily="34" charset="0"/>
                  <a:cs typeface="Arial" pitchFamily="34" charset="0"/>
                </a:rPr>
                <a:t>-Si</a:t>
              </a:r>
              <a:endParaRPr lang="en-AU" sz="32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539552" y="5445224"/>
            <a:ext cx="8208912" cy="864096"/>
          </a:xfrm>
          <a:prstGeom prst="rect">
            <a:avLst/>
          </a:prstGeom>
          <a:gradFill>
            <a:gsLst>
              <a:gs pos="0">
                <a:srgbClr val="AEE8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" name="Straight Connector 12"/>
          <p:cNvCxnSpPr/>
          <p:nvPr/>
        </p:nvCxnSpPr>
        <p:spPr>
          <a:xfrm>
            <a:off x="539552" y="3861048"/>
            <a:ext cx="820891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9552" y="4653136"/>
            <a:ext cx="820891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39552" y="5085184"/>
            <a:ext cx="8208912" cy="400110"/>
            <a:chOff x="539552" y="4725144"/>
            <a:chExt cx="8208912" cy="400110"/>
          </a:xfrm>
        </p:grpSpPr>
        <p:sp>
          <p:nvSpPr>
            <p:cNvPr id="8" name="Rectangle 7"/>
            <p:cNvSpPr/>
            <p:nvPr/>
          </p:nvSpPr>
          <p:spPr>
            <a:xfrm>
              <a:off x="539552" y="4725144"/>
              <a:ext cx="8208912" cy="360040"/>
            </a:xfrm>
            <a:prstGeom prst="rect">
              <a:avLst/>
            </a:prstGeom>
            <a:solidFill>
              <a:srgbClr val="A87DFF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11560" y="4725144"/>
              <a:ext cx="1944216" cy="400110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AU" sz="2000" b="1" dirty="0" smtClean="0">
                  <a:solidFill>
                    <a:srgbClr val="003366"/>
                  </a:solidFill>
                  <a:latin typeface="Arial" pitchFamily="34" charset="0"/>
                  <a:cs typeface="Arial" pitchFamily="34" charset="0"/>
                </a:rPr>
                <a:t>SiNx ARC</a:t>
              </a:r>
              <a:endParaRPr lang="en-AU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539551" y="4077072"/>
            <a:ext cx="4276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 smtClean="0">
                <a:latin typeface="Arial" pitchFamily="34" charset="0"/>
                <a:cs typeface="Arial" pitchFamily="34" charset="0"/>
              </a:rPr>
              <a:t>p-type, ~5E15 – absorber, 2~3 µm </a:t>
            </a:r>
            <a:endParaRPr lang="en-A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9552" y="4581128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 smtClean="0">
                <a:latin typeface="Arial" pitchFamily="34" charset="0"/>
                <a:cs typeface="Arial" pitchFamily="34" charset="0"/>
              </a:rPr>
              <a:t>n-type, ~1E20 – emitter, 35 nm</a:t>
            </a:r>
            <a:endParaRPr lang="en-A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3429000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 smtClean="0">
                <a:latin typeface="Arial" pitchFamily="34" charset="0"/>
                <a:cs typeface="Arial" pitchFamily="34" charset="0"/>
              </a:rPr>
              <a:t>p-type, ~4E19 – back-surface field (BSF), 100 nm</a:t>
            </a:r>
            <a:endParaRPr lang="en-A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3568" y="566124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latin typeface="Arial" pitchFamily="34" charset="0"/>
                <a:cs typeface="Arial" pitchFamily="34" charset="0"/>
              </a:rPr>
              <a:t>GLASS</a:t>
            </a:r>
            <a:endParaRPr lang="en-A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r>
              <a:rPr lang="en-AU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AU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-Si thin-film cell fabrication</a:t>
            </a:r>
            <a:endParaRPr lang="en-AU" sz="36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9552" y="5445224"/>
            <a:ext cx="8208912" cy="864096"/>
          </a:xfrm>
          <a:prstGeom prst="rect">
            <a:avLst/>
          </a:prstGeom>
          <a:gradFill>
            <a:gsLst>
              <a:gs pos="0">
                <a:srgbClr val="AEE8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539552" y="3429000"/>
            <a:ext cx="8208912" cy="165618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539552" y="5085184"/>
            <a:ext cx="8208912" cy="360040"/>
          </a:xfrm>
          <a:prstGeom prst="rect">
            <a:avLst/>
          </a:prstGeom>
          <a:solidFill>
            <a:srgbClr val="A87DFF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Freeform 25"/>
          <p:cNvSpPr/>
          <p:nvPr/>
        </p:nvSpPr>
        <p:spPr>
          <a:xfrm>
            <a:off x="1763688" y="3429000"/>
            <a:ext cx="166255" cy="1683272"/>
          </a:xfrm>
          <a:custGeom>
            <a:avLst/>
            <a:gdLst>
              <a:gd name="connsiteX0" fmla="*/ 47502 w 166255"/>
              <a:gd name="connsiteY0" fmla="*/ 0 h 1683272"/>
              <a:gd name="connsiteX1" fmla="*/ 71252 w 166255"/>
              <a:gd name="connsiteY1" fmla="*/ 95003 h 1683272"/>
              <a:gd name="connsiteX2" fmla="*/ 59377 w 166255"/>
              <a:gd name="connsiteY2" fmla="*/ 166255 h 1683272"/>
              <a:gd name="connsiteX3" fmla="*/ 83128 w 166255"/>
              <a:gd name="connsiteY3" fmla="*/ 201881 h 1683272"/>
              <a:gd name="connsiteX4" fmla="*/ 71252 w 166255"/>
              <a:gd name="connsiteY4" fmla="*/ 261258 h 1683272"/>
              <a:gd name="connsiteX5" fmla="*/ 47502 w 166255"/>
              <a:gd name="connsiteY5" fmla="*/ 380011 h 1683272"/>
              <a:gd name="connsiteX6" fmla="*/ 35626 w 166255"/>
              <a:gd name="connsiteY6" fmla="*/ 498764 h 1683272"/>
              <a:gd name="connsiteX7" fmla="*/ 23751 w 166255"/>
              <a:gd name="connsiteY7" fmla="*/ 558141 h 1683272"/>
              <a:gd name="connsiteX8" fmla="*/ 0 w 166255"/>
              <a:gd name="connsiteY8" fmla="*/ 748146 h 1683272"/>
              <a:gd name="connsiteX9" fmla="*/ 11876 w 166255"/>
              <a:gd name="connsiteY9" fmla="*/ 855024 h 1683272"/>
              <a:gd name="connsiteX10" fmla="*/ 23751 w 166255"/>
              <a:gd name="connsiteY10" fmla="*/ 890650 h 1683272"/>
              <a:gd name="connsiteX11" fmla="*/ 35626 w 166255"/>
              <a:gd name="connsiteY11" fmla="*/ 961902 h 1683272"/>
              <a:gd name="connsiteX12" fmla="*/ 83128 w 166255"/>
              <a:gd name="connsiteY12" fmla="*/ 1175658 h 1683272"/>
              <a:gd name="connsiteX13" fmla="*/ 106878 w 166255"/>
              <a:gd name="connsiteY13" fmla="*/ 1389413 h 1683272"/>
              <a:gd name="connsiteX14" fmla="*/ 118754 w 166255"/>
              <a:gd name="connsiteY14" fmla="*/ 1425039 h 1683272"/>
              <a:gd name="connsiteX15" fmla="*/ 142504 w 166255"/>
              <a:gd name="connsiteY15" fmla="*/ 1638795 h 1683272"/>
              <a:gd name="connsiteX16" fmla="*/ 166255 w 166255"/>
              <a:gd name="connsiteY16" fmla="*/ 1674421 h 1683272"/>
              <a:gd name="connsiteX17" fmla="*/ 142504 w 166255"/>
              <a:gd name="connsiteY17" fmla="*/ 1662546 h 1683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66255" h="1683272">
                <a:moveTo>
                  <a:pt x="47502" y="0"/>
                </a:moveTo>
                <a:cubicBezTo>
                  <a:pt x="56873" y="28113"/>
                  <a:pt x="71252" y="66342"/>
                  <a:pt x="71252" y="95003"/>
                </a:cubicBezTo>
                <a:cubicBezTo>
                  <a:pt x="71252" y="119081"/>
                  <a:pt x="63335" y="142504"/>
                  <a:pt x="59377" y="166255"/>
                </a:cubicBezTo>
                <a:cubicBezTo>
                  <a:pt x="67294" y="178130"/>
                  <a:pt x="81358" y="187719"/>
                  <a:pt x="83128" y="201881"/>
                </a:cubicBezTo>
                <a:cubicBezTo>
                  <a:pt x="85631" y="221909"/>
                  <a:pt x="75631" y="241554"/>
                  <a:pt x="71252" y="261258"/>
                </a:cubicBezTo>
                <a:cubicBezTo>
                  <a:pt x="56645" y="326987"/>
                  <a:pt x="57475" y="300231"/>
                  <a:pt x="47502" y="380011"/>
                </a:cubicBezTo>
                <a:cubicBezTo>
                  <a:pt x="42568" y="419486"/>
                  <a:pt x="40884" y="459331"/>
                  <a:pt x="35626" y="498764"/>
                </a:cubicBezTo>
                <a:cubicBezTo>
                  <a:pt x="32958" y="518771"/>
                  <a:pt x="27069" y="538231"/>
                  <a:pt x="23751" y="558141"/>
                </a:cubicBezTo>
                <a:cubicBezTo>
                  <a:pt x="12456" y="625912"/>
                  <a:pt x="7732" y="678558"/>
                  <a:pt x="0" y="748146"/>
                </a:cubicBezTo>
                <a:cubicBezTo>
                  <a:pt x="3959" y="783772"/>
                  <a:pt x="5983" y="819666"/>
                  <a:pt x="11876" y="855024"/>
                </a:cubicBezTo>
                <a:cubicBezTo>
                  <a:pt x="13934" y="867371"/>
                  <a:pt x="21036" y="878430"/>
                  <a:pt x="23751" y="890650"/>
                </a:cubicBezTo>
                <a:cubicBezTo>
                  <a:pt x="28974" y="914155"/>
                  <a:pt x="32054" y="938090"/>
                  <a:pt x="35626" y="961902"/>
                </a:cubicBezTo>
                <a:cubicBezTo>
                  <a:pt x="63755" y="1149430"/>
                  <a:pt x="33749" y="1076900"/>
                  <a:pt x="83128" y="1175658"/>
                </a:cubicBezTo>
                <a:cubicBezTo>
                  <a:pt x="90301" y="1268904"/>
                  <a:pt x="87326" y="1311205"/>
                  <a:pt x="106878" y="1389413"/>
                </a:cubicBezTo>
                <a:cubicBezTo>
                  <a:pt x="109914" y="1401557"/>
                  <a:pt x="114795" y="1413164"/>
                  <a:pt x="118754" y="1425039"/>
                </a:cubicBezTo>
                <a:cubicBezTo>
                  <a:pt x="126671" y="1496291"/>
                  <a:pt x="102737" y="1579145"/>
                  <a:pt x="142504" y="1638795"/>
                </a:cubicBezTo>
                <a:cubicBezTo>
                  <a:pt x="150421" y="1650670"/>
                  <a:pt x="166255" y="1660149"/>
                  <a:pt x="166255" y="1674421"/>
                </a:cubicBezTo>
                <a:cubicBezTo>
                  <a:pt x="166255" y="1683272"/>
                  <a:pt x="150421" y="1666504"/>
                  <a:pt x="142504" y="1662546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Freeform 27"/>
          <p:cNvSpPr/>
          <p:nvPr/>
        </p:nvSpPr>
        <p:spPr>
          <a:xfrm>
            <a:off x="3131840" y="3429000"/>
            <a:ext cx="218405" cy="1678380"/>
          </a:xfrm>
          <a:custGeom>
            <a:avLst/>
            <a:gdLst>
              <a:gd name="connsiteX0" fmla="*/ 4649 w 218405"/>
              <a:gd name="connsiteY0" fmla="*/ 0 h 1678380"/>
              <a:gd name="connsiteX1" fmla="*/ 16525 w 218405"/>
              <a:gd name="connsiteY1" fmla="*/ 35626 h 1678380"/>
              <a:gd name="connsiteX2" fmla="*/ 4649 w 218405"/>
              <a:gd name="connsiteY2" fmla="*/ 71252 h 1678380"/>
              <a:gd name="connsiteX3" fmla="*/ 40275 w 218405"/>
              <a:gd name="connsiteY3" fmla="*/ 95003 h 1678380"/>
              <a:gd name="connsiteX4" fmla="*/ 28400 w 218405"/>
              <a:gd name="connsiteY4" fmla="*/ 142504 h 1678380"/>
              <a:gd name="connsiteX5" fmla="*/ 52151 w 218405"/>
              <a:gd name="connsiteY5" fmla="*/ 261258 h 1678380"/>
              <a:gd name="connsiteX6" fmla="*/ 87777 w 218405"/>
              <a:gd name="connsiteY6" fmla="*/ 356260 h 1678380"/>
              <a:gd name="connsiteX7" fmla="*/ 135278 w 218405"/>
              <a:gd name="connsiteY7" fmla="*/ 522515 h 1678380"/>
              <a:gd name="connsiteX8" fmla="*/ 159029 w 218405"/>
              <a:gd name="connsiteY8" fmla="*/ 558141 h 1678380"/>
              <a:gd name="connsiteX9" fmla="*/ 147153 w 218405"/>
              <a:gd name="connsiteY9" fmla="*/ 605642 h 1678380"/>
              <a:gd name="connsiteX10" fmla="*/ 194655 w 218405"/>
              <a:gd name="connsiteY10" fmla="*/ 676894 h 1678380"/>
              <a:gd name="connsiteX11" fmla="*/ 206530 w 218405"/>
              <a:gd name="connsiteY11" fmla="*/ 760021 h 1678380"/>
              <a:gd name="connsiteX12" fmla="*/ 218405 w 218405"/>
              <a:gd name="connsiteY12" fmla="*/ 819398 h 1678380"/>
              <a:gd name="connsiteX13" fmla="*/ 194655 w 218405"/>
              <a:gd name="connsiteY13" fmla="*/ 997528 h 1678380"/>
              <a:gd name="connsiteX14" fmla="*/ 206530 w 218405"/>
              <a:gd name="connsiteY14" fmla="*/ 1033154 h 1678380"/>
              <a:gd name="connsiteX15" fmla="*/ 182779 w 218405"/>
              <a:gd name="connsiteY15" fmla="*/ 1199408 h 1678380"/>
              <a:gd name="connsiteX16" fmla="*/ 159029 w 218405"/>
              <a:gd name="connsiteY16" fmla="*/ 1365663 h 1678380"/>
              <a:gd name="connsiteX17" fmla="*/ 147153 w 218405"/>
              <a:gd name="connsiteY17" fmla="*/ 1472541 h 1678380"/>
              <a:gd name="connsiteX18" fmla="*/ 123403 w 218405"/>
              <a:gd name="connsiteY18" fmla="*/ 1543793 h 1678380"/>
              <a:gd name="connsiteX19" fmla="*/ 111527 w 218405"/>
              <a:gd name="connsiteY19" fmla="*/ 1626920 h 1678380"/>
              <a:gd name="connsiteX20" fmla="*/ 123403 w 218405"/>
              <a:gd name="connsiteY20" fmla="*/ 1674421 h 1678380"/>
              <a:gd name="connsiteX21" fmla="*/ 111527 w 218405"/>
              <a:gd name="connsiteY21" fmla="*/ 1674421 h 1678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8405" h="1678380">
                <a:moveTo>
                  <a:pt x="4649" y="0"/>
                </a:moveTo>
                <a:cubicBezTo>
                  <a:pt x="8608" y="11875"/>
                  <a:pt x="16525" y="23108"/>
                  <a:pt x="16525" y="35626"/>
                </a:cubicBezTo>
                <a:cubicBezTo>
                  <a:pt x="16525" y="48144"/>
                  <a:pt x="0" y="59629"/>
                  <a:pt x="4649" y="71252"/>
                </a:cubicBezTo>
                <a:cubicBezTo>
                  <a:pt x="9949" y="84504"/>
                  <a:pt x="28400" y="87086"/>
                  <a:pt x="40275" y="95003"/>
                </a:cubicBezTo>
                <a:cubicBezTo>
                  <a:pt x="36317" y="110837"/>
                  <a:pt x="27237" y="126225"/>
                  <a:pt x="28400" y="142504"/>
                </a:cubicBezTo>
                <a:cubicBezTo>
                  <a:pt x="31276" y="182770"/>
                  <a:pt x="37159" y="223777"/>
                  <a:pt x="52151" y="261258"/>
                </a:cubicBezTo>
                <a:cubicBezTo>
                  <a:pt x="62428" y="286952"/>
                  <a:pt x="79801" y="327016"/>
                  <a:pt x="87777" y="356260"/>
                </a:cubicBezTo>
                <a:cubicBezTo>
                  <a:pt x="101099" y="405108"/>
                  <a:pt x="113859" y="474323"/>
                  <a:pt x="135278" y="522515"/>
                </a:cubicBezTo>
                <a:cubicBezTo>
                  <a:pt x="141075" y="535557"/>
                  <a:pt x="151112" y="546266"/>
                  <a:pt x="159029" y="558141"/>
                </a:cubicBezTo>
                <a:cubicBezTo>
                  <a:pt x="155070" y="573975"/>
                  <a:pt x="142463" y="590009"/>
                  <a:pt x="147153" y="605642"/>
                </a:cubicBezTo>
                <a:cubicBezTo>
                  <a:pt x="155355" y="632983"/>
                  <a:pt x="194655" y="676894"/>
                  <a:pt x="194655" y="676894"/>
                </a:cubicBezTo>
                <a:cubicBezTo>
                  <a:pt x="198613" y="704603"/>
                  <a:pt x="201929" y="732412"/>
                  <a:pt x="206530" y="760021"/>
                </a:cubicBezTo>
                <a:cubicBezTo>
                  <a:pt x="209848" y="779931"/>
                  <a:pt x="218405" y="799214"/>
                  <a:pt x="218405" y="819398"/>
                </a:cubicBezTo>
                <a:cubicBezTo>
                  <a:pt x="218405" y="834743"/>
                  <a:pt x="197583" y="977032"/>
                  <a:pt x="194655" y="997528"/>
                </a:cubicBezTo>
                <a:cubicBezTo>
                  <a:pt x="198613" y="1009403"/>
                  <a:pt x="207265" y="1020658"/>
                  <a:pt x="206530" y="1033154"/>
                </a:cubicBezTo>
                <a:cubicBezTo>
                  <a:pt x="203243" y="1089038"/>
                  <a:pt x="191982" y="1144189"/>
                  <a:pt x="182779" y="1199408"/>
                </a:cubicBezTo>
                <a:cubicBezTo>
                  <a:pt x="167899" y="1288693"/>
                  <a:pt x="170920" y="1264591"/>
                  <a:pt x="159029" y="1365663"/>
                </a:cubicBezTo>
                <a:cubicBezTo>
                  <a:pt x="154841" y="1401263"/>
                  <a:pt x="154183" y="1437392"/>
                  <a:pt x="147153" y="1472541"/>
                </a:cubicBezTo>
                <a:cubicBezTo>
                  <a:pt x="142243" y="1497090"/>
                  <a:pt x="123403" y="1543793"/>
                  <a:pt x="123403" y="1543793"/>
                </a:cubicBezTo>
                <a:cubicBezTo>
                  <a:pt x="119444" y="1571502"/>
                  <a:pt x="111527" y="1598930"/>
                  <a:pt x="111527" y="1626920"/>
                </a:cubicBezTo>
                <a:cubicBezTo>
                  <a:pt x="111527" y="1643241"/>
                  <a:pt x="123403" y="1658100"/>
                  <a:pt x="123403" y="1674421"/>
                </a:cubicBezTo>
                <a:cubicBezTo>
                  <a:pt x="123403" y="1678380"/>
                  <a:pt x="115486" y="1674421"/>
                  <a:pt x="111527" y="1674421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Freeform 28"/>
          <p:cNvSpPr/>
          <p:nvPr/>
        </p:nvSpPr>
        <p:spPr>
          <a:xfrm>
            <a:off x="4788024" y="3429000"/>
            <a:ext cx="98961" cy="1658181"/>
          </a:xfrm>
          <a:custGeom>
            <a:avLst/>
            <a:gdLst>
              <a:gd name="connsiteX0" fmla="*/ 0 w 98961"/>
              <a:gd name="connsiteY0" fmla="*/ 0 h 1658181"/>
              <a:gd name="connsiteX1" fmla="*/ 11875 w 98961"/>
              <a:gd name="connsiteY1" fmla="*/ 142504 h 1658181"/>
              <a:gd name="connsiteX2" fmla="*/ 11875 w 98961"/>
              <a:gd name="connsiteY2" fmla="*/ 237507 h 1658181"/>
              <a:gd name="connsiteX3" fmla="*/ 47501 w 98961"/>
              <a:gd name="connsiteY3" fmla="*/ 688769 h 1658181"/>
              <a:gd name="connsiteX4" fmla="*/ 23751 w 98961"/>
              <a:gd name="connsiteY4" fmla="*/ 961901 h 1658181"/>
              <a:gd name="connsiteX5" fmla="*/ 47501 w 98961"/>
              <a:gd name="connsiteY5" fmla="*/ 1151907 h 1658181"/>
              <a:gd name="connsiteX6" fmla="*/ 35626 w 98961"/>
              <a:gd name="connsiteY6" fmla="*/ 1294410 h 1658181"/>
              <a:gd name="connsiteX7" fmla="*/ 71252 w 98961"/>
              <a:gd name="connsiteY7" fmla="*/ 1555668 h 1658181"/>
              <a:gd name="connsiteX8" fmla="*/ 83127 w 98961"/>
              <a:gd name="connsiteY8" fmla="*/ 1615044 h 1658181"/>
              <a:gd name="connsiteX9" fmla="*/ 95003 w 98961"/>
              <a:gd name="connsiteY9" fmla="*/ 1650670 h 1658181"/>
              <a:gd name="connsiteX10" fmla="*/ 71252 w 98961"/>
              <a:gd name="connsiteY10" fmla="*/ 1650670 h 1658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8961" h="1658181">
                <a:moveTo>
                  <a:pt x="0" y="0"/>
                </a:moveTo>
                <a:cubicBezTo>
                  <a:pt x="3958" y="47501"/>
                  <a:pt x="11875" y="94838"/>
                  <a:pt x="11875" y="142504"/>
                </a:cubicBezTo>
                <a:lnTo>
                  <a:pt x="11875" y="237507"/>
                </a:lnTo>
                <a:cubicBezTo>
                  <a:pt x="40781" y="569924"/>
                  <a:pt x="29547" y="419454"/>
                  <a:pt x="47501" y="688769"/>
                </a:cubicBezTo>
                <a:cubicBezTo>
                  <a:pt x="38800" y="767082"/>
                  <a:pt x="23751" y="889756"/>
                  <a:pt x="23751" y="961901"/>
                </a:cubicBezTo>
                <a:cubicBezTo>
                  <a:pt x="23751" y="1090256"/>
                  <a:pt x="22418" y="1076656"/>
                  <a:pt x="47501" y="1151907"/>
                </a:cubicBezTo>
                <a:cubicBezTo>
                  <a:pt x="9198" y="1247666"/>
                  <a:pt x="26196" y="1176532"/>
                  <a:pt x="35626" y="1294410"/>
                </a:cubicBezTo>
                <a:cubicBezTo>
                  <a:pt x="55218" y="1539311"/>
                  <a:pt x="13916" y="1440997"/>
                  <a:pt x="71252" y="1555668"/>
                </a:cubicBezTo>
                <a:cubicBezTo>
                  <a:pt x="75210" y="1575460"/>
                  <a:pt x="78232" y="1595463"/>
                  <a:pt x="83127" y="1615044"/>
                </a:cubicBezTo>
                <a:cubicBezTo>
                  <a:pt x="86163" y="1627188"/>
                  <a:pt x="98961" y="1638795"/>
                  <a:pt x="95003" y="1650670"/>
                </a:cubicBezTo>
                <a:cubicBezTo>
                  <a:pt x="92499" y="1658181"/>
                  <a:pt x="79169" y="1650670"/>
                  <a:pt x="71252" y="1650670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Freeform 29"/>
          <p:cNvSpPr/>
          <p:nvPr/>
        </p:nvSpPr>
        <p:spPr>
          <a:xfrm>
            <a:off x="6228184" y="3429000"/>
            <a:ext cx="201880" cy="1691614"/>
          </a:xfrm>
          <a:custGeom>
            <a:avLst/>
            <a:gdLst>
              <a:gd name="connsiteX0" fmla="*/ 201880 w 201880"/>
              <a:gd name="connsiteY0" fmla="*/ 0 h 1691614"/>
              <a:gd name="connsiteX1" fmla="*/ 178129 w 201880"/>
              <a:gd name="connsiteY1" fmla="*/ 285008 h 1691614"/>
              <a:gd name="connsiteX2" fmla="*/ 166254 w 201880"/>
              <a:gd name="connsiteY2" fmla="*/ 391886 h 1691614"/>
              <a:gd name="connsiteX3" fmla="*/ 154379 w 201880"/>
              <a:gd name="connsiteY3" fmla="*/ 439387 h 1691614"/>
              <a:gd name="connsiteX4" fmla="*/ 106877 w 201880"/>
              <a:gd name="connsiteY4" fmla="*/ 617517 h 1691614"/>
              <a:gd name="connsiteX5" fmla="*/ 47501 w 201880"/>
              <a:gd name="connsiteY5" fmla="*/ 676894 h 1691614"/>
              <a:gd name="connsiteX6" fmla="*/ 23750 w 201880"/>
              <a:gd name="connsiteY6" fmla="*/ 843148 h 1691614"/>
              <a:gd name="connsiteX7" fmla="*/ 0 w 201880"/>
              <a:gd name="connsiteY7" fmla="*/ 973777 h 1691614"/>
              <a:gd name="connsiteX8" fmla="*/ 11875 w 201880"/>
              <a:gd name="connsiteY8" fmla="*/ 1045029 h 1691614"/>
              <a:gd name="connsiteX9" fmla="*/ 35625 w 201880"/>
              <a:gd name="connsiteY9" fmla="*/ 1140032 h 1691614"/>
              <a:gd name="connsiteX10" fmla="*/ 71251 w 201880"/>
              <a:gd name="connsiteY10" fmla="*/ 1330037 h 1691614"/>
              <a:gd name="connsiteX11" fmla="*/ 83127 w 201880"/>
              <a:gd name="connsiteY11" fmla="*/ 1496291 h 1691614"/>
              <a:gd name="connsiteX12" fmla="*/ 118753 w 201880"/>
              <a:gd name="connsiteY12" fmla="*/ 1591294 h 1691614"/>
              <a:gd name="connsiteX13" fmla="*/ 154379 w 201880"/>
              <a:gd name="connsiteY13" fmla="*/ 1650671 h 1691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01880" h="1691614">
                <a:moveTo>
                  <a:pt x="201880" y="0"/>
                </a:moveTo>
                <a:cubicBezTo>
                  <a:pt x="185395" y="263770"/>
                  <a:pt x="199194" y="105959"/>
                  <a:pt x="178129" y="285008"/>
                </a:cubicBezTo>
                <a:cubicBezTo>
                  <a:pt x="173941" y="320608"/>
                  <a:pt x="171704" y="356458"/>
                  <a:pt x="166254" y="391886"/>
                </a:cubicBezTo>
                <a:cubicBezTo>
                  <a:pt x="163772" y="408017"/>
                  <a:pt x="157299" y="423329"/>
                  <a:pt x="154379" y="439387"/>
                </a:cubicBezTo>
                <a:cubicBezTo>
                  <a:pt x="141385" y="510855"/>
                  <a:pt x="147903" y="550849"/>
                  <a:pt x="106877" y="617517"/>
                </a:cubicBezTo>
                <a:cubicBezTo>
                  <a:pt x="92207" y="641355"/>
                  <a:pt x="67293" y="657102"/>
                  <a:pt x="47501" y="676894"/>
                </a:cubicBezTo>
                <a:cubicBezTo>
                  <a:pt x="39584" y="732312"/>
                  <a:pt x="37327" y="788839"/>
                  <a:pt x="23750" y="843148"/>
                </a:cubicBezTo>
                <a:cubicBezTo>
                  <a:pt x="5087" y="917805"/>
                  <a:pt x="14183" y="874493"/>
                  <a:pt x="0" y="973777"/>
                </a:cubicBezTo>
                <a:cubicBezTo>
                  <a:pt x="3958" y="997528"/>
                  <a:pt x="6830" y="1021485"/>
                  <a:pt x="11875" y="1045029"/>
                </a:cubicBezTo>
                <a:cubicBezTo>
                  <a:pt x="18714" y="1076947"/>
                  <a:pt x="29609" y="1107949"/>
                  <a:pt x="35625" y="1140032"/>
                </a:cubicBezTo>
                <a:cubicBezTo>
                  <a:pt x="83397" y="1394818"/>
                  <a:pt x="7187" y="1073772"/>
                  <a:pt x="71251" y="1330037"/>
                </a:cubicBezTo>
                <a:cubicBezTo>
                  <a:pt x="75210" y="1385455"/>
                  <a:pt x="76991" y="1441072"/>
                  <a:pt x="83127" y="1496291"/>
                </a:cubicBezTo>
                <a:cubicBezTo>
                  <a:pt x="87158" y="1532572"/>
                  <a:pt x="100867" y="1559994"/>
                  <a:pt x="118753" y="1591294"/>
                </a:cubicBezTo>
                <a:cubicBezTo>
                  <a:pt x="176079" y="1691614"/>
                  <a:pt x="118342" y="1578599"/>
                  <a:pt x="154379" y="1650671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Freeform 30"/>
          <p:cNvSpPr/>
          <p:nvPr/>
        </p:nvSpPr>
        <p:spPr>
          <a:xfrm>
            <a:off x="7596336" y="3429000"/>
            <a:ext cx="206857" cy="1662545"/>
          </a:xfrm>
          <a:custGeom>
            <a:avLst/>
            <a:gdLst>
              <a:gd name="connsiteX0" fmla="*/ 40602 w 206857"/>
              <a:gd name="connsiteY0" fmla="*/ 0 h 1662545"/>
              <a:gd name="connsiteX1" fmla="*/ 64353 w 206857"/>
              <a:gd name="connsiteY1" fmla="*/ 95002 h 1662545"/>
              <a:gd name="connsiteX2" fmla="*/ 76228 w 206857"/>
              <a:gd name="connsiteY2" fmla="*/ 130628 h 1662545"/>
              <a:gd name="connsiteX3" fmla="*/ 111854 w 206857"/>
              <a:gd name="connsiteY3" fmla="*/ 237506 h 1662545"/>
              <a:gd name="connsiteX4" fmla="*/ 88104 w 206857"/>
              <a:gd name="connsiteY4" fmla="*/ 498763 h 1662545"/>
              <a:gd name="connsiteX5" fmla="*/ 99979 w 206857"/>
              <a:gd name="connsiteY5" fmla="*/ 570015 h 1662545"/>
              <a:gd name="connsiteX6" fmla="*/ 52478 w 206857"/>
              <a:gd name="connsiteY6" fmla="*/ 641267 h 1662545"/>
              <a:gd name="connsiteX7" fmla="*/ 111854 w 206857"/>
              <a:gd name="connsiteY7" fmla="*/ 890649 h 1662545"/>
              <a:gd name="connsiteX8" fmla="*/ 123730 w 206857"/>
              <a:gd name="connsiteY8" fmla="*/ 926275 h 1662545"/>
              <a:gd name="connsiteX9" fmla="*/ 159356 w 206857"/>
              <a:gd name="connsiteY9" fmla="*/ 1080654 h 1662545"/>
              <a:gd name="connsiteX10" fmla="*/ 194982 w 206857"/>
              <a:gd name="connsiteY10" fmla="*/ 1199408 h 1662545"/>
              <a:gd name="connsiteX11" fmla="*/ 206857 w 206857"/>
              <a:gd name="connsiteY11" fmla="*/ 1282535 h 1662545"/>
              <a:gd name="connsiteX12" fmla="*/ 194982 w 206857"/>
              <a:gd name="connsiteY12" fmla="*/ 1353787 h 1662545"/>
              <a:gd name="connsiteX13" fmla="*/ 183106 w 206857"/>
              <a:gd name="connsiteY13" fmla="*/ 1460665 h 1662545"/>
              <a:gd name="connsiteX14" fmla="*/ 147480 w 206857"/>
              <a:gd name="connsiteY14" fmla="*/ 1662545 h 1662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06857" h="1662545">
                <a:moveTo>
                  <a:pt x="40602" y="0"/>
                </a:moveTo>
                <a:cubicBezTo>
                  <a:pt x="48519" y="31667"/>
                  <a:pt x="55764" y="63510"/>
                  <a:pt x="64353" y="95002"/>
                </a:cubicBezTo>
                <a:cubicBezTo>
                  <a:pt x="67647" y="107079"/>
                  <a:pt x="73192" y="118484"/>
                  <a:pt x="76228" y="130628"/>
                </a:cubicBezTo>
                <a:cubicBezTo>
                  <a:pt x="99249" y="222709"/>
                  <a:pt x="72348" y="158493"/>
                  <a:pt x="111854" y="237506"/>
                </a:cubicBezTo>
                <a:cubicBezTo>
                  <a:pt x="107904" y="277003"/>
                  <a:pt x="88104" y="468407"/>
                  <a:pt x="88104" y="498763"/>
                </a:cubicBezTo>
                <a:cubicBezTo>
                  <a:pt x="88104" y="522841"/>
                  <a:pt x="96021" y="546264"/>
                  <a:pt x="99979" y="570015"/>
                </a:cubicBezTo>
                <a:cubicBezTo>
                  <a:pt x="54092" y="585311"/>
                  <a:pt x="52478" y="574393"/>
                  <a:pt x="52478" y="641267"/>
                </a:cubicBezTo>
                <a:cubicBezTo>
                  <a:pt x="52478" y="878173"/>
                  <a:pt x="0" y="834721"/>
                  <a:pt x="111854" y="890649"/>
                </a:cubicBezTo>
                <a:cubicBezTo>
                  <a:pt x="115813" y="902524"/>
                  <a:pt x="120694" y="914131"/>
                  <a:pt x="123730" y="926275"/>
                </a:cubicBezTo>
                <a:cubicBezTo>
                  <a:pt x="142576" y="1001658"/>
                  <a:pt x="129788" y="991948"/>
                  <a:pt x="159356" y="1080654"/>
                </a:cubicBezTo>
                <a:cubicBezTo>
                  <a:pt x="171747" y="1117827"/>
                  <a:pt x="187804" y="1159930"/>
                  <a:pt x="194982" y="1199408"/>
                </a:cubicBezTo>
                <a:cubicBezTo>
                  <a:pt x="199989" y="1226947"/>
                  <a:pt x="202899" y="1254826"/>
                  <a:pt x="206857" y="1282535"/>
                </a:cubicBezTo>
                <a:cubicBezTo>
                  <a:pt x="157475" y="1356606"/>
                  <a:pt x="194982" y="1280037"/>
                  <a:pt x="194982" y="1353787"/>
                </a:cubicBezTo>
                <a:cubicBezTo>
                  <a:pt x="194982" y="1389632"/>
                  <a:pt x="188557" y="1425237"/>
                  <a:pt x="183106" y="1460665"/>
                </a:cubicBezTo>
                <a:cubicBezTo>
                  <a:pt x="172715" y="1528204"/>
                  <a:pt x="147480" y="1662545"/>
                  <a:pt x="147480" y="1662545"/>
                </a:cubicBez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TextBox 31"/>
          <p:cNvSpPr txBox="1"/>
          <p:nvPr/>
        </p:nvSpPr>
        <p:spPr>
          <a:xfrm>
            <a:off x="0" y="764704"/>
            <a:ext cx="7020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en-AU" sz="26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Solid state crystallisation, 600C, ~25 hrs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0" y="1272541"/>
            <a:ext cx="7020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en-AU" sz="26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Rapid thermal annealing, ~1000C, 1 min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0" y="1803372"/>
            <a:ext cx="68042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en-AU" sz="26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Hydrogenation, ~600C, 20 min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71600" y="39330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i="1" dirty="0" smtClean="0">
                <a:latin typeface="Arial" pitchFamily="34" charset="0"/>
                <a:cs typeface="Arial" pitchFamily="34" charset="0"/>
              </a:rPr>
              <a:t>H</a:t>
            </a:r>
            <a:endParaRPr lang="en-AU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95736" y="371703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i="1" dirty="0" smtClean="0">
                <a:latin typeface="Arial" pitchFamily="34" charset="0"/>
                <a:cs typeface="Arial" pitchFamily="34" charset="0"/>
              </a:rPr>
              <a:t>H</a:t>
            </a:r>
            <a:endParaRPr lang="en-AU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779912" y="422108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i="1" dirty="0" smtClean="0">
                <a:latin typeface="Arial" pitchFamily="34" charset="0"/>
                <a:cs typeface="Arial" pitchFamily="34" charset="0"/>
              </a:rPr>
              <a:t>H</a:t>
            </a:r>
            <a:endParaRPr lang="en-AU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148064" y="371703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i="1" dirty="0" smtClean="0">
                <a:latin typeface="Arial" pitchFamily="34" charset="0"/>
                <a:cs typeface="Arial" pitchFamily="34" charset="0"/>
              </a:rPr>
              <a:t>H</a:t>
            </a:r>
            <a:endParaRPr lang="en-AU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88224" y="407707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i="1" dirty="0" smtClean="0">
                <a:latin typeface="Arial" pitchFamily="34" charset="0"/>
                <a:cs typeface="Arial" pitchFamily="34" charset="0"/>
              </a:rPr>
              <a:t>H</a:t>
            </a:r>
            <a:endParaRPr lang="en-AU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956376" y="39330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i="1" dirty="0" smtClean="0">
                <a:latin typeface="Arial" pitchFamily="34" charset="0"/>
                <a:cs typeface="Arial" pitchFamily="34" charset="0"/>
              </a:rPr>
              <a:t>H</a:t>
            </a:r>
            <a:endParaRPr lang="en-AU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r>
              <a:rPr lang="en-AU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c-Si thin-film cell fabrication</a:t>
            </a:r>
            <a:endParaRPr lang="en-AU" sz="36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mph" presetSubtype="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" presetClass="emph" presetSubtype="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30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500"/>
                            </p:stCondLst>
                            <p:childTnLst>
                              <p:par>
                                <p:cTn id="44" presetID="1" presetClass="emph" presetSubtype="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30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6" grpId="0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538163" y="2860889"/>
            <a:ext cx="8206378" cy="5760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539552" y="5445224"/>
            <a:ext cx="8208912" cy="864096"/>
          </a:xfrm>
          <a:prstGeom prst="rect">
            <a:avLst/>
          </a:prstGeom>
          <a:gradFill>
            <a:gsLst>
              <a:gs pos="0">
                <a:srgbClr val="AEE8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539552" y="3429000"/>
            <a:ext cx="8208912" cy="165618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" name="Straight Connector 12"/>
          <p:cNvCxnSpPr/>
          <p:nvPr/>
        </p:nvCxnSpPr>
        <p:spPr>
          <a:xfrm>
            <a:off x="539552" y="3861048"/>
            <a:ext cx="820891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9552" y="4653136"/>
            <a:ext cx="820891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39552" y="5085184"/>
            <a:ext cx="8208912" cy="360040"/>
          </a:xfrm>
          <a:prstGeom prst="rect">
            <a:avLst/>
          </a:prstGeom>
          <a:solidFill>
            <a:srgbClr val="A87DFF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Trapezoid 17"/>
          <p:cNvSpPr/>
          <p:nvPr/>
        </p:nvSpPr>
        <p:spPr>
          <a:xfrm rot="10800000">
            <a:off x="4211960" y="3325091"/>
            <a:ext cx="720080" cy="1760093"/>
          </a:xfrm>
          <a:prstGeom prst="trapezoid">
            <a:avLst/>
          </a:prstGeom>
          <a:solidFill>
            <a:srgbClr val="F2F2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Trapezoid 22"/>
          <p:cNvSpPr/>
          <p:nvPr/>
        </p:nvSpPr>
        <p:spPr>
          <a:xfrm rot="10800000">
            <a:off x="2411760" y="3429000"/>
            <a:ext cx="1080120" cy="1296144"/>
          </a:xfrm>
          <a:prstGeom prst="trapezoid">
            <a:avLst/>
          </a:prstGeom>
          <a:solidFill>
            <a:srgbClr val="F2F2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Trapezoid 26"/>
          <p:cNvSpPr/>
          <p:nvPr/>
        </p:nvSpPr>
        <p:spPr>
          <a:xfrm rot="10800000">
            <a:off x="7308304" y="3429000"/>
            <a:ext cx="1080120" cy="1296144"/>
          </a:xfrm>
          <a:prstGeom prst="trapezoid">
            <a:avLst/>
          </a:prstGeom>
          <a:solidFill>
            <a:srgbClr val="F2F2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Trapezoid 30"/>
          <p:cNvSpPr/>
          <p:nvPr/>
        </p:nvSpPr>
        <p:spPr>
          <a:xfrm rot="10800000">
            <a:off x="2267744" y="2780928"/>
            <a:ext cx="1368152" cy="648072"/>
          </a:xfrm>
          <a:prstGeom prst="trapezoid">
            <a:avLst/>
          </a:prstGeom>
          <a:solidFill>
            <a:srgbClr val="F2F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Trapezoid 31"/>
          <p:cNvSpPr/>
          <p:nvPr/>
        </p:nvSpPr>
        <p:spPr>
          <a:xfrm rot="10800000">
            <a:off x="7164288" y="2780928"/>
            <a:ext cx="1368152" cy="648072"/>
          </a:xfrm>
          <a:prstGeom prst="trapezoid">
            <a:avLst/>
          </a:prstGeom>
          <a:solidFill>
            <a:srgbClr val="F2F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rapezoid 25"/>
          <p:cNvSpPr/>
          <p:nvPr/>
        </p:nvSpPr>
        <p:spPr>
          <a:xfrm>
            <a:off x="2771800" y="4221088"/>
            <a:ext cx="360040" cy="504056"/>
          </a:xfrm>
          <a:prstGeom prst="trapezoid">
            <a:avLst>
              <a:gd name="adj" fmla="val 25000"/>
            </a:avLst>
          </a:prstGeom>
          <a:blipFill>
            <a:blip r:embed="rId3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Trapezoid 27"/>
          <p:cNvSpPr/>
          <p:nvPr/>
        </p:nvSpPr>
        <p:spPr>
          <a:xfrm>
            <a:off x="7668344" y="4221088"/>
            <a:ext cx="360040" cy="504056"/>
          </a:xfrm>
          <a:prstGeom prst="trapezoid">
            <a:avLst>
              <a:gd name="adj" fmla="val 25000"/>
            </a:avLst>
          </a:prstGeom>
          <a:blipFill>
            <a:blip r:embed="rId3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Trapezoid 24"/>
          <p:cNvSpPr/>
          <p:nvPr/>
        </p:nvSpPr>
        <p:spPr>
          <a:xfrm>
            <a:off x="899592" y="2708920"/>
            <a:ext cx="432048" cy="720080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rapezoid 28"/>
          <p:cNvSpPr/>
          <p:nvPr/>
        </p:nvSpPr>
        <p:spPr>
          <a:xfrm>
            <a:off x="5868144" y="2708920"/>
            <a:ext cx="432048" cy="720080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8" name="Straight Connector 37"/>
          <p:cNvCxnSpPr>
            <a:stCxn id="25" idx="0"/>
          </p:cNvCxnSpPr>
          <p:nvPr/>
        </p:nvCxnSpPr>
        <p:spPr>
          <a:xfrm rot="5400000" flipH="1" flipV="1">
            <a:off x="755576" y="2348880"/>
            <a:ext cx="720080" cy="0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0"/>
          </p:cNvCxnSpPr>
          <p:nvPr/>
        </p:nvCxnSpPr>
        <p:spPr>
          <a:xfrm rot="16200000" flipV="1">
            <a:off x="1817694" y="3086962"/>
            <a:ext cx="2232248" cy="36004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475656" y="1700808"/>
            <a:ext cx="108012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LOAD</a:t>
            </a:r>
            <a:endParaRPr lang="en-AU" sz="24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1115616" y="1983179"/>
            <a:ext cx="475678" cy="5664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410691" y="1971304"/>
            <a:ext cx="510639" cy="11875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2909455" y="1971304"/>
            <a:ext cx="3158836" cy="11875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29" idx="0"/>
          </p:cNvCxnSpPr>
          <p:nvPr/>
        </p:nvCxnSpPr>
        <p:spPr>
          <a:xfrm rot="16200000" flipH="1">
            <a:off x="5713359" y="2338110"/>
            <a:ext cx="725741" cy="15877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V="1">
            <a:off x="6684598" y="3096858"/>
            <a:ext cx="2232248" cy="36004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766462" y="2030681"/>
            <a:ext cx="1377538" cy="0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0" y="1995055"/>
            <a:ext cx="1116281" cy="11875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434442" y="4726379"/>
            <a:ext cx="105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Arial" pitchFamily="34" charset="0"/>
                <a:cs typeface="Arial" pitchFamily="34" charset="0"/>
              </a:rPr>
              <a:t>emitter</a:t>
            </a:r>
            <a:endParaRPr lang="en-A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1792" y="3453741"/>
            <a:ext cx="690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Arial" pitchFamily="34" charset="0"/>
                <a:cs typeface="Arial" pitchFamily="34" charset="0"/>
              </a:rPr>
              <a:t>BSF</a:t>
            </a:r>
            <a:endParaRPr lang="en-AU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5400000" flipH="1" flipV="1">
            <a:off x="386257" y="5541582"/>
            <a:ext cx="1529254" cy="662148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829341" y="4082906"/>
            <a:ext cx="1637413" cy="340237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6200000" flipH="1">
            <a:off x="1233377" y="4082900"/>
            <a:ext cx="1477927" cy="18075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053385" y="2860889"/>
            <a:ext cx="1637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Reflector</a:t>
            </a:r>
            <a:endParaRPr lang="en-AU" sz="24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r>
              <a:rPr lang="en-AU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AU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-Si thin-film cell fabrication</a:t>
            </a:r>
            <a:endParaRPr lang="en-AU" sz="36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75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75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75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50"/>
                            </p:stCondLst>
                            <p:childTnLst>
                              <p:par>
                                <p:cTn id="47" presetID="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75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25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9500"/>
                            </p:stCondLst>
                            <p:childTnLst>
                              <p:par>
                                <p:cTn id="90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1000"/>
                            </p:stCondLst>
                            <p:childTnLst>
                              <p:par>
                                <p:cTn id="10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25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3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3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4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4500"/>
                            </p:stCondLst>
                            <p:childTnLst>
                              <p:par>
                                <p:cTn id="1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0"/>
                            </p:stCondLst>
                            <p:childTnLst>
                              <p:par>
                                <p:cTn id="1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3" grpId="0" animBg="1"/>
      <p:bldP spid="27" grpId="0" animBg="1"/>
      <p:bldP spid="26" grpId="0" animBg="1"/>
      <p:bldP spid="28" grpId="0" animBg="1"/>
      <p:bldP spid="42" grpId="0" animBg="1"/>
      <p:bldP spid="42" grpId="1" animBg="1"/>
      <p:bldP spid="33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207" name="Picture 27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510" y="413665"/>
            <a:ext cx="4316850" cy="3195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186" name="Picture 2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510" y="3879050"/>
            <a:ext cx="4572000" cy="2273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198" name="Freeform 262"/>
          <p:cNvSpPr>
            <a:spLocks/>
          </p:cNvSpPr>
          <p:nvPr/>
        </p:nvSpPr>
        <p:spPr bwMode="auto">
          <a:xfrm>
            <a:off x="656565" y="2573905"/>
            <a:ext cx="407988" cy="1622425"/>
          </a:xfrm>
          <a:custGeom>
            <a:avLst/>
            <a:gdLst/>
            <a:ahLst/>
            <a:cxnLst>
              <a:cxn ang="0">
                <a:pos x="221" y="0"/>
              </a:cxn>
              <a:cxn ang="0">
                <a:pos x="5" y="660"/>
              </a:cxn>
              <a:cxn ang="0">
                <a:pos x="191" y="1026"/>
              </a:cxn>
            </a:cxnLst>
            <a:rect l="0" t="0" r="r" b="b"/>
            <a:pathLst>
              <a:path w="221" h="1026">
                <a:moveTo>
                  <a:pt x="221" y="0"/>
                </a:moveTo>
                <a:cubicBezTo>
                  <a:pt x="115" y="244"/>
                  <a:pt x="10" y="489"/>
                  <a:pt x="5" y="660"/>
                </a:cubicBezTo>
                <a:cubicBezTo>
                  <a:pt x="0" y="831"/>
                  <a:pt x="95" y="928"/>
                  <a:pt x="191" y="1026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AU"/>
          </a:p>
        </p:txBody>
      </p:sp>
      <p:sp>
        <p:nvSpPr>
          <p:cNvPr id="40184" name="Oval 248"/>
          <p:cNvSpPr>
            <a:spLocks noChangeArrowheads="1"/>
          </p:cNvSpPr>
          <p:nvPr/>
        </p:nvSpPr>
        <p:spPr bwMode="auto">
          <a:xfrm rot="5400000">
            <a:off x="1129117" y="2011343"/>
            <a:ext cx="405045" cy="720080"/>
          </a:xfrm>
          <a:prstGeom prst="ellipse">
            <a:avLst/>
          </a:prstGeom>
          <a:solidFill>
            <a:schemeClr val="bg1">
              <a:lumMod val="75000"/>
              <a:alpha val="49000"/>
            </a:schemeClr>
          </a:solidFill>
          <a:ln w="28575" cap="rnd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AU"/>
          </a:p>
        </p:txBody>
      </p:sp>
      <p:pic>
        <p:nvPicPr>
          <p:cNvPr id="7" name="Picture 6" descr="Cell image 162-fix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59172" y="1178750"/>
            <a:ext cx="4684828" cy="3780420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88</Words>
  <Application>Microsoft Office PowerPoint</Application>
  <PresentationFormat>On-screen Show (4:3)</PresentationFormat>
  <Paragraphs>26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c-Si thin-film cell fabrication</vt:lpstr>
      <vt:lpstr>c-Si thin-film cell fabrication</vt:lpstr>
      <vt:lpstr>c-Si thin-film cell fabrication</vt:lpstr>
      <vt:lpstr>c-Si thin-film cell fabrication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Sergey Varlamov</dc:creator>
  <cp:lastModifiedBy>Sergeyv</cp:lastModifiedBy>
  <cp:revision>83</cp:revision>
  <dcterms:created xsi:type="dcterms:W3CDTF">2010-12-08T02:35:48Z</dcterms:created>
  <dcterms:modified xsi:type="dcterms:W3CDTF">2011-11-21T02:04:08Z</dcterms:modified>
</cp:coreProperties>
</file>